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
  </p:notesMasterIdLst>
  <p:sldIdLst>
    <p:sldId id="256" r:id="rId3"/>
    <p:sldId id="296" r:id="rId5"/>
    <p:sldId id="257" r:id="rId6"/>
    <p:sldId id="258" r:id="rId7"/>
    <p:sldId id="283" r:id="rId8"/>
    <p:sldId id="259" r:id="rId9"/>
    <p:sldId id="284" r:id="rId10"/>
    <p:sldId id="285" r:id="rId11"/>
    <p:sldId id="287" r:id="rId12"/>
    <p:sldId id="286" r:id="rId13"/>
    <p:sldId id="288" r:id="rId14"/>
    <p:sldId id="289" r:id="rId15"/>
    <p:sldId id="292" r:id="rId16"/>
    <p:sldId id="282" r:id="rId17"/>
    <p:sldId id="262" r:id="rId18"/>
    <p:sldId id="297" r:id="rId19"/>
    <p:sldId id="263" r:id="rId20"/>
    <p:sldId id="264" r:id="rId21"/>
    <p:sldId id="265" r:id="rId22"/>
    <p:sldId id="266" r:id="rId23"/>
    <p:sldId id="267" r:id="rId24"/>
    <p:sldId id="295" r:id="rId25"/>
    <p:sldId id="298" r:id="rId26"/>
    <p:sldId id="302" r:id="rId27"/>
    <p:sldId id="299" r:id="rId28"/>
    <p:sldId id="303" r:id="rId29"/>
    <p:sldId id="300" r:id="rId30"/>
    <p:sldId id="268" r:id="rId31"/>
    <p:sldId id="301" r:id="rId32"/>
    <p:sldId id="269" r:id="rId33"/>
    <p:sldId id="270" r:id="rId34"/>
    <p:sldId id="272" r:id="rId35"/>
    <p:sldId id="273" r:id="rId36"/>
    <p:sldId id="274" r:id="rId37"/>
    <p:sldId id="275" r:id="rId38"/>
    <p:sldId id="276" r:id="rId39"/>
    <p:sldId id="277" r:id="rId40"/>
    <p:sldId id="278" r:id="rId41"/>
    <p:sldId id="280" r:id="rId42"/>
    <p:sldId id="294" r:id="rId43"/>
  </p:sldIdLst>
  <p:sldSz cx="18288000" cy="10287000"/>
  <p:notesSz cx="6858000" cy="9144000"/>
  <p:embeddedFontLst>
    <p:embeddedFont>
      <p:font typeface="MiSans Normal" panose="00000500000000000000" charset="-122"/>
      <p:regular r:id="rId47"/>
    </p:embeddedFont>
    <p:embeddedFont>
      <p:font typeface="MiSans Semibold" panose="00000500000000000000" charset="-122"/>
      <p:regular r:id="rId48"/>
    </p:embeddedFont>
    <p:embeddedFont>
      <p:font typeface="Avenir Next Regular" panose="020B0803020202020204"/>
      <p:regular r:id="rId49"/>
    </p:embeddedFont>
    <p:embeddedFont>
      <p:font typeface="MiSans Bold" panose="00000500000000000000" charset="-122"/>
      <p:regular r:id="rId50"/>
    </p:embeddedFont>
    <p:embeddedFont>
      <p:font typeface="MiSans Demibold" panose="00000500000000000000" pitchFamily="2" charset="-122"/>
      <p:regular r:id="rId51"/>
    </p:embeddedFont>
    <p:embeddedFont>
      <p:font typeface="MiSans Heavy" panose="00000500000000000000" charset="-122"/>
      <p:regular r:id="rId52"/>
    </p:embeddedFont>
    <p:embeddedFont>
      <p:font typeface="MiSans Light" panose="00000500000000000000" pitchFamily="2" charset="-122"/>
      <p:regular r:id="rId53"/>
    </p:embeddedFont>
    <p:embeddedFont>
      <p:font typeface="MiSans" panose="00000500000000000000" pitchFamily="2" charset="-122"/>
      <p:regular r:id="rId54"/>
    </p:embeddedFont>
  </p:embeddedFontLst>
  <p:defaultTex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323232"/>
        </a:solidFill>
        <a:effectLst/>
        <a:uFillTx/>
        <a:latin typeface="+mn-lt"/>
        <a:ea typeface="+mn-ea"/>
        <a:cs typeface="+mn-cs"/>
        <a:sym typeface="Calibri"/>
      </a:defRPr>
    </a:lvl1pPr>
    <a:lvl2pPr marL="0" marR="0" indent="457200" algn="l" defTabSz="4572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323232"/>
        </a:solidFill>
        <a:effectLst/>
        <a:uFillTx/>
        <a:latin typeface="+mn-lt"/>
        <a:ea typeface="+mn-ea"/>
        <a:cs typeface="+mn-cs"/>
        <a:sym typeface="Calibri"/>
      </a:defRPr>
    </a:lvl2pPr>
    <a:lvl3pPr marL="0" marR="0" indent="914400" algn="l" defTabSz="4572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323232"/>
        </a:solidFill>
        <a:effectLst/>
        <a:uFillTx/>
        <a:latin typeface="+mn-lt"/>
        <a:ea typeface="+mn-ea"/>
        <a:cs typeface="+mn-cs"/>
        <a:sym typeface="Calibri"/>
      </a:defRPr>
    </a:lvl3pPr>
    <a:lvl4pPr marL="0" marR="0" indent="1371600" algn="l" defTabSz="4572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323232"/>
        </a:solidFill>
        <a:effectLst/>
        <a:uFillTx/>
        <a:latin typeface="+mn-lt"/>
        <a:ea typeface="+mn-ea"/>
        <a:cs typeface="+mn-cs"/>
        <a:sym typeface="Calibri"/>
      </a:defRPr>
    </a:lvl4pPr>
    <a:lvl5pPr marL="0" marR="0" indent="1828800" algn="l" defTabSz="4572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323232"/>
        </a:solidFill>
        <a:effectLst/>
        <a:uFillTx/>
        <a:latin typeface="+mn-lt"/>
        <a:ea typeface="+mn-ea"/>
        <a:cs typeface="+mn-cs"/>
        <a:sym typeface="Calibri"/>
      </a:defRPr>
    </a:lvl5pPr>
    <a:lvl6pPr marL="0" marR="0" indent="2286000" algn="l" defTabSz="4572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323232"/>
        </a:solidFill>
        <a:effectLst/>
        <a:uFillTx/>
        <a:latin typeface="+mn-lt"/>
        <a:ea typeface="+mn-ea"/>
        <a:cs typeface="+mn-cs"/>
        <a:sym typeface="Calibri"/>
      </a:defRPr>
    </a:lvl6pPr>
    <a:lvl7pPr marL="0" marR="0" indent="2743200" algn="l" defTabSz="4572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323232"/>
        </a:solidFill>
        <a:effectLst/>
        <a:uFillTx/>
        <a:latin typeface="+mn-lt"/>
        <a:ea typeface="+mn-ea"/>
        <a:cs typeface="+mn-cs"/>
        <a:sym typeface="Calibri"/>
      </a:defRPr>
    </a:lvl7pPr>
    <a:lvl8pPr marL="0" marR="0" indent="3200400" algn="l" defTabSz="4572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323232"/>
        </a:solidFill>
        <a:effectLst/>
        <a:uFillTx/>
        <a:latin typeface="+mn-lt"/>
        <a:ea typeface="+mn-ea"/>
        <a:cs typeface="+mn-cs"/>
        <a:sym typeface="Calibri"/>
      </a:defRPr>
    </a:lvl8pPr>
    <a:lvl9pPr marL="0" marR="0" indent="3657600" algn="l" defTabSz="4572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323232"/>
        </a:solidFill>
        <a:effectLst/>
        <a:uFillTx/>
        <a:latin typeface="+mn-lt"/>
        <a:ea typeface="+mn-ea"/>
        <a:cs typeface="+mn-cs"/>
        <a:sym typeface="Calibri"/>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5A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43"/>
    <p:restoredTop sz="80408"/>
  </p:normalViewPr>
  <p:slideViewPr>
    <p:cSldViewPr snapToGrid="0">
      <p:cViewPr varScale="1">
        <p:scale>
          <a:sx n="68" d="100"/>
          <a:sy n="68" d="100"/>
        </p:scale>
        <p:origin x="336"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4" Type="http://schemas.openxmlformats.org/officeDocument/2006/relationships/font" Target="fonts/font8.fntdata"/><Relationship Id="rId53" Type="http://schemas.openxmlformats.org/officeDocument/2006/relationships/font" Target="fonts/font7.fntdata"/><Relationship Id="rId52" Type="http://schemas.openxmlformats.org/officeDocument/2006/relationships/font" Target="fonts/font6.fntdata"/><Relationship Id="rId51" Type="http://schemas.openxmlformats.org/officeDocument/2006/relationships/font" Target="fonts/font5.fntdata"/><Relationship Id="rId50" Type="http://schemas.openxmlformats.org/officeDocument/2006/relationships/font" Target="fonts/font4.fntdata"/><Relationship Id="rId5" Type="http://schemas.openxmlformats.org/officeDocument/2006/relationships/slide" Target="slides/slide2.xml"/><Relationship Id="rId49" Type="http://schemas.openxmlformats.org/officeDocument/2006/relationships/font" Target="fonts/font3.fntdata"/><Relationship Id="rId48" Type="http://schemas.openxmlformats.org/officeDocument/2006/relationships/font" Target="fonts/font2.fntdata"/><Relationship Id="rId47" Type="http://schemas.openxmlformats.org/officeDocument/2006/relationships/font" Target="fonts/font1.fntdata"/><Relationship Id="rId46" Type="http://schemas.openxmlformats.org/officeDocument/2006/relationships/tableStyles" Target="tableStyles.xml"/><Relationship Id="rId45" Type="http://schemas.openxmlformats.org/officeDocument/2006/relationships/viewProps" Target="viewProps.xml"/><Relationship Id="rId44" Type="http://schemas.openxmlformats.org/officeDocument/2006/relationships/presProps" Target="presProps.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2" name="Shape 282"/>
          <p:cNvSpPr>
            <a:spLocks noGrp="1" noRot="1" noChangeAspect="1"/>
          </p:cNvSpPr>
          <p:nvPr>
            <p:ph type="sldImg"/>
          </p:nvPr>
        </p:nvSpPr>
        <p:spPr>
          <a:xfrm>
            <a:off x="1143000" y="685800"/>
            <a:ext cx="4572000" cy="3429000"/>
          </a:xfrm>
          <a:prstGeom prst="rect">
            <a:avLst/>
          </a:prstGeom>
        </p:spPr>
        <p:txBody>
          <a:bodyPr/>
          <a:lstStyle/>
          <a:p/>
        </p:txBody>
      </p:sp>
      <p:sp>
        <p:nvSpPr>
          <p:cNvPr id="283" name="Shape 283"/>
          <p:cNvSpPr>
            <a:spLocks noGrp="1"/>
          </p:cNvSpPr>
          <p:nvPr>
            <p:ph type="body" sz="quarter" idx="1"/>
          </p:nvPr>
        </p:nvSpPr>
        <p:spPr>
          <a:xfrm>
            <a:off x="914400" y="4343400"/>
            <a:ext cx="5029200" cy="4114800"/>
          </a:xfrm>
          <a:prstGeom prst="rect">
            <a:avLst/>
          </a:prstGeom>
        </p:spPr>
        <p:txBody>
          <a:bodyPr/>
          <a:lstStyle/>
          <a:p/>
        </p:txBody>
      </p:sp>
    </p:spTree>
  </p:cSld>
  <p:clrMap bg1="lt1" tx1="dk1" bg2="lt2" tx2="dk2" accent1="accent1" accent2="accent2" accent3="accent3" accent4="accent4" accent5="accent5" accent6="accent6" hlink="hlink" folHlink="folHlink"/>
  <p:notesStyle>
    <a:lvl1pPr defTabSz="457200" latinLnBrk="0">
      <a:defRPr sz="1200">
        <a:solidFill>
          <a:srgbClr val="323232"/>
        </a:solidFill>
        <a:latin typeface="+mn-lt"/>
        <a:ea typeface="+mn-ea"/>
        <a:cs typeface="+mn-cs"/>
        <a:sym typeface="Calibri"/>
      </a:defRPr>
    </a:lvl1pPr>
    <a:lvl2pPr indent="228600" defTabSz="457200" latinLnBrk="0">
      <a:defRPr sz="1200">
        <a:solidFill>
          <a:srgbClr val="323232"/>
        </a:solidFill>
        <a:latin typeface="+mn-lt"/>
        <a:ea typeface="+mn-ea"/>
        <a:cs typeface="+mn-cs"/>
        <a:sym typeface="Calibri"/>
      </a:defRPr>
    </a:lvl2pPr>
    <a:lvl3pPr indent="457200" defTabSz="457200" latinLnBrk="0">
      <a:defRPr sz="1200">
        <a:solidFill>
          <a:srgbClr val="323232"/>
        </a:solidFill>
        <a:latin typeface="+mn-lt"/>
        <a:ea typeface="+mn-ea"/>
        <a:cs typeface="+mn-cs"/>
        <a:sym typeface="Calibri"/>
      </a:defRPr>
    </a:lvl3pPr>
    <a:lvl4pPr indent="685800" defTabSz="457200" latinLnBrk="0">
      <a:defRPr sz="1200">
        <a:solidFill>
          <a:srgbClr val="323232"/>
        </a:solidFill>
        <a:latin typeface="+mn-lt"/>
        <a:ea typeface="+mn-ea"/>
        <a:cs typeface="+mn-cs"/>
        <a:sym typeface="Calibri"/>
      </a:defRPr>
    </a:lvl4pPr>
    <a:lvl5pPr indent="914400" defTabSz="457200" latinLnBrk="0">
      <a:defRPr sz="1200">
        <a:solidFill>
          <a:srgbClr val="323232"/>
        </a:solidFill>
        <a:latin typeface="+mn-lt"/>
        <a:ea typeface="+mn-ea"/>
        <a:cs typeface="+mn-cs"/>
        <a:sym typeface="Calibri"/>
      </a:defRPr>
    </a:lvl5pPr>
    <a:lvl6pPr indent="1143000" defTabSz="457200" latinLnBrk="0">
      <a:defRPr sz="1200">
        <a:solidFill>
          <a:srgbClr val="323232"/>
        </a:solidFill>
        <a:latin typeface="+mn-lt"/>
        <a:ea typeface="+mn-ea"/>
        <a:cs typeface="+mn-cs"/>
        <a:sym typeface="Calibri"/>
      </a:defRPr>
    </a:lvl6pPr>
    <a:lvl7pPr indent="1371600" defTabSz="457200" latinLnBrk="0">
      <a:defRPr sz="1200">
        <a:solidFill>
          <a:srgbClr val="323232"/>
        </a:solidFill>
        <a:latin typeface="+mn-lt"/>
        <a:ea typeface="+mn-ea"/>
        <a:cs typeface="+mn-cs"/>
        <a:sym typeface="Calibri"/>
      </a:defRPr>
    </a:lvl7pPr>
    <a:lvl8pPr indent="1600200" defTabSz="457200" latinLnBrk="0">
      <a:defRPr sz="1200">
        <a:solidFill>
          <a:srgbClr val="323232"/>
        </a:solidFill>
        <a:latin typeface="+mn-lt"/>
        <a:ea typeface="+mn-ea"/>
        <a:cs typeface="+mn-cs"/>
        <a:sym typeface="Calibri"/>
      </a:defRPr>
    </a:lvl8pPr>
    <a:lvl9pPr indent="1828800" defTabSz="457200" latinLnBrk="0">
      <a:defRPr sz="1200">
        <a:solidFill>
          <a:srgbClr val="323232"/>
        </a:solidFill>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idx="1"/>
          </p:nvPr>
        </p:nvSpPr>
        <p:spPr/>
        <p:txBody>
          <a:bodyPr/>
          <a:lstStyle/>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b="1" dirty="0"/>
              <a:t>工具：</a:t>
            </a:r>
            <a:endParaRPr lang="zh-CN" altLang="en-US" b="1" dirty="0"/>
          </a:p>
          <a:p>
            <a:r>
              <a:rPr lang="zh-CN" altLang="en-US" dirty="0"/>
              <a:t>然后去使用一些现成的、方便的提示词工具，包括一些 </a:t>
            </a:r>
            <a:r>
              <a:rPr lang="en-GB" altLang="zh-CN" dirty="0"/>
              <a:t>Meta Prompt</a:t>
            </a:r>
            <a:r>
              <a:rPr lang="zh-CN" altLang="en-GB" dirty="0"/>
              <a:t>、</a:t>
            </a:r>
            <a:r>
              <a:rPr lang="zh-CN" altLang="en-US" dirty="0"/>
              <a:t>一些 </a:t>
            </a:r>
            <a:r>
              <a:rPr lang="en-GB" altLang="zh-CN" dirty="0"/>
              <a:t>Al </a:t>
            </a:r>
            <a:r>
              <a:rPr lang="zh-CN" altLang="en-US" dirty="0"/>
              <a:t>角色定制等 ，也包括别人写好的成型的提示词，作为工具来体验和尝试，这都属于提示词工具的实践。</a:t>
            </a:r>
            <a:endParaRPr lang="zh-CN" altLang="en-US" dirty="0"/>
          </a:p>
          <a:p>
            <a:endParaRPr kumimoji="1" lang="zh-CN"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b="1" dirty="0"/>
              <a:t>有效语句：</a:t>
            </a:r>
            <a:endParaRPr lang="zh-CN" altLang="en-US" b="1" dirty="0"/>
          </a:p>
          <a:p>
            <a:r>
              <a:rPr lang="zh-CN" altLang="en-US" dirty="0"/>
              <a:t>接下来要学的才是有效的提示语句，这包括大量的经典论文中明确提出的提示词语句。最典型的就是早期的 </a:t>
            </a:r>
            <a:r>
              <a:rPr lang="en-GB" altLang="zh-CN" dirty="0"/>
              <a:t>think it step by step</a:t>
            </a:r>
            <a:endParaRPr lang="en-GB" altLang="zh-CN" dirty="0"/>
          </a:p>
          <a:p>
            <a:endParaRPr kumimoji="1" lang="zh-CN"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b="1" dirty="0"/>
              <a:t>方法论：</a:t>
            </a:r>
            <a:endParaRPr lang="zh-CN" altLang="en-US" b="1" dirty="0"/>
          </a:p>
          <a:p>
            <a:r>
              <a:rPr lang="zh-CN" altLang="en-US" dirty="0"/>
              <a:t>第四个维度是学习有效的方法论，这里就要把这些有效语句及其背后的原理整合成了比较稳定可控的一整套的方法，可以去自动编写一些稳定的提示词。例如 </a:t>
            </a:r>
            <a:r>
              <a:rPr lang="en-GB" altLang="zh-CN" dirty="0"/>
              <a:t>think it step by step </a:t>
            </a:r>
            <a:r>
              <a:rPr lang="zh-CN" altLang="en-US" dirty="0"/>
              <a:t>背后的原理是 </a:t>
            </a:r>
            <a:r>
              <a:rPr lang="en-GB" altLang="zh-CN" dirty="0"/>
              <a:t>COT</a:t>
            </a:r>
            <a:r>
              <a:rPr lang="zh-CN" altLang="en-GB" dirty="0"/>
              <a:t>，</a:t>
            </a:r>
            <a:r>
              <a:rPr lang="zh-CN" altLang="en-US" dirty="0"/>
              <a:t>但掌握了 </a:t>
            </a:r>
            <a:r>
              <a:rPr lang="en-GB" altLang="zh-CN" dirty="0"/>
              <a:t>COT </a:t>
            </a:r>
            <a:r>
              <a:rPr lang="zh-CN" altLang="en-US" dirty="0"/>
              <a:t>方法就不会只用一句 </a:t>
            </a:r>
            <a:r>
              <a:rPr lang="en-GB" altLang="zh-CN" dirty="0"/>
              <a:t>think it step by step</a:t>
            </a:r>
            <a:endParaRPr lang="en-GB" altLang="zh-CN" dirty="0"/>
          </a:p>
          <a:p>
            <a:endParaRPr kumimoji="1" lang="zh-CN"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b="1" dirty="0"/>
              <a:t>方法论：</a:t>
            </a:r>
            <a:endParaRPr lang="zh-CN" altLang="en-US" b="1" dirty="0"/>
          </a:p>
          <a:p>
            <a:r>
              <a:rPr lang="zh-CN" altLang="en-US" dirty="0"/>
              <a:t>第四个维度是学习有效的方法论，这里就要把这些有效语句及其背后的原理整合成了比较稳定可控的一整套的方法，可以去自动编写一些稳定的提示词。例如 </a:t>
            </a:r>
            <a:r>
              <a:rPr lang="en-GB" altLang="zh-CN" dirty="0"/>
              <a:t>think it step by step </a:t>
            </a:r>
            <a:r>
              <a:rPr lang="zh-CN" altLang="en-US" dirty="0"/>
              <a:t>背后的原理是 </a:t>
            </a:r>
            <a:r>
              <a:rPr lang="en-GB" altLang="zh-CN" dirty="0"/>
              <a:t>COT</a:t>
            </a:r>
            <a:r>
              <a:rPr lang="zh-CN" altLang="en-GB" dirty="0"/>
              <a:t>，</a:t>
            </a:r>
            <a:r>
              <a:rPr lang="zh-CN" altLang="en-US" dirty="0"/>
              <a:t>但掌握了 </a:t>
            </a:r>
            <a:r>
              <a:rPr lang="en-GB" altLang="zh-CN" dirty="0"/>
              <a:t>COT </a:t>
            </a:r>
            <a:r>
              <a:rPr lang="zh-CN" altLang="en-US" dirty="0"/>
              <a:t>方法就不会只用一句 </a:t>
            </a:r>
            <a:r>
              <a:rPr lang="en-GB" altLang="zh-CN" dirty="0"/>
              <a:t>think it step by step</a:t>
            </a:r>
            <a:endParaRPr lang="en-GB" altLang="zh-CN" dirty="0"/>
          </a:p>
          <a:p>
            <a:endParaRPr kumimoji="1" lang="zh-CN"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b="1" dirty="0"/>
              <a:t>思维方式：</a:t>
            </a:r>
            <a:endParaRPr lang="zh-CN" altLang="en-US" b="1" dirty="0"/>
          </a:p>
          <a:p>
            <a:r>
              <a:rPr lang="zh-CN" altLang="en-US" dirty="0"/>
              <a:t>最后是思维方式，你可以完全按自己的思路编写 </a:t>
            </a:r>
            <a:r>
              <a:rPr lang="en-GB" altLang="zh-CN" dirty="0"/>
              <a:t>Prompt</a:t>
            </a:r>
            <a:r>
              <a:rPr lang="zh-CN" altLang="en-GB" dirty="0"/>
              <a:t>，</a:t>
            </a:r>
            <a:r>
              <a:rPr lang="zh-CN" altLang="en-US" dirty="0"/>
              <a:t>经过前面四个层次，最终会理解到提示词本质上就是逻辑思维和表达能力，只不过交互的对象从人变成了大模型。</a:t>
            </a:r>
            <a:endParaRPr lang="zh-CN" altLang="en-US" dirty="0"/>
          </a:p>
          <a:p>
            <a:endParaRPr kumimoji="1" lang="en-US" altLang="zh-CN" dirty="0"/>
          </a:p>
          <a:p>
            <a:r>
              <a:rPr kumimoji="1" lang="zh-CN" altLang="en-US" dirty="0"/>
              <a:t>比如人格化仿写</a:t>
            </a:r>
            <a:endParaRPr kumimoji="1" lang="zh-CN" altLang="en-US" dirty="0"/>
          </a:p>
          <a:p>
            <a:endParaRPr kumimoji="1" lang="zh-CN"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defTabSz="457200" eaLnBrk="1" fontAlgn="auto" latinLnBrk="0" hangingPunct="1">
              <a:lnSpc>
                <a:spcPct val="100000"/>
              </a:lnSpc>
              <a:spcBef>
                <a:spcPts val="0"/>
              </a:spcBef>
              <a:spcAft>
                <a:spcPts val="0"/>
              </a:spcAft>
              <a:buClrTx/>
              <a:buSzTx/>
              <a:buFontTx/>
              <a:buNone/>
              <a:defRPr/>
            </a:pPr>
            <a:r>
              <a:rPr lang="zh-CN" altLang="en-US" sz="1200" dirty="0">
                <a:solidFill>
                  <a:schemeClr val="bg2">
                    <a:lumMod val="75000"/>
                  </a:schemeClr>
                </a:solidFill>
              </a:rPr>
              <a:t>（包括大模型特性的知识和世界知识）</a:t>
            </a:r>
            <a:endParaRPr lang="zh-CN" altLang="en-US" sz="1200" dirty="0">
              <a:solidFill>
                <a:schemeClr val="bg2">
                  <a:lumMod val="75000"/>
                </a:schemeClr>
              </a:solidFill>
            </a:endParaRPr>
          </a:p>
          <a:p>
            <a:pPr marL="0" marR="0" lvl="0" indent="0" defTabSz="457200" eaLnBrk="1" fontAlgn="auto" latinLnBrk="0" hangingPunct="1">
              <a:lnSpc>
                <a:spcPct val="100000"/>
              </a:lnSpc>
              <a:spcBef>
                <a:spcPts val="0"/>
              </a:spcBef>
              <a:spcAft>
                <a:spcPts val="0"/>
              </a:spcAft>
              <a:buClrTx/>
              <a:buSzTx/>
              <a:buFontTx/>
              <a:buNone/>
              <a:defRPr/>
            </a:pPr>
            <a:r>
              <a:rPr lang="zh-CN" altLang="en-US" sz="1200" dirty="0">
                <a:solidFill>
                  <a:schemeClr val="bg2">
                    <a:lumMod val="75000"/>
                  </a:schemeClr>
                </a:solidFill>
              </a:rPr>
              <a:t>（能干自己活但是抽象不出方法论）</a:t>
            </a:r>
            <a:endParaRPr lang="zh-CN" altLang="en-US" sz="1200" dirty="0">
              <a:solidFill>
                <a:schemeClr val="bg2">
                  <a:lumMod val="75000"/>
                </a:schemeClr>
              </a:solidFill>
            </a:endParaRPr>
          </a:p>
          <a:p>
            <a:r>
              <a:rPr lang="zh-CN" altLang="en-US" sz="1200" dirty="0">
                <a:solidFill>
                  <a:schemeClr val="bg2">
                    <a:lumMod val="75000"/>
                  </a:schemeClr>
                </a:solidFill>
              </a:rPr>
              <a:t>（脑子里都知道，但表述不清楚）</a:t>
            </a:r>
            <a:endParaRPr kumimoji="1" lang="zh-CN"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idx="1"/>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dirty="0"/>
              <a:t>首先了解大模型的特性，了解它能做到什么，不擅长做什么，完全无法做什么。</a:t>
            </a:r>
            <a:endParaRPr lang="zh-CN" altLang="en-US" dirty="0"/>
          </a:p>
          <a:p>
            <a:r>
              <a:rPr lang="zh-CN" altLang="en-US" dirty="0"/>
              <a:t>随后要求需求表述能力，也就是清晰表述自己的需求和任务的能力。</a:t>
            </a:r>
            <a:endParaRPr lang="zh-CN" altLang="en-US" dirty="0"/>
          </a:p>
          <a:p>
            <a:r>
              <a:rPr lang="zh-CN" altLang="en-US" dirty="0"/>
              <a:t>两者兼具，才能用好这个工具。</a:t>
            </a:r>
            <a:endParaRPr lang="zh-CN" altLang="en-US" dirty="0"/>
          </a:p>
          <a:p>
            <a:endParaRPr kumimoji="1" lang="en-US" altLang="zh-CN" dirty="0"/>
          </a:p>
          <a:p>
            <a:endParaRPr kumimoji="1" lang="zh-CN"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kumimoji="1" lang="zh-CN"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kumimoji="1" lang="zh-CN" altLang="en-US" dirty="0"/>
              <a:t>六、提示词学习的本质</a:t>
            </a:r>
            <a:endParaRPr kumimoji="1" lang="zh-CN"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dirty="0"/>
              <a:t>我自己把提示词学习分成五个维度，从高到低依次是：思维框架，方法论，语句，工具和场景。这是经过近一年的探索和教学总结的框架，我也把这套框架完全融入了我的提示词学习课程。</a:t>
            </a:r>
            <a:endParaRPr lang="zh-CN" altLang="en-US" dirty="0"/>
          </a:p>
          <a:p>
            <a:r>
              <a:rPr lang="zh-CN" altLang="en-US" dirty="0"/>
              <a:t>很多人学习的时候或者是被教授课程的时候，由于知识的诅咒和信息整合的问题，通常也是按照由高到低的顺序去了解和接触提示词的，但这样其实并不符合初学者的认知过程，大部分人会感到困难。</a:t>
            </a:r>
            <a:endParaRPr lang="zh-CN" altLang="en-US" dirty="0"/>
          </a:p>
          <a:p>
            <a:r>
              <a:rPr lang="zh-CN" altLang="en-US" dirty="0"/>
              <a:t>舒适的学习顺序应当是反过来的：</a:t>
            </a:r>
            <a:endParaRPr lang="zh-CN" altLang="en-US" dirty="0"/>
          </a:p>
          <a:p>
            <a:endParaRPr kumimoji="1" lang="zh-CN"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b="1" dirty="0"/>
              <a:t>场景：</a:t>
            </a:r>
            <a:endParaRPr lang="zh-CN" altLang="en-US" b="1" dirty="0"/>
          </a:p>
          <a:p>
            <a:r>
              <a:rPr lang="zh-CN" altLang="en-US" dirty="0"/>
              <a:t>不管那些艰深的理论和学术的东西，直接切入提示词的场景去学，比如在什么场景下，可以如何使用提示词，用特定提示词以及不用它们的效果对比。</a:t>
            </a:r>
            <a:endParaRPr lang="zh-CN" altLang="en-US" dirty="0"/>
          </a:p>
          <a:p>
            <a:endParaRPr kumimoji="1" lang="zh-CN"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b="1" dirty="0"/>
              <a:t>有效语句：</a:t>
            </a:r>
            <a:endParaRPr lang="zh-CN" altLang="en-US" b="1" dirty="0"/>
          </a:p>
          <a:p>
            <a:r>
              <a:rPr lang="zh-CN" altLang="en-US" dirty="0"/>
              <a:t>接下来要学的才是有效的提示语句，这包括大量的经典论文中明确提出的提示词语句。最典型的就是早期的 </a:t>
            </a:r>
            <a:r>
              <a:rPr lang="en-GB" altLang="zh-CN" dirty="0"/>
              <a:t>think it step by step</a:t>
            </a:r>
            <a:endParaRPr lang="en-GB" altLang="zh-CN" dirty="0"/>
          </a:p>
          <a:p>
            <a:endParaRPr kumimoji="1"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1"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7_Custom Layout">
    <p:spTree>
      <p:nvGrpSpPr>
        <p:cNvPr id="1" name=""/>
        <p:cNvGrpSpPr/>
        <p:nvPr/>
      </p:nvGrpSpPr>
      <p:grpSpPr>
        <a:xfrm>
          <a:off x="0" y="0"/>
          <a:ext cx="0" cy="0"/>
          <a:chOff x="0" y="0"/>
          <a:chExt cx="0" cy="0"/>
        </a:xfrm>
      </p:grpSpPr>
      <p:sp>
        <p:nvSpPr>
          <p:cNvPr id="84" name="Picture Placeholder 4"/>
          <p:cNvSpPr>
            <a:spLocks noGrp="1"/>
          </p:cNvSpPr>
          <p:nvPr>
            <p:ph type="pic" sz="quarter" idx="21"/>
          </p:nvPr>
        </p:nvSpPr>
        <p:spPr>
          <a:xfrm>
            <a:off x="5359401" y="5280659"/>
            <a:ext cx="4744721" cy="2812503"/>
          </a:xfrm>
          <a:prstGeom prst="rect">
            <a:avLst/>
          </a:prstGeom>
        </p:spPr>
        <p:txBody>
          <a:bodyPr lIns="91439" rIns="91439"/>
          <a:lstStyle/>
          <a:p/>
        </p:txBody>
      </p:sp>
      <p:sp>
        <p:nvSpPr>
          <p:cNvPr id="85" name="Picture Placeholder 4"/>
          <p:cNvSpPr>
            <a:spLocks noGrp="1"/>
          </p:cNvSpPr>
          <p:nvPr>
            <p:ph type="pic" sz="quarter" idx="22"/>
          </p:nvPr>
        </p:nvSpPr>
        <p:spPr>
          <a:xfrm>
            <a:off x="5359401" y="2080260"/>
            <a:ext cx="4744721" cy="2812503"/>
          </a:xfrm>
          <a:prstGeom prst="rect">
            <a:avLst/>
          </a:prstGeom>
        </p:spPr>
        <p:txBody>
          <a:bodyPr lIns="91439" rIns="91439"/>
          <a:lstStyle/>
          <a:p/>
        </p:txBody>
      </p:sp>
      <p:sp>
        <p:nvSpPr>
          <p:cNvPr id="86"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9_Custom Layout">
    <p:spTree>
      <p:nvGrpSpPr>
        <p:cNvPr id="1" name=""/>
        <p:cNvGrpSpPr/>
        <p:nvPr/>
      </p:nvGrpSpPr>
      <p:grpSpPr>
        <a:xfrm>
          <a:off x="0" y="0"/>
          <a:ext cx="0" cy="0"/>
          <a:chOff x="0" y="0"/>
          <a:chExt cx="0" cy="0"/>
        </a:xfrm>
      </p:grpSpPr>
      <p:sp>
        <p:nvSpPr>
          <p:cNvPr id="93" name="Picture Placeholder 4"/>
          <p:cNvSpPr>
            <a:spLocks noGrp="1"/>
          </p:cNvSpPr>
          <p:nvPr>
            <p:ph type="pic" sz="quarter" idx="21"/>
          </p:nvPr>
        </p:nvSpPr>
        <p:spPr>
          <a:xfrm>
            <a:off x="5359400" y="2062629"/>
            <a:ext cx="3083561" cy="4566771"/>
          </a:xfrm>
          <a:prstGeom prst="rect">
            <a:avLst/>
          </a:prstGeom>
        </p:spPr>
        <p:txBody>
          <a:bodyPr lIns="91439" rIns="91439"/>
          <a:lstStyle/>
          <a:p/>
        </p:txBody>
      </p:sp>
      <p:sp>
        <p:nvSpPr>
          <p:cNvPr id="94" name="Picture Placeholder 4"/>
          <p:cNvSpPr>
            <a:spLocks noGrp="1"/>
          </p:cNvSpPr>
          <p:nvPr>
            <p:ph type="pic" sz="quarter" idx="22"/>
          </p:nvPr>
        </p:nvSpPr>
        <p:spPr>
          <a:xfrm>
            <a:off x="9431345" y="2062629"/>
            <a:ext cx="3083561" cy="4566771"/>
          </a:xfrm>
          <a:prstGeom prst="rect">
            <a:avLst/>
          </a:prstGeom>
        </p:spPr>
        <p:txBody>
          <a:bodyPr lIns="91439" rIns="91439"/>
          <a:lstStyle/>
          <a:p/>
        </p:txBody>
      </p:sp>
      <p:sp>
        <p:nvSpPr>
          <p:cNvPr id="95" name="Picture Placeholder 4"/>
          <p:cNvSpPr>
            <a:spLocks noGrp="1"/>
          </p:cNvSpPr>
          <p:nvPr>
            <p:ph type="pic" sz="quarter" idx="23"/>
          </p:nvPr>
        </p:nvSpPr>
        <p:spPr>
          <a:xfrm>
            <a:off x="13503290" y="2062629"/>
            <a:ext cx="3083561" cy="4566771"/>
          </a:xfrm>
          <a:prstGeom prst="rect">
            <a:avLst/>
          </a:prstGeom>
        </p:spPr>
        <p:txBody>
          <a:bodyPr lIns="91439" rIns="91439"/>
          <a:lstStyle/>
          <a:p/>
        </p:txBody>
      </p:sp>
      <p:sp>
        <p:nvSpPr>
          <p:cNvPr id="96"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0_Custom Layout">
    <p:spTree>
      <p:nvGrpSpPr>
        <p:cNvPr id="1" name=""/>
        <p:cNvGrpSpPr/>
        <p:nvPr/>
      </p:nvGrpSpPr>
      <p:grpSpPr>
        <a:xfrm>
          <a:off x="0" y="0"/>
          <a:ext cx="0" cy="0"/>
          <a:chOff x="0" y="0"/>
          <a:chExt cx="0" cy="0"/>
        </a:xfrm>
      </p:grpSpPr>
      <p:sp>
        <p:nvSpPr>
          <p:cNvPr id="103" name="Picture Placeholder 4"/>
          <p:cNvSpPr>
            <a:spLocks noGrp="1"/>
          </p:cNvSpPr>
          <p:nvPr>
            <p:ph type="pic" sz="quarter" idx="21"/>
          </p:nvPr>
        </p:nvSpPr>
        <p:spPr>
          <a:xfrm>
            <a:off x="5511800" y="2138829"/>
            <a:ext cx="3083561" cy="4566771"/>
          </a:xfrm>
          <a:prstGeom prst="rect">
            <a:avLst/>
          </a:prstGeom>
        </p:spPr>
        <p:txBody>
          <a:bodyPr lIns="91439" rIns="91439"/>
          <a:lstStyle/>
          <a:p/>
        </p:txBody>
      </p:sp>
      <p:sp>
        <p:nvSpPr>
          <p:cNvPr id="104" name="Picture Placeholder 4"/>
          <p:cNvSpPr>
            <a:spLocks noGrp="1"/>
          </p:cNvSpPr>
          <p:nvPr>
            <p:ph type="pic" sz="quarter" idx="22"/>
          </p:nvPr>
        </p:nvSpPr>
        <p:spPr>
          <a:xfrm>
            <a:off x="9583745" y="2138829"/>
            <a:ext cx="3083561" cy="4566771"/>
          </a:xfrm>
          <a:prstGeom prst="rect">
            <a:avLst/>
          </a:prstGeom>
        </p:spPr>
        <p:txBody>
          <a:bodyPr lIns="91439" rIns="91439"/>
          <a:lstStyle/>
          <a:p/>
        </p:txBody>
      </p:sp>
      <p:sp>
        <p:nvSpPr>
          <p:cNvPr id="105" name="Picture Placeholder 4"/>
          <p:cNvSpPr>
            <a:spLocks noGrp="1"/>
          </p:cNvSpPr>
          <p:nvPr>
            <p:ph type="pic" sz="quarter" idx="23"/>
          </p:nvPr>
        </p:nvSpPr>
        <p:spPr>
          <a:xfrm>
            <a:off x="13655690" y="2138829"/>
            <a:ext cx="3083561" cy="4566771"/>
          </a:xfrm>
          <a:prstGeom prst="rect">
            <a:avLst/>
          </a:prstGeom>
        </p:spPr>
        <p:txBody>
          <a:bodyPr lIns="91439" rIns="91439"/>
          <a:lstStyle/>
          <a:p/>
        </p:txBody>
      </p:sp>
      <p:sp>
        <p:nvSpPr>
          <p:cNvPr id="106" name="Picture Placeholder 4"/>
          <p:cNvSpPr>
            <a:spLocks noGrp="1"/>
          </p:cNvSpPr>
          <p:nvPr>
            <p:ph type="pic" sz="quarter" idx="24"/>
          </p:nvPr>
        </p:nvSpPr>
        <p:spPr>
          <a:xfrm>
            <a:off x="1439853" y="2138829"/>
            <a:ext cx="3083562" cy="4566771"/>
          </a:xfrm>
          <a:prstGeom prst="rect">
            <a:avLst/>
          </a:prstGeom>
        </p:spPr>
        <p:txBody>
          <a:bodyPr lIns="91439" rIns="91439"/>
          <a:lstStyle/>
          <a:p/>
        </p:txBody>
      </p:sp>
      <p:sp>
        <p:nvSpPr>
          <p:cNvPr id="107"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11_Custom Layout">
    <p:spTree>
      <p:nvGrpSpPr>
        <p:cNvPr id="1" name=""/>
        <p:cNvGrpSpPr/>
        <p:nvPr/>
      </p:nvGrpSpPr>
      <p:grpSpPr>
        <a:xfrm>
          <a:off x="0" y="0"/>
          <a:ext cx="0" cy="0"/>
          <a:chOff x="0" y="0"/>
          <a:chExt cx="0" cy="0"/>
        </a:xfrm>
      </p:grpSpPr>
      <p:sp>
        <p:nvSpPr>
          <p:cNvPr id="114" name="Picture Placeholder 4"/>
          <p:cNvSpPr>
            <a:spLocks noGrp="1"/>
          </p:cNvSpPr>
          <p:nvPr>
            <p:ph type="pic" sz="quarter" idx="21"/>
          </p:nvPr>
        </p:nvSpPr>
        <p:spPr>
          <a:xfrm>
            <a:off x="4693024" y="2215028"/>
            <a:ext cx="4450976" cy="5856944"/>
          </a:xfrm>
          <a:prstGeom prst="rect">
            <a:avLst/>
          </a:prstGeom>
        </p:spPr>
        <p:txBody>
          <a:bodyPr lIns="91439" rIns="91439"/>
          <a:lstStyle/>
          <a:p/>
        </p:txBody>
      </p:sp>
      <p:sp>
        <p:nvSpPr>
          <p:cNvPr id="115"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12_Custom Layout">
    <p:spTree>
      <p:nvGrpSpPr>
        <p:cNvPr id="1" name=""/>
        <p:cNvGrpSpPr/>
        <p:nvPr/>
      </p:nvGrpSpPr>
      <p:grpSpPr>
        <a:xfrm>
          <a:off x="0" y="0"/>
          <a:ext cx="0" cy="0"/>
          <a:chOff x="0" y="0"/>
          <a:chExt cx="0" cy="0"/>
        </a:xfrm>
      </p:grpSpPr>
      <p:sp>
        <p:nvSpPr>
          <p:cNvPr id="122" name="Picture Placeholder 4"/>
          <p:cNvSpPr>
            <a:spLocks noGrp="1"/>
          </p:cNvSpPr>
          <p:nvPr>
            <p:ph type="pic" sz="quarter" idx="21"/>
          </p:nvPr>
        </p:nvSpPr>
        <p:spPr>
          <a:xfrm>
            <a:off x="4693024" y="2215028"/>
            <a:ext cx="4450976" cy="5856944"/>
          </a:xfrm>
          <a:prstGeom prst="rect">
            <a:avLst/>
          </a:prstGeom>
        </p:spPr>
        <p:txBody>
          <a:bodyPr lIns="91439" rIns="91439"/>
          <a:lstStyle/>
          <a:p/>
        </p:txBody>
      </p:sp>
      <p:sp>
        <p:nvSpPr>
          <p:cNvPr id="123"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13_Custom Layout">
    <p:spTree>
      <p:nvGrpSpPr>
        <p:cNvPr id="1" name=""/>
        <p:cNvGrpSpPr/>
        <p:nvPr/>
      </p:nvGrpSpPr>
      <p:grpSpPr>
        <a:xfrm>
          <a:off x="0" y="0"/>
          <a:ext cx="0" cy="0"/>
          <a:chOff x="0" y="0"/>
          <a:chExt cx="0" cy="0"/>
        </a:xfrm>
      </p:grpSpPr>
      <p:sp>
        <p:nvSpPr>
          <p:cNvPr id="130" name="Picture Placeholder 4"/>
          <p:cNvSpPr>
            <a:spLocks noGrp="1"/>
          </p:cNvSpPr>
          <p:nvPr>
            <p:ph type="pic" sz="quarter" idx="21"/>
          </p:nvPr>
        </p:nvSpPr>
        <p:spPr>
          <a:xfrm>
            <a:off x="6527799" y="3505198"/>
            <a:ext cx="10896601" cy="3276602"/>
          </a:xfrm>
          <a:prstGeom prst="rect">
            <a:avLst/>
          </a:prstGeom>
        </p:spPr>
        <p:txBody>
          <a:bodyPr lIns="91439" rIns="91439"/>
          <a:lstStyle/>
          <a:p/>
        </p:txBody>
      </p:sp>
      <p:sp>
        <p:nvSpPr>
          <p:cNvPr id="131"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14_Custom Layout">
    <p:spTree>
      <p:nvGrpSpPr>
        <p:cNvPr id="1" name=""/>
        <p:cNvGrpSpPr/>
        <p:nvPr/>
      </p:nvGrpSpPr>
      <p:grpSpPr>
        <a:xfrm>
          <a:off x="0" y="0"/>
          <a:ext cx="0" cy="0"/>
          <a:chOff x="0" y="0"/>
          <a:chExt cx="0" cy="0"/>
        </a:xfrm>
      </p:grpSpPr>
      <p:sp>
        <p:nvSpPr>
          <p:cNvPr id="138" name="幻灯片编号"/>
          <p:cNvSpPr txBox="1">
            <a:spLocks noGrp="1"/>
          </p:cNvSpPr>
          <p:nvPr>
            <p:ph type="sldNum" sz="quarter" idx="2"/>
          </p:nvPr>
        </p:nvSpPr>
        <p:spPr>
          <a:xfrm>
            <a:off x="16309990" y="870424"/>
            <a:ext cx="335866" cy="333089"/>
          </a:xfrm>
          <a:prstGeom prst="rect">
            <a:avLst/>
          </a:prstGeom>
        </p:spPr>
        <p:txBody>
          <a:bodyPr anchor="t"/>
          <a:lstStyle>
            <a:lvl1pPr algn="l">
              <a:defRPr sz="1800"/>
            </a:lvl1pPr>
          </a:lstStyle>
          <a:p>
            <a:fld id="{86CB4B4D-7CA3-9044-876B-883B54F8677D}" type="slidenum">
              <a:rPr/>
            </a:fld>
            <a:endParaRPr/>
          </a:p>
        </p:txBody>
      </p:sp>
      <p:sp>
        <p:nvSpPr>
          <p:cNvPr id="139" name="Picture Placeholder 4"/>
          <p:cNvSpPr>
            <a:spLocks noGrp="1"/>
          </p:cNvSpPr>
          <p:nvPr>
            <p:ph type="pic" sz="quarter" idx="21"/>
          </p:nvPr>
        </p:nvSpPr>
        <p:spPr>
          <a:xfrm>
            <a:off x="7449670" y="2402540"/>
            <a:ext cx="4787154" cy="3276603"/>
          </a:xfrm>
          <a:prstGeom prst="rect">
            <a:avLst/>
          </a:prstGeom>
        </p:spPr>
        <p:txBody>
          <a:bodyPr lIns="91439" rIns="91439"/>
          <a:lstStyle/>
          <a:p/>
        </p:txBody>
      </p:sp>
      <p:sp>
        <p:nvSpPr>
          <p:cNvPr id="140" name="Picture Placeholder 4"/>
          <p:cNvSpPr>
            <a:spLocks noGrp="1"/>
          </p:cNvSpPr>
          <p:nvPr>
            <p:ph type="pic" sz="quarter" idx="22"/>
          </p:nvPr>
        </p:nvSpPr>
        <p:spPr>
          <a:xfrm>
            <a:off x="12637245" y="2402540"/>
            <a:ext cx="4787154" cy="3276603"/>
          </a:xfrm>
          <a:prstGeom prst="rect">
            <a:avLst/>
          </a:prstGeom>
        </p:spPr>
        <p:txBody>
          <a:bodyPr lIns="91439" rIns="91439"/>
          <a:lstStyle/>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15_Custom Layout">
    <p:spTree>
      <p:nvGrpSpPr>
        <p:cNvPr id="1" name=""/>
        <p:cNvGrpSpPr/>
        <p:nvPr/>
      </p:nvGrpSpPr>
      <p:grpSpPr>
        <a:xfrm>
          <a:off x="0" y="0"/>
          <a:ext cx="0" cy="0"/>
          <a:chOff x="0" y="0"/>
          <a:chExt cx="0" cy="0"/>
        </a:xfrm>
      </p:grpSpPr>
      <p:sp>
        <p:nvSpPr>
          <p:cNvPr id="147" name="Picture Placeholder 4"/>
          <p:cNvSpPr>
            <a:spLocks noGrp="1"/>
          </p:cNvSpPr>
          <p:nvPr>
            <p:ph type="pic" sz="quarter" idx="21"/>
          </p:nvPr>
        </p:nvSpPr>
        <p:spPr>
          <a:xfrm>
            <a:off x="1309164" y="2447364"/>
            <a:ext cx="4741606" cy="5284696"/>
          </a:xfrm>
          <a:prstGeom prst="rect">
            <a:avLst/>
          </a:prstGeom>
        </p:spPr>
        <p:txBody>
          <a:bodyPr lIns="91439" rIns="91439"/>
          <a:lstStyle/>
          <a:p/>
        </p:txBody>
      </p:sp>
      <p:sp>
        <p:nvSpPr>
          <p:cNvPr id="148" name="Picture Placeholder 4"/>
          <p:cNvSpPr>
            <a:spLocks noGrp="1"/>
          </p:cNvSpPr>
          <p:nvPr>
            <p:ph type="pic" sz="quarter" idx="22"/>
          </p:nvPr>
        </p:nvSpPr>
        <p:spPr>
          <a:xfrm>
            <a:off x="14670741" y="6663918"/>
            <a:ext cx="3617259" cy="3623082"/>
          </a:xfrm>
          <a:prstGeom prst="rect">
            <a:avLst/>
          </a:prstGeom>
        </p:spPr>
        <p:txBody>
          <a:bodyPr lIns="91439" rIns="91439"/>
          <a:lstStyle/>
          <a:p/>
        </p:txBody>
      </p:sp>
      <p:sp>
        <p:nvSpPr>
          <p:cNvPr id="149"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16_Custom Layout">
    <p:spTree>
      <p:nvGrpSpPr>
        <p:cNvPr id="1" name=""/>
        <p:cNvGrpSpPr/>
        <p:nvPr/>
      </p:nvGrpSpPr>
      <p:grpSpPr>
        <a:xfrm>
          <a:off x="0" y="0"/>
          <a:ext cx="0" cy="0"/>
          <a:chOff x="0" y="0"/>
          <a:chExt cx="0" cy="0"/>
        </a:xfrm>
      </p:grpSpPr>
      <p:sp>
        <p:nvSpPr>
          <p:cNvPr id="156" name="Picture Placeholder 4"/>
          <p:cNvSpPr>
            <a:spLocks noGrp="1"/>
          </p:cNvSpPr>
          <p:nvPr>
            <p:ph type="pic" sz="quarter" idx="21"/>
          </p:nvPr>
        </p:nvSpPr>
        <p:spPr>
          <a:xfrm>
            <a:off x="5511800" y="2138828"/>
            <a:ext cx="3083561" cy="4759513"/>
          </a:xfrm>
          <a:prstGeom prst="rect">
            <a:avLst/>
          </a:prstGeom>
        </p:spPr>
        <p:txBody>
          <a:bodyPr lIns="91439" rIns="91439"/>
          <a:lstStyle/>
          <a:p/>
        </p:txBody>
      </p:sp>
      <p:sp>
        <p:nvSpPr>
          <p:cNvPr id="157" name="Picture Placeholder 4"/>
          <p:cNvSpPr>
            <a:spLocks noGrp="1"/>
          </p:cNvSpPr>
          <p:nvPr>
            <p:ph type="pic" sz="quarter" idx="22"/>
          </p:nvPr>
        </p:nvSpPr>
        <p:spPr>
          <a:xfrm>
            <a:off x="9583745" y="2138828"/>
            <a:ext cx="3083561" cy="4759513"/>
          </a:xfrm>
          <a:prstGeom prst="rect">
            <a:avLst/>
          </a:prstGeom>
        </p:spPr>
        <p:txBody>
          <a:bodyPr lIns="91439" rIns="91439"/>
          <a:lstStyle/>
          <a:p/>
        </p:txBody>
      </p:sp>
      <p:sp>
        <p:nvSpPr>
          <p:cNvPr id="158" name="Picture Placeholder 4"/>
          <p:cNvSpPr>
            <a:spLocks noGrp="1"/>
          </p:cNvSpPr>
          <p:nvPr>
            <p:ph type="pic" sz="quarter" idx="23"/>
          </p:nvPr>
        </p:nvSpPr>
        <p:spPr>
          <a:xfrm>
            <a:off x="13655690" y="2138828"/>
            <a:ext cx="3083561" cy="4759513"/>
          </a:xfrm>
          <a:prstGeom prst="rect">
            <a:avLst/>
          </a:prstGeom>
        </p:spPr>
        <p:txBody>
          <a:bodyPr lIns="91439" rIns="91439"/>
          <a:lstStyle/>
          <a:p/>
        </p:txBody>
      </p:sp>
      <p:sp>
        <p:nvSpPr>
          <p:cNvPr id="159" name="Picture Placeholder 4"/>
          <p:cNvSpPr>
            <a:spLocks noGrp="1"/>
          </p:cNvSpPr>
          <p:nvPr>
            <p:ph type="pic" sz="quarter" idx="24"/>
          </p:nvPr>
        </p:nvSpPr>
        <p:spPr>
          <a:xfrm>
            <a:off x="1439853" y="2138828"/>
            <a:ext cx="3083562" cy="4759513"/>
          </a:xfrm>
          <a:prstGeom prst="rect">
            <a:avLst/>
          </a:prstGeom>
        </p:spPr>
        <p:txBody>
          <a:bodyPr lIns="91439" rIns="91439"/>
          <a:lstStyle/>
          <a:p/>
        </p:txBody>
      </p:sp>
      <p:sp>
        <p:nvSpPr>
          <p:cNvPr id="160"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17_Custom Layout">
    <p:spTree>
      <p:nvGrpSpPr>
        <p:cNvPr id="1" name=""/>
        <p:cNvGrpSpPr/>
        <p:nvPr/>
      </p:nvGrpSpPr>
      <p:grpSpPr>
        <a:xfrm>
          <a:off x="0" y="0"/>
          <a:ext cx="0" cy="0"/>
          <a:chOff x="0" y="0"/>
          <a:chExt cx="0" cy="0"/>
        </a:xfrm>
      </p:grpSpPr>
      <p:sp>
        <p:nvSpPr>
          <p:cNvPr id="167"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Custom Layout">
    <p:spTree>
      <p:nvGrpSpPr>
        <p:cNvPr id="1" name=""/>
        <p:cNvGrpSpPr/>
        <p:nvPr/>
      </p:nvGrpSpPr>
      <p:grpSpPr>
        <a:xfrm>
          <a:off x="0" y="0"/>
          <a:ext cx="0" cy="0"/>
          <a:chOff x="0" y="0"/>
          <a:chExt cx="0" cy="0"/>
        </a:xfrm>
      </p:grpSpPr>
      <p:sp>
        <p:nvSpPr>
          <p:cNvPr id="18" name="Picture Placeholder 5"/>
          <p:cNvSpPr>
            <a:spLocks noGrp="1"/>
          </p:cNvSpPr>
          <p:nvPr>
            <p:ph type="pic" sz="half" idx="21"/>
          </p:nvPr>
        </p:nvSpPr>
        <p:spPr>
          <a:xfrm>
            <a:off x="863599" y="822324"/>
            <a:ext cx="7244082" cy="8642351"/>
          </a:xfrm>
          <a:prstGeom prst="rect">
            <a:avLst/>
          </a:prstGeom>
        </p:spPr>
        <p:txBody>
          <a:bodyPr lIns="91439" rIns="91439"/>
          <a:lstStyle/>
          <a:p/>
        </p:txBody>
      </p:sp>
      <p:sp>
        <p:nvSpPr>
          <p:cNvPr id="19"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18_Custom Layout">
    <p:spTree>
      <p:nvGrpSpPr>
        <p:cNvPr id="1" name=""/>
        <p:cNvGrpSpPr/>
        <p:nvPr/>
      </p:nvGrpSpPr>
      <p:grpSpPr>
        <a:xfrm>
          <a:off x="0" y="0"/>
          <a:ext cx="0" cy="0"/>
          <a:chOff x="0" y="0"/>
          <a:chExt cx="0" cy="0"/>
        </a:xfrm>
      </p:grpSpPr>
      <p:sp>
        <p:nvSpPr>
          <p:cNvPr id="174"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19_Custom Layout">
    <p:spTree>
      <p:nvGrpSpPr>
        <p:cNvPr id="1" name=""/>
        <p:cNvGrpSpPr/>
        <p:nvPr/>
      </p:nvGrpSpPr>
      <p:grpSpPr>
        <a:xfrm>
          <a:off x="0" y="0"/>
          <a:ext cx="0" cy="0"/>
          <a:chOff x="0" y="0"/>
          <a:chExt cx="0" cy="0"/>
        </a:xfrm>
      </p:grpSpPr>
      <p:sp>
        <p:nvSpPr>
          <p:cNvPr id="181"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22_Custom Layout">
    <p:spTree>
      <p:nvGrpSpPr>
        <p:cNvPr id="1" name=""/>
        <p:cNvGrpSpPr/>
        <p:nvPr/>
      </p:nvGrpSpPr>
      <p:grpSpPr>
        <a:xfrm>
          <a:off x="0" y="0"/>
          <a:ext cx="0" cy="0"/>
          <a:chOff x="0" y="0"/>
          <a:chExt cx="0" cy="0"/>
        </a:xfrm>
      </p:grpSpPr>
      <p:sp>
        <p:nvSpPr>
          <p:cNvPr id="188" name="Picture Placeholder 4"/>
          <p:cNvSpPr>
            <a:spLocks noGrp="1"/>
          </p:cNvSpPr>
          <p:nvPr>
            <p:ph type="pic" sz="quarter" idx="21"/>
          </p:nvPr>
        </p:nvSpPr>
        <p:spPr>
          <a:xfrm>
            <a:off x="863597" y="2263499"/>
            <a:ext cx="3967483" cy="5532347"/>
          </a:xfrm>
          <a:prstGeom prst="rect">
            <a:avLst/>
          </a:prstGeom>
        </p:spPr>
        <p:txBody>
          <a:bodyPr lIns="91439" rIns="91439"/>
          <a:lstStyle/>
          <a:p/>
        </p:txBody>
      </p:sp>
      <p:sp>
        <p:nvSpPr>
          <p:cNvPr id="189" name="Picture Placeholder 4"/>
          <p:cNvSpPr>
            <a:spLocks noGrp="1"/>
          </p:cNvSpPr>
          <p:nvPr>
            <p:ph type="pic" sz="quarter" idx="22"/>
          </p:nvPr>
        </p:nvSpPr>
        <p:spPr>
          <a:xfrm>
            <a:off x="5388790" y="2263499"/>
            <a:ext cx="3967483" cy="5532347"/>
          </a:xfrm>
          <a:prstGeom prst="rect">
            <a:avLst/>
          </a:prstGeom>
        </p:spPr>
        <p:txBody>
          <a:bodyPr lIns="91439" rIns="91439"/>
          <a:lstStyle/>
          <a:p/>
        </p:txBody>
      </p:sp>
      <p:sp>
        <p:nvSpPr>
          <p:cNvPr id="190"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23_Custom Layout">
    <p:spTree>
      <p:nvGrpSpPr>
        <p:cNvPr id="1" name=""/>
        <p:cNvGrpSpPr/>
        <p:nvPr/>
      </p:nvGrpSpPr>
      <p:grpSpPr>
        <a:xfrm>
          <a:off x="0" y="0"/>
          <a:ext cx="0" cy="0"/>
          <a:chOff x="0" y="0"/>
          <a:chExt cx="0" cy="0"/>
        </a:xfrm>
      </p:grpSpPr>
      <p:sp>
        <p:nvSpPr>
          <p:cNvPr id="197" name="Picture Placeholder 4"/>
          <p:cNvSpPr>
            <a:spLocks noGrp="1"/>
          </p:cNvSpPr>
          <p:nvPr>
            <p:ph type="pic" sz="quarter" idx="21"/>
          </p:nvPr>
        </p:nvSpPr>
        <p:spPr>
          <a:xfrm>
            <a:off x="7406640" y="1844039"/>
            <a:ext cx="3535681" cy="4373881"/>
          </a:xfrm>
          <a:prstGeom prst="rect">
            <a:avLst/>
          </a:prstGeom>
        </p:spPr>
        <p:txBody>
          <a:bodyPr lIns="91439" rIns="91439"/>
          <a:lstStyle/>
          <a:p/>
        </p:txBody>
      </p:sp>
      <p:sp>
        <p:nvSpPr>
          <p:cNvPr id="198" name="Picture Placeholder 4"/>
          <p:cNvSpPr>
            <a:spLocks noGrp="1"/>
          </p:cNvSpPr>
          <p:nvPr>
            <p:ph type="pic" sz="quarter" idx="22"/>
          </p:nvPr>
        </p:nvSpPr>
        <p:spPr>
          <a:xfrm>
            <a:off x="863600" y="1844039"/>
            <a:ext cx="6101081" cy="4373881"/>
          </a:xfrm>
          <a:prstGeom prst="rect">
            <a:avLst/>
          </a:prstGeom>
        </p:spPr>
        <p:txBody>
          <a:bodyPr lIns="91439" rIns="91439"/>
          <a:lstStyle/>
          <a:p/>
        </p:txBody>
      </p:sp>
      <p:sp>
        <p:nvSpPr>
          <p:cNvPr id="199"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24_Custom Layout">
    <p:spTree>
      <p:nvGrpSpPr>
        <p:cNvPr id="1" name=""/>
        <p:cNvGrpSpPr/>
        <p:nvPr/>
      </p:nvGrpSpPr>
      <p:grpSpPr>
        <a:xfrm>
          <a:off x="0" y="0"/>
          <a:ext cx="0" cy="0"/>
          <a:chOff x="0" y="0"/>
          <a:chExt cx="0" cy="0"/>
        </a:xfrm>
      </p:grpSpPr>
      <p:sp>
        <p:nvSpPr>
          <p:cNvPr id="206"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25_Custom Layout">
    <p:spTree>
      <p:nvGrpSpPr>
        <p:cNvPr id="1" name=""/>
        <p:cNvGrpSpPr/>
        <p:nvPr/>
      </p:nvGrpSpPr>
      <p:grpSpPr>
        <a:xfrm>
          <a:off x="0" y="0"/>
          <a:ext cx="0" cy="0"/>
          <a:chOff x="0" y="0"/>
          <a:chExt cx="0" cy="0"/>
        </a:xfrm>
      </p:grpSpPr>
      <p:sp>
        <p:nvSpPr>
          <p:cNvPr id="213" name="Picture Placeholder 4"/>
          <p:cNvSpPr>
            <a:spLocks noGrp="1"/>
          </p:cNvSpPr>
          <p:nvPr>
            <p:ph type="pic" sz="quarter" idx="21"/>
          </p:nvPr>
        </p:nvSpPr>
        <p:spPr>
          <a:xfrm>
            <a:off x="863599" y="5577194"/>
            <a:ext cx="4881882" cy="2644040"/>
          </a:xfrm>
          <a:prstGeom prst="rect">
            <a:avLst/>
          </a:prstGeom>
        </p:spPr>
        <p:txBody>
          <a:bodyPr lIns="91439" rIns="91439"/>
          <a:lstStyle/>
          <a:p/>
        </p:txBody>
      </p:sp>
      <p:sp>
        <p:nvSpPr>
          <p:cNvPr id="214" name="Picture Placeholder 4"/>
          <p:cNvSpPr>
            <a:spLocks noGrp="1"/>
          </p:cNvSpPr>
          <p:nvPr>
            <p:ph type="pic" sz="quarter" idx="22"/>
          </p:nvPr>
        </p:nvSpPr>
        <p:spPr>
          <a:xfrm>
            <a:off x="6121398" y="5577194"/>
            <a:ext cx="4881882" cy="2644040"/>
          </a:xfrm>
          <a:prstGeom prst="rect">
            <a:avLst/>
          </a:prstGeom>
        </p:spPr>
        <p:txBody>
          <a:bodyPr lIns="91439" rIns="91439"/>
          <a:lstStyle/>
          <a:p/>
        </p:txBody>
      </p:sp>
      <p:sp>
        <p:nvSpPr>
          <p:cNvPr id="215" name="Picture Placeholder 4"/>
          <p:cNvSpPr>
            <a:spLocks noGrp="1"/>
          </p:cNvSpPr>
          <p:nvPr>
            <p:ph type="pic" sz="quarter" idx="23"/>
          </p:nvPr>
        </p:nvSpPr>
        <p:spPr>
          <a:xfrm>
            <a:off x="11379199" y="5577194"/>
            <a:ext cx="4881882" cy="2644040"/>
          </a:xfrm>
          <a:prstGeom prst="rect">
            <a:avLst/>
          </a:prstGeom>
        </p:spPr>
        <p:txBody>
          <a:bodyPr lIns="91439" rIns="91439"/>
          <a:lstStyle/>
          <a:p/>
        </p:txBody>
      </p:sp>
      <p:sp>
        <p:nvSpPr>
          <p:cNvPr id="216"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20_Custom Layout">
    <p:spTree>
      <p:nvGrpSpPr>
        <p:cNvPr id="1" name=""/>
        <p:cNvGrpSpPr/>
        <p:nvPr/>
      </p:nvGrpSpPr>
      <p:grpSpPr>
        <a:xfrm>
          <a:off x="0" y="0"/>
          <a:ext cx="0" cy="0"/>
          <a:chOff x="0" y="0"/>
          <a:chExt cx="0" cy="0"/>
        </a:xfrm>
      </p:grpSpPr>
      <p:sp>
        <p:nvSpPr>
          <p:cNvPr id="223" name="Picture Placeholder 4"/>
          <p:cNvSpPr>
            <a:spLocks noGrp="1"/>
          </p:cNvSpPr>
          <p:nvPr>
            <p:ph type="pic" sz="quarter" idx="21"/>
          </p:nvPr>
        </p:nvSpPr>
        <p:spPr>
          <a:xfrm>
            <a:off x="863600" y="4467924"/>
            <a:ext cx="1361442" cy="1509392"/>
          </a:xfrm>
          <a:prstGeom prst="rect">
            <a:avLst/>
          </a:prstGeom>
        </p:spPr>
        <p:txBody>
          <a:bodyPr lIns="91439" rIns="91439"/>
          <a:lstStyle/>
          <a:p/>
        </p:txBody>
      </p:sp>
      <p:sp>
        <p:nvSpPr>
          <p:cNvPr id="224" name="Picture Placeholder 4"/>
          <p:cNvSpPr>
            <a:spLocks noGrp="1"/>
          </p:cNvSpPr>
          <p:nvPr>
            <p:ph type="pic" sz="quarter" idx="22"/>
          </p:nvPr>
        </p:nvSpPr>
        <p:spPr>
          <a:xfrm>
            <a:off x="863600" y="6647243"/>
            <a:ext cx="1361442" cy="1509392"/>
          </a:xfrm>
          <a:prstGeom prst="rect">
            <a:avLst/>
          </a:prstGeom>
        </p:spPr>
        <p:txBody>
          <a:bodyPr lIns="91439" rIns="91439"/>
          <a:lstStyle/>
          <a:p/>
        </p:txBody>
      </p:sp>
      <p:sp>
        <p:nvSpPr>
          <p:cNvPr id="225" name="Picture Placeholder 4"/>
          <p:cNvSpPr>
            <a:spLocks noGrp="1"/>
          </p:cNvSpPr>
          <p:nvPr>
            <p:ph type="pic" sz="quarter" idx="23"/>
          </p:nvPr>
        </p:nvSpPr>
        <p:spPr>
          <a:xfrm>
            <a:off x="9982200" y="4467924"/>
            <a:ext cx="1361441" cy="1509392"/>
          </a:xfrm>
          <a:prstGeom prst="rect">
            <a:avLst/>
          </a:prstGeom>
        </p:spPr>
        <p:txBody>
          <a:bodyPr lIns="91439" rIns="91439"/>
          <a:lstStyle/>
          <a:p/>
        </p:txBody>
      </p:sp>
      <p:sp>
        <p:nvSpPr>
          <p:cNvPr id="226" name="Picture Placeholder 4"/>
          <p:cNvSpPr>
            <a:spLocks noGrp="1"/>
          </p:cNvSpPr>
          <p:nvPr>
            <p:ph type="pic" sz="quarter" idx="24"/>
          </p:nvPr>
        </p:nvSpPr>
        <p:spPr>
          <a:xfrm>
            <a:off x="9982200" y="6647243"/>
            <a:ext cx="1361441" cy="1509392"/>
          </a:xfrm>
          <a:prstGeom prst="rect">
            <a:avLst/>
          </a:prstGeom>
        </p:spPr>
        <p:txBody>
          <a:bodyPr lIns="91439" rIns="91439"/>
          <a:lstStyle/>
          <a:p/>
        </p:txBody>
      </p:sp>
      <p:sp>
        <p:nvSpPr>
          <p:cNvPr id="227"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21_Custom Layout">
    <p:spTree>
      <p:nvGrpSpPr>
        <p:cNvPr id="1" name=""/>
        <p:cNvGrpSpPr/>
        <p:nvPr/>
      </p:nvGrpSpPr>
      <p:grpSpPr>
        <a:xfrm>
          <a:off x="0" y="0"/>
          <a:ext cx="0" cy="0"/>
          <a:chOff x="0" y="0"/>
          <a:chExt cx="0" cy="0"/>
        </a:xfrm>
      </p:grpSpPr>
      <p:sp>
        <p:nvSpPr>
          <p:cNvPr id="234" name="Picture Placeholder 4"/>
          <p:cNvSpPr>
            <a:spLocks noGrp="1"/>
          </p:cNvSpPr>
          <p:nvPr>
            <p:ph type="pic" sz="quarter" idx="21"/>
          </p:nvPr>
        </p:nvSpPr>
        <p:spPr>
          <a:xfrm>
            <a:off x="863599" y="5989318"/>
            <a:ext cx="5254965" cy="3475356"/>
          </a:xfrm>
          <a:prstGeom prst="rect">
            <a:avLst/>
          </a:prstGeom>
        </p:spPr>
        <p:txBody>
          <a:bodyPr lIns="91439" rIns="91439"/>
          <a:lstStyle/>
          <a:p/>
        </p:txBody>
      </p:sp>
      <p:sp>
        <p:nvSpPr>
          <p:cNvPr id="235"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26_Custom Layout">
    <p:spTree>
      <p:nvGrpSpPr>
        <p:cNvPr id="1" name=""/>
        <p:cNvGrpSpPr/>
        <p:nvPr/>
      </p:nvGrpSpPr>
      <p:grpSpPr>
        <a:xfrm>
          <a:off x="0" y="0"/>
          <a:ext cx="0" cy="0"/>
          <a:chOff x="0" y="0"/>
          <a:chExt cx="0" cy="0"/>
        </a:xfrm>
      </p:grpSpPr>
      <p:sp>
        <p:nvSpPr>
          <p:cNvPr id="242" name="Picture Placeholder 5"/>
          <p:cNvSpPr>
            <a:spLocks noGrp="1"/>
          </p:cNvSpPr>
          <p:nvPr>
            <p:ph type="pic" sz="quarter" idx="21"/>
          </p:nvPr>
        </p:nvSpPr>
        <p:spPr>
          <a:xfrm>
            <a:off x="13290767" y="1774621"/>
            <a:ext cx="3107473" cy="6653100"/>
          </a:xfrm>
          <a:prstGeom prst="rect">
            <a:avLst/>
          </a:prstGeom>
        </p:spPr>
        <p:txBody>
          <a:bodyPr lIns="91439" rIns="91439"/>
          <a:lstStyle/>
          <a:p/>
        </p:txBody>
      </p:sp>
      <p:sp>
        <p:nvSpPr>
          <p:cNvPr id="243"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27_Custom Layout">
    <p:spTree>
      <p:nvGrpSpPr>
        <p:cNvPr id="1" name=""/>
        <p:cNvGrpSpPr/>
        <p:nvPr/>
      </p:nvGrpSpPr>
      <p:grpSpPr>
        <a:xfrm>
          <a:off x="0" y="0"/>
          <a:ext cx="0" cy="0"/>
          <a:chOff x="0" y="0"/>
          <a:chExt cx="0" cy="0"/>
        </a:xfrm>
      </p:grpSpPr>
      <p:sp>
        <p:nvSpPr>
          <p:cNvPr id="250" name="Picture Placeholder 4"/>
          <p:cNvSpPr>
            <a:spLocks noGrp="1"/>
          </p:cNvSpPr>
          <p:nvPr>
            <p:ph type="pic" sz="quarter" idx="21"/>
          </p:nvPr>
        </p:nvSpPr>
        <p:spPr>
          <a:xfrm>
            <a:off x="10805970" y="4750372"/>
            <a:ext cx="5254966" cy="3326829"/>
          </a:xfrm>
          <a:prstGeom prst="rect">
            <a:avLst/>
          </a:prstGeom>
        </p:spPr>
        <p:txBody>
          <a:bodyPr lIns="91439" rIns="91439"/>
          <a:lstStyle/>
          <a:p/>
        </p:txBody>
      </p:sp>
      <p:sp>
        <p:nvSpPr>
          <p:cNvPr id="251"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1_Custom Layout">
    <p:spTree>
      <p:nvGrpSpPr>
        <p:cNvPr id="1" name=""/>
        <p:cNvGrpSpPr/>
        <p:nvPr/>
      </p:nvGrpSpPr>
      <p:grpSpPr>
        <a:xfrm>
          <a:off x="0" y="0"/>
          <a:ext cx="0" cy="0"/>
          <a:chOff x="0" y="0"/>
          <a:chExt cx="0" cy="0"/>
        </a:xfrm>
      </p:grpSpPr>
      <p:sp>
        <p:nvSpPr>
          <p:cNvPr id="26"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28_Custom Layout">
    <p:spTree>
      <p:nvGrpSpPr>
        <p:cNvPr id="1" name=""/>
        <p:cNvGrpSpPr/>
        <p:nvPr/>
      </p:nvGrpSpPr>
      <p:grpSpPr>
        <a:xfrm>
          <a:off x="0" y="0"/>
          <a:ext cx="0" cy="0"/>
          <a:chOff x="0" y="0"/>
          <a:chExt cx="0" cy="0"/>
        </a:xfrm>
      </p:grpSpPr>
      <p:sp>
        <p:nvSpPr>
          <p:cNvPr id="258" name="Picture Placeholder 4"/>
          <p:cNvSpPr>
            <a:spLocks noGrp="1"/>
          </p:cNvSpPr>
          <p:nvPr>
            <p:ph type="pic" sz="quarter" idx="21"/>
          </p:nvPr>
        </p:nvSpPr>
        <p:spPr>
          <a:xfrm>
            <a:off x="10836450" y="3790251"/>
            <a:ext cx="5500830" cy="3372548"/>
          </a:xfrm>
          <a:prstGeom prst="rect">
            <a:avLst/>
          </a:prstGeom>
        </p:spPr>
        <p:txBody>
          <a:bodyPr lIns="91439" rIns="91439"/>
          <a:lstStyle/>
          <a:p/>
        </p:txBody>
      </p:sp>
      <p:sp>
        <p:nvSpPr>
          <p:cNvPr id="259"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29_Custom Layout">
    <p:spTree>
      <p:nvGrpSpPr>
        <p:cNvPr id="1" name=""/>
        <p:cNvGrpSpPr/>
        <p:nvPr/>
      </p:nvGrpSpPr>
      <p:grpSpPr>
        <a:xfrm>
          <a:off x="0" y="0"/>
          <a:ext cx="0" cy="0"/>
          <a:chOff x="0" y="0"/>
          <a:chExt cx="0" cy="0"/>
        </a:xfrm>
      </p:grpSpPr>
      <p:sp>
        <p:nvSpPr>
          <p:cNvPr id="266"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2_Custom Layout">
    <p:spTree>
      <p:nvGrpSpPr>
        <p:cNvPr id="1" name=""/>
        <p:cNvGrpSpPr/>
        <p:nvPr/>
      </p:nvGrpSpPr>
      <p:grpSpPr>
        <a:xfrm>
          <a:off x="0" y="0"/>
          <a:ext cx="0" cy="0"/>
          <a:chOff x="0" y="0"/>
          <a:chExt cx="0" cy="0"/>
        </a:xfrm>
      </p:grpSpPr>
      <p:sp>
        <p:nvSpPr>
          <p:cNvPr id="33" name="Picture Placeholder 4"/>
          <p:cNvSpPr>
            <a:spLocks noGrp="1"/>
          </p:cNvSpPr>
          <p:nvPr>
            <p:ph type="pic" sz="half" idx="21"/>
          </p:nvPr>
        </p:nvSpPr>
        <p:spPr>
          <a:xfrm>
            <a:off x="863600" y="870424"/>
            <a:ext cx="5867399" cy="6795297"/>
          </a:xfrm>
          <a:prstGeom prst="rect">
            <a:avLst/>
          </a:prstGeom>
        </p:spPr>
        <p:txBody>
          <a:bodyPr lIns="91439" rIns="91439"/>
          <a:lstStyle/>
          <a:p/>
        </p:txBody>
      </p:sp>
      <p:sp>
        <p:nvSpPr>
          <p:cNvPr id="34"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3_Custom Layout">
    <p:spTree>
      <p:nvGrpSpPr>
        <p:cNvPr id="1" name=""/>
        <p:cNvGrpSpPr/>
        <p:nvPr/>
      </p:nvGrpSpPr>
      <p:grpSpPr>
        <a:xfrm>
          <a:off x="0" y="0"/>
          <a:ext cx="0" cy="0"/>
          <a:chOff x="0" y="0"/>
          <a:chExt cx="0" cy="0"/>
        </a:xfrm>
      </p:grpSpPr>
      <p:sp>
        <p:nvSpPr>
          <p:cNvPr id="41" name="Picture Placeholder 4"/>
          <p:cNvSpPr>
            <a:spLocks noGrp="1"/>
          </p:cNvSpPr>
          <p:nvPr>
            <p:ph type="pic" sz="quarter" idx="21"/>
          </p:nvPr>
        </p:nvSpPr>
        <p:spPr>
          <a:xfrm>
            <a:off x="10012680" y="4699000"/>
            <a:ext cx="7411720" cy="3223227"/>
          </a:xfrm>
          <a:prstGeom prst="rect">
            <a:avLst/>
          </a:prstGeom>
        </p:spPr>
        <p:txBody>
          <a:bodyPr lIns="91439" rIns="91439"/>
          <a:lstStyle/>
          <a:p/>
        </p:txBody>
      </p:sp>
      <p:sp>
        <p:nvSpPr>
          <p:cNvPr id="42"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4_Custom Layout">
    <p:spTree>
      <p:nvGrpSpPr>
        <p:cNvPr id="1" name=""/>
        <p:cNvGrpSpPr/>
        <p:nvPr/>
      </p:nvGrpSpPr>
      <p:grpSpPr>
        <a:xfrm>
          <a:off x="0" y="0"/>
          <a:ext cx="0" cy="0"/>
          <a:chOff x="0" y="0"/>
          <a:chExt cx="0" cy="0"/>
        </a:xfrm>
      </p:grpSpPr>
      <p:sp>
        <p:nvSpPr>
          <p:cNvPr id="49" name="Picture Placeholder 4"/>
          <p:cNvSpPr>
            <a:spLocks noGrp="1"/>
          </p:cNvSpPr>
          <p:nvPr>
            <p:ph type="pic" sz="quarter" idx="21"/>
          </p:nvPr>
        </p:nvSpPr>
        <p:spPr>
          <a:xfrm>
            <a:off x="1815352" y="2165560"/>
            <a:ext cx="6216129" cy="3223227"/>
          </a:xfrm>
          <a:prstGeom prst="rect">
            <a:avLst/>
          </a:prstGeom>
        </p:spPr>
        <p:txBody>
          <a:bodyPr lIns="91439" rIns="91439"/>
          <a:lstStyle/>
          <a:p/>
        </p:txBody>
      </p:sp>
      <p:sp>
        <p:nvSpPr>
          <p:cNvPr id="50" name="Picture Placeholder 4"/>
          <p:cNvSpPr>
            <a:spLocks noGrp="1"/>
          </p:cNvSpPr>
          <p:nvPr>
            <p:ph type="pic" sz="quarter" idx="22"/>
          </p:nvPr>
        </p:nvSpPr>
        <p:spPr>
          <a:xfrm>
            <a:off x="1815352" y="5836920"/>
            <a:ext cx="6216129" cy="2284521"/>
          </a:xfrm>
          <a:prstGeom prst="rect">
            <a:avLst/>
          </a:prstGeom>
        </p:spPr>
        <p:txBody>
          <a:bodyPr lIns="91439" rIns="91439"/>
          <a:lstStyle/>
          <a:p/>
        </p:txBody>
      </p:sp>
      <p:sp>
        <p:nvSpPr>
          <p:cNvPr id="51"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5_Custom Layout">
    <p:spTree>
      <p:nvGrpSpPr>
        <p:cNvPr id="1" name=""/>
        <p:cNvGrpSpPr/>
        <p:nvPr/>
      </p:nvGrpSpPr>
      <p:grpSpPr>
        <a:xfrm>
          <a:off x="0" y="0"/>
          <a:ext cx="0" cy="0"/>
          <a:chOff x="0" y="0"/>
          <a:chExt cx="0" cy="0"/>
        </a:xfrm>
      </p:grpSpPr>
      <p:sp>
        <p:nvSpPr>
          <p:cNvPr id="58"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8_Custom Layout">
    <p:spTree>
      <p:nvGrpSpPr>
        <p:cNvPr id="1" name=""/>
        <p:cNvGrpSpPr/>
        <p:nvPr/>
      </p:nvGrpSpPr>
      <p:grpSpPr>
        <a:xfrm>
          <a:off x="0" y="0"/>
          <a:ext cx="0" cy="0"/>
          <a:chOff x="0" y="0"/>
          <a:chExt cx="0" cy="0"/>
        </a:xfrm>
      </p:grpSpPr>
      <p:sp>
        <p:nvSpPr>
          <p:cNvPr id="65" name="Picture Placeholder 4"/>
          <p:cNvSpPr>
            <a:spLocks noGrp="1"/>
          </p:cNvSpPr>
          <p:nvPr>
            <p:ph type="pic" sz="quarter" idx="21"/>
          </p:nvPr>
        </p:nvSpPr>
        <p:spPr>
          <a:xfrm>
            <a:off x="7315200" y="5245551"/>
            <a:ext cx="3913095" cy="3064217"/>
          </a:xfrm>
          <a:prstGeom prst="rect">
            <a:avLst/>
          </a:prstGeom>
        </p:spPr>
        <p:txBody>
          <a:bodyPr lIns="91439" rIns="91439"/>
          <a:lstStyle/>
          <a:p/>
        </p:txBody>
      </p:sp>
      <p:sp>
        <p:nvSpPr>
          <p:cNvPr id="66" name="Picture Placeholder 4"/>
          <p:cNvSpPr>
            <a:spLocks noGrp="1"/>
          </p:cNvSpPr>
          <p:nvPr>
            <p:ph type="pic" sz="quarter" idx="22"/>
          </p:nvPr>
        </p:nvSpPr>
        <p:spPr>
          <a:xfrm>
            <a:off x="11591365" y="5245551"/>
            <a:ext cx="5798109" cy="3064217"/>
          </a:xfrm>
          <a:prstGeom prst="rect">
            <a:avLst/>
          </a:prstGeom>
        </p:spPr>
        <p:txBody>
          <a:bodyPr lIns="91439" rIns="91439"/>
          <a:lstStyle/>
          <a:p/>
        </p:txBody>
      </p:sp>
      <p:sp>
        <p:nvSpPr>
          <p:cNvPr id="67"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6_Custom Layout">
    <p:spTree>
      <p:nvGrpSpPr>
        <p:cNvPr id="1" name=""/>
        <p:cNvGrpSpPr/>
        <p:nvPr/>
      </p:nvGrpSpPr>
      <p:grpSpPr>
        <a:xfrm>
          <a:off x="0" y="0"/>
          <a:ext cx="0" cy="0"/>
          <a:chOff x="0" y="0"/>
          <a:chExt cx="0" cy="0"/>
        </a:xfrm>
      </p:grpSpPr>
      <p:sp>
        <p:nvSpPr>
          <p:cNvPr id="74" name="Picture Placeholder 4"/>
          <p:cNvSpPr>
            <a:spLocks noGrp="1"/>
          </p:cNvSpPr>
          <p:nvPr>
            <p:ph type="pic" sz="quarter" idx="21"/>
          </p:nvPr>
        </p:nvSpPr>
        <p:spPr>
          <a:xfrm>
            <a:off x="7649585" y="2169742"/>
            <a:ext cx="2926976" cy="2973758"/>
          </a:xfrm>
          <a:prstGeom prst="rect">
            <a:avLst/>
          </a:prstGeom>
        </p:spPr>
        <p:txBody>
          <a:bodyPr lIns="91439" rIns="91439"/>
          <a:lstStyle/>
          <a:p/>
        </p:txBody>
      </p:sp>
      <p:sp>
        <p:nvSpPr>
          <p:cNvPr id="75" name="Picture Placeholder 4"/>
          <p:cNvSpPr>
            <a:spLocks noGrp="1"/>
          </p:cNvSpPr>
          <p:nvPr>
            <p:ph type="pic" sz="quarter" idx="22"/>
          </p:nvPr>
        </p:nvSpPr>
        <p:spPr>
          <a:xfrm>
            <a:off x="14462500" y="2169742"/>
            <a:ext cx="2926976" cy="2973758"/>
          </a:xfrm>
          <a:prstGeom prst="rect">
            <a:avLst/>
          </a:prstGeom>
        </p:spPr>
        <p:txBody>
          <a:bodyPr lIns="91439" rIns="91439"/>
          <a:lstStyle/>
          <a:p/>
        </p:txBody>
      </p:sp>
      <p:sp>
        <p:nvSpPr>
          <p:cNvPr id="76" name="Picture Placeholder 4"/>
          <p:cNvSpPr>
            <a:spLocks noGrp="1"/>
          </p:cNvSpPr>
          <p:nvPr>
            <p:ph type="pic" sz="quarter" idx="23"/>
          </p:nvPr>
        </p:nvSpPr>
        <p:spPr>
          <a:xfrm>
            <a:off x="11056042" y="2169742"/>
            <a:ext cx="2926976" cy="2973758"/>
          </a:xfrm>
          <a:prstGeom prst="rect">
            <a:avLst/>
          </a:prstGeom>
        </p:spPr>
        <p:txBody>
          <a:bodyPr lIns="91439" rIns="91439"/>
          <a:lstStyle/>
          <a:p/>
        </p:txBody>
      </p:sp>
      <p:sp>
        <p:nvSpPr>
          <p:cNvPr id="77"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2" Type="http://schemas.openxmlformats.org/officeDocument/2006/relationships/theme" Target="../theme/theme1.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 Type="http://schemas.openxmlformats.org/officeDocument/2006/relationships/slideLayout" Target="../slideLayouts/slideLayout3.xml"/><Relationship Id="rId29" Type="http://schemas.openxmlformats.org/officeDocument/2006/relationships/slideLayout" Target="../slideLayouts/slideLayout2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6F1EB"/>
        </a:solidFill>
        <a:effectLst/>
      </p:bgPr>
    </p:bg>
    <p:spTree>
      <p:nvGrpSpPr>
        <p:cNvPr id="1" name=""/>
        <p:cNvGrpSpPr/>
        <p:nvPr/>
      </p:nvGrpSpPr>
      <p:grpSpPr>
        <a:xfrm>
          <a:off x="0" y="0"/>
          <a:ext cx="0" cy="0"/>
          <a:chOff x="0" y="0"/>
          <a:chExt cx="0" cy="0"/>
        </a:xfrm>
      </p:grpSpPr>
      <p:sp>
        <p:nvSpPr>
          <p:cNvPr id="2" name="标题文本"/>
          <p:cNvSpPr txBox="1">
            <a:spLocks noGrp="1"/>
          </p:cNvSpPr>
          <p:nvPr>
            <p:ph type="title"/>
          </p:nvPr>
        </p:nvSpPr>
        <p:spPr>
          <a:xfrm>
            <a:off x="914400" y="138112"/>
            <a:ext cx="16459200" cy="2262188"/>
          </a:xfrm>
          <a:prstGeom prst="rect">
            <a:avLst/>
          </a:prstGeom>
          <a:ln w="12700">
            <a:miter lim="400000"/>
          </a:ln>
        </p:spPr>
        <p:txBody>
          <a:bodyPr lIns="45719" rIns="45719" anchor="ctr"/>
          <a:lstStyle/>
          <a:p>
            <a:r>
              <a:t>标题文本</a:t>
            </a:r>
          </a:p>
        </p:txBody>
      </p:sp>
      <p:sp>
        <p:nvSpPr>
          <p:cNvPr id="3" name="正文级别 1…"/>
          <p:cNvSpPr txBox="1">
            <a:spLocks noGrp="1"/>
          </p:cNvSpPr>
          <p:nvPr>
            <p:ph type="body" idx="1"/>
          </p:nvPr>
        </p:nvSpPr>
        <p:spPr>
          <a:xfrm>
            <a:off x="914400" y="2400300"/>
            <a:ext cx="16459200" cy="7886700"/>
          </a:xfrm>
          <a:prstGeom prst="rect">
            <a:avLst/>
          </a:prstGeom>
          <a:ln w="12700">
            <a:miter lim="400000"/>
          </a:ln>
        </p:spPr>
        <p:txBody>
          <a:bodyPr lIns="45719" rIns="45719"/>
          <a:lstStyle/>
          <a:p>
            <a:r>
              <a:t>正文级别 1</a:t>
            </a:r>
          </a:p>
          <a:p>
            <a:pPr lvl="1"/>
            <a:r>
              <a:t>正文级别 2</a:t>
            </a:r>
          </a:p>
          <a:p>
            <a:pPr lvl="2"/>
            <a:r>
              <a:t>正文级别 3</a:t>
            </a:r>
          </a:p>
          <a:p>
            <a:pPr lvl="3"/>
            <a:r>
              <a:t>正文级别 4</a:t>
            </a:r>
          </a:p>
          <a:p>
            <a:pPr lvl="4"/>
            <a:r>
              <a:t>正文级别 5</a:t>
            </a:r>
          </a:p>
        </p:txBody>
      </p:sp>
      <p:sp>
        <p:nvSpPr>
          <p:cNvPr id="4" name="幻灯片编号"/>
          <p:cNvSpPr txBox="1">
            <a:spLocks noGrp="1"/>
          </p:cNvSpPr>
          <p:nvPr>
            <p:ph type="sldNum" sz="quarter" idx="2"/>
          </p:nvPr>
        </p:nvSpPr>
        <p:spPr>
          <a:xfrm>
            <a:off x="8839200" y="9260681"/>
            <a:ext cx="4267200" cy="547688"/>
          </a:xfrm>
          <a:prstGeom prst="rect">
            <a:avLst/>
          </a:prstGeom>
          <a:ln w="12700">
            <a:miter lim="400000"/>
          </a:ln>
        </p:spPr>
        <p:txBody>
          <a:bodyPr wrap="none" lIns="45719" rIns="45719" anchor="ctr">
            <a:spAutoFit/>
          </a:bodyPr>
          <a:lstStyle>
            <a:lvl1pPr algn="r">
              <a:defRPr sz="1200"/>
            </a:lvl1pPr>
          </a:lstStyle>
          <a:p>
            <a:fld id="{86CB4B4D-7CA3-9044-876B-883B54F8677D}" type="slidenum">
              <a:rPr/>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Lst>
  <p:transition spd="med"/>
  <p:txStyles>
    <p:titleStyle>
      <a:lvl1pPr marL="0" marR="0" indent="0" algn="l" defTabSz="1371600" rtl="0" latinLnBrk="0">
        <a:lnSpc>
          <a:spcPct val="90000"/>
        </a:lnSpc>
        <a:spcBef>
          <a:spcPts val="0"/>
        </a:spcBef>
        <a:spcAft>
          <a:spcPts val="0"/>
        </a:spcAft>
        <a:buClrTx/>
        <a:buSzTx/>
        <a:buFontTx/>
        <a:buNone/>
        <a:defRPr sz="6600" b="0" i="0" u="none" strike="noStrike" cap="none" spc="0" baseline="0">
          <a:solidFill>
            <a:srgbClr val="323232"/>
          </a:solidFill>
          <a:uFillTx/>
          <a:latin typeface="Calibri Light"/>
          <a:ea typeface="Calibri Light"/>
          <a:cs typeface="Calibri Light"/>
          <a:sym typeface="Calibri Light"/>
        </a:defRPr>
      </a:lvl1pPr>
      <a:lvl2pPr marL="0" marR="0" indent="0" algn="l" defTabSz="1371600" rtl="0" latinLnBrk="0">
        <a:lnSpc>
          <a:spcPct val="90000"/>
        </a:lnSpc>
        <a:spcBef>
          <a:spcPts val="0"/>
        </a:spcBef>
        <a:spcAft>
          <a:spcPts val="0"/>
        </a:spcAft>
        <a:buClrTx/>
        <a:buSzTx/>
        <a:buFontTx/>
        <a:buNone/>
        <a:defRPr sz="6600" b="0" i="0" u="none" strike="noStrike" cap="none" spc="0" baseline="0">
          <a:solidFill>
            <a:srgbClr val="323232"/>
          </a:solidFill>
          <a:uFillTx/>
          <a:latin typeface="Calibri Light"/>
          <a:ea typeface="Calibri Light"/>
          <a:cs typeface="Calibri Light"/>
          <a:sym typeface="Calibri Light"/>
        </a:defRPr>
      </a:lvl2pPr>
      <a:lvl3pPr marL="0" marR="0" indent="0" algn="l" defTabSz="1371600" rtl="0" latinLnBrk="0">
        <a:lnSpc>
          <a:spcPct val="90000"/>
        </a:lnSpc>
        <a:spcBef>
          <a:spcPts val="0"/>
        </a:spcBef>
        <a:spcAft>
          <a:spcPts val="0"/>
        </a:spcAft>
        <a:buClrTx/>
        <a:buSzTx/>
        <a:buFontTx/>
        <a:buNone/>
        <a:defRPr sz="6600" b="0" i="0" u="none" strike="noStrike" cap="none" spc="0" baseline="0">
          <a:solidFill>
            <a:srgbClr val="323232"/>
          </a:solidFill>
          <a:uFillTx/>
          <a:latin typeface="Calibri Light"/>
          <a:ea typeface="Calibri Light"/>
          <a:cs typeface="Calibri Light"/>
          <a:sym typeface="Calibri Light"/>
        </a:defRPr>
      </a:lvl3pPr>
      <a:lvl4pPr marL="0" marR="0" indent="0" algn="l" defTabSz="1371600" rtl="0" latinLnBrk="0">
        <a:lnSpc>
          <a:spcPct val="90000"/>
        </a:lnSpc>
        <a:spcBef>
          <a:spcPts val="0"/>
        </a:spcBef>
        <a:spcAft>
          <a:spcPts val="0"/>
        </a:spcAft>
        <a:buClrTx/>
        <a:buSzTx/>
        <a:buFontTx/>
        <a:buNone/>
        <a:defRPr sz="6600" b="0" i="0" u="none" strike="noStrike" cap="none" spc="0" baseline="0">
          <a:solidFill>
            <a:srgbClr val="323232"/>
          </a:solidFill>
          <a:uFillTx/>
          <a:latin typeface="Calibri Light"/>
          <a:ea typeface="Calibri Light"/>
          <a:cs typeface="Calibri Light"/>
          <a:sym typeface="Calibri Light"/>
        </a:defRPr>
      </a:lvl4pPr>
      <a:lvl5pPr marL="0" marR="0" indent="0" algn="l" defTabSz="1371600" rtl="0" latinLnBrk="0">
        <a:lnSpc>
          <a:spcPct val="90000"/>
        </a:lnSpc>
        <a:spcBef>
          <a:spcPts val="0"/>
        </a:spcBef>
        <a:spcAft>
          <a:spcPts val="0"/>
        </a:spcAft>
        <a:buClrTx/>
        <a:buSzTx/>
        <a:buFontTx/>
        <a:buNone/>
        <a:defRPr sz="6600" b="0" i="0" u="none" strike="noStrike" cap="none" spc="0" baseline="0">
          <a:solidFill>
            <a:srgbClr val="323232"/>
          </a:solidFill>
          <a:uFillTx/>
          <a:latin typeface="Calibri Light"/>
          <a:ea typeface="Calibri Light"/>
          <a:cs typeface="Calibri Light"/>
          <a:sym typeface="Calibri Light"/>
        </a:defRPr>
      </a:lvl5pPr>
      <a:lvl6pPr marL="0" marR="0" indent="0" algn="l" defTabSz="1371600" rtl="0" latinLnBrk="0">
        <a:lnSpc>
          <a:spcPct val="90000"/>
        </a:lnSpc>
        <a:spcBef>
          <a:spcPts val="0"/>
        </a:spcBef>
        <a:spcAft>
          <a:spcPts val="0"/>
        </a:spcAft>
        <a:buClrTx/>
        <a:buSzTx/>
        <a:buFontTx/>
        <a:buNone/>
        <a:defRPr sz="6600" b="0" i="0" u="none" strike="noStrike" cap="none" spc="0" baseline="0">
          <a:solidFill>
            <a:srgbClr val="323232"/>
          </a:solidFill>
          <a:uFillTx/>
          <a:latin typeface="Calibri Light"/>
          <a:ea typeface="Calibri Light"/>
          <a:cs typeface="Calibri Light"/>
          <a:sym typeface="Calibri Light"/>
        </a:defRPr>
      </a:lvl6pPr>
      <a:lvl7pPr marL="0" marR="0" indent="0" algn="l" defTabSz="1371600" rtl="0" latinLnBrk="0">
        <a:lnSpc>
          <a:spcPct val="90000"/>
        </a:lnSpc>
        <a:spcBef>
          <a:spcPts val="0"/>
        </a:spcBef>
        <a:spcAft>
          <a:spcPts val="0"/>
        </a:spcAft>
        <a:buClrTx/>
        <a:buSzTx/>
        <a:buFontTx/>
        <a:buNone/>
        <a:defRPr sz="6600" b="0" i="0" u="none" strike="noStrike" cap="none" spc="0" baseline="0">
          <a:solidFill>
            <a:srgbClr val="323232"/>
          </a:solidFill>
          <a:uFillTx/>
          <a:latin typeface="Calibri Light"/>
          <a:ea typeface="Calibri Light"/>
          <a:cs typeface="Calibri Light"/>
          <a:sym typeface="Calibri Light"/>
        </a:defRPr>
      </a:lvl7pPr>
      <a:lvl8pPr marL="0" marR="0" indent="0" algn="l" defTabSz="1371600" rtl="0" latinLnBrk="0">
        <a:lnSpc>
          <a:spcPct val="90000"/>
        </a:lnSpc>
        <a:spcBef>
          <a:spcPts val="0"/>
        </a:spcBef>
        <a:spcAft>
          <a:spcPts val="0"/>
        </a:spcAft>
        <a:buClrTx/>
        <a:buSzTx/>
        <a:buFontTx/>
        <a:buNone/>
        <a:defRPr sz="6600" b="0" i="0" u="none" strike="noStrike" cap="none" spc="0" baseline="0">
          <a:solidFill>
            <a:srgbClr val="323232"/>
          </a:solidFill>
          <a:uFillTx/>
          <a:latin typeface="Calibri Light"/>
          <a:ea typeface="Calibri Light"/>
          <a:cs typeface="Calibri Light"/>
          <a:sym typeface="Calibri Light"/>
        </a:defRPr>
      </a:lvl8pPr>
      <a:lvl9pPr marL="0" marR="0" indent="0" algn="l" defTabSz="1371600" rtl="0" latinLnBrk="0">
        <a:lnSpc>
          <a:spcPct val="90000"/>
        </a:lnSpc>
        <a:spcBef>
          <a:spcPts val="0"/>
        </a:spcBef>
        <a:spcAft>
          <a:spcPts val="0"/>
        </a:spcAft>
        <a:buClrTx/>
        <a:buSzTx/>
        <a:buFontTx/>
        <a:buNone/>
        <a:defRPr sz="6600" b="0" i="0" u="none" strike="noStrike" cap="none" spc="0" baseline="0">
          <a:solidFill>
            <a:srgbClr val="323232"/>
          </a:solidFill>
          <a:uFillTx/>
          <a:latin typeface="Calibri Light"/>
          <a:ea typeface="Calibri Light"/>
          <a:cs typeface="Calibri Light"/>
          <a:sym typeface="Calibri Light"/>
        </a:defRPr>
      </a:lvl9pPr>
    </p:titleStyle>
    <p:bodyStyle>
      <a:lvl1pPr marL="342900" marR="0" indent="-342900" algn="l" defTabSz="1371600" rtl="0" latinLnBrk="0">
        <a:lnSpc>
          <a:spcPct val="90000"/>
        </a:lnSpc>
        <a:spcBef>
          <a:spcPts val="1500"/>
        </a:spcBef>
        <a:spcAft>
          <a:spcPts val="0"/>
        </a:spcAft>
        <a:buClrTx/>
        <a:buSzPct val="100000"/>
        <a:buFont typeface="Arial" panose="020B0704020202090204"/>
        <a:buChar char="•"/>
        <a:defRPr sz="4200" b="0" i="0" u="none" strike="noStrike" cap="none" spc="0" baseline="0">
          <a:solidFill>
            <a:srgbClr val="323232"/>
          </a:solidFill>
          <a:uFillTx/>
          <a:latin typeface="+mn-lt"/>
          <a:ea typeface="+mn-ea"/>
          <a:cs typeface="+mn-cs"/>
          <a:sym typeface="Calibri"/>
        </a:defRPr>
      </a:lvl1pPr>
      <a:lvl2pPr marL="1085850" marR="0" indent="-400050" algn="l" defTabSz="1371600" rtl="0" latinLnBrk="0">
        <a:lnSpc>
          <a:spcPct val="90000"/>
        </a:lnSpc>
        <a:spcBef>
          <a:spcPts val="1500"/>
        </a:spcBef>
        <a:spcAft>
          <a:spcPts val="0"/>
        </a:spcAft>
        <a:buClrTx/>
        <a:buSzPct val="100000"/>
        <a:buFont typeface="Arial" panose="020B0704020202090204"/>
        <a:buChar char="•"/>
        <a:defRPr sz="4200" b="0" i="0" u="none" strike="noStrike" cap="none" spc="0" baseline="0">
          <a:solidFill>
            <a:srgbClr val="323232"/>
          </a:solidFill>
          <a:uFillTx/>
          <a:latin typeface="+mn-lt"/>
          <a:ea typeface="+mn-ea"/>
          <a:cs typeface="+mn-cs"/>
          <a:sym typeface="Calibri"/>
        </a:defRPr>
      </a:lvl2pPr>
      <a:lvl3pPr marL="1851660" marR="0" indent="-480060" algn="l" defTabSz="1371600" rtl="0" latinLnBrk="0">
        <a:lnSpc>
          <a:spcPct val="90000"/>
        </a:lnSpc>
        <a:spcBef>
          <a:spcPts val="1500"/>
        </a:spcBef>
        <a:spcAft>
          <a:spcPts val="0"/>
        </a:spcAft>
        <a:buClrTx/>
        <a:buSzPct val="100000"/>
        <a:buFont typeface="Arial" panose="020B0704020202090204"/>
        <a:buChar char="•"/>
        <a:defRPr sz="4200" b="0" i="0" u="none" strike="noStrike" cap="none" spc="0" baseline="0">
          <a:solidFill>
            <a:srgbClr val="323232"/>
          </a:solidFill>
          <a:uFillTx/>
          <a:latin typeface="+mn-lt"/>
          <a:ea typeface="+mn-ea"/>
          <a:cs typeface="+mn-cs"/>
          <a:sym typeface="Calibri"/>
        </a:defRPr>
      </a:lvl3pPr>
      <a:lvl4pPr marL="2590800" marR="0" indent="-533400" algn="l" defTabSz="1371600" rtl="0" latinLnBrk="0">
        <a:lnSpc>
          <a:spcPct val="90000"/>
        </a:lnSpc>
        <a:spcBef>
          <a:spcPts val="1500"/>
        </a:spcBef>
        <a:spcAft>
          <a:spcPts val="0"/>
        </a:spcAft>
        <a:buClrTx/>
        <a:buSzPct val="100000"/>
        <a:buFont typeface="Arial" panose="020B0704020202090204"/>
        <a:buChar char="•"/>
        <a:defRPr sz="4200" b="0" i="0" u="none" strike="noStrike" cap="none" spc="0" baseline="0">
          <a:solidFill>
            <a:srgbClr val="323232"/>
          </a:solidFill>
          <a:uFillTx/>
          <a:latin typeface="+mn-lt"/>
          <a:ea typeface="+mn-ea"/>
          <a:cs typeface="+mn-cs"/>
          <a:sym typeface="Calibri"/>
        </a:defRPr>
      </a:lvl4pPr>
      <a:lvl5pPr marL="3276600" marR="0" indent="-533400" algn="l" defTabSz="1371600" rtl="0" latinLnBrk="0">
        <a:lnSpc>
          <a:spcPct val="90000"/>
        </a:lnSpc>
        <a:spcBef>
          <a:spcPts val="1500"/>
        </a:spcBef>
        <a:spcAft>
          <a:spcPts val="0"/>
        </a:spcAft>
        <a:buClrTx/>
        <a:buSzPct val="100000"/>
        <a:buFont typeface="Arial" panose="020B0704020202090204"/>
        <a:buChar char="•"/>
        <a:defRPr sz="4200" b="0" i="0" u="none" strike="noStrike" cap="none" spc="0" baseline="0">
          <a:solidFill>
            <a:srgbClr val="323232"/>
          </a:solidFill>
          <a:uFillTx/>
          <a:latin typeface="+mn-lt"/>
          <a:ea typeface="+mn-ea"/>
          <a:cs typeface="+mn-cs"/>
          <a:sym typeface="Calibri"/>
        </a:defRPr>
      </a:lvl5pPr>
      <a:lvl6pPr marL="3962400" marR="0" indent="-533400" algn="l" defTabSz="1371600" rtl="0" latinLnBrk="0">
        <a:lnSpc>
          <a:spcPct val="90000"/>
        </a:lnSpc>
        <a:spcBef>
          <a:spcPts val="1500"/>
        </a:spcBef>
        <a:spcAft>
          <a:spcPts val="0"/>
        </a:spcAft>
        <a:buClrTx/>
        <a:buSzPct val="100000"/>
        <a:buFont typeface="Arial" panose="020B0704020202090204"/>
        <a:buChar char="•"/>
        <a:defRPr sz="4200" b="0" i="0" u="none" strike="noStrike" cap="none" spc="0" baseline="0">
          <a:solidFill>
            <a:srgbClr val="323232"/>
          </a:solidFill>
          <a:uFillTx/>
          <a:latin typeface="+mn-lt"/>
          <a:ea typeface="+mn-ea"/>
          <a:cs typeface="+mn-cs"/>
          <a:sym typeface="Calibri"/>
        </a:defRPr>
      </a:lvl6pPr>
      <a:lvl7pPr marL="4648200" marR="0" indent="-533400" algn="l" defTabSz="1371600" rtl="0" latinLnBrk="0">
        <a:lnSpc>
          <a:spcPct val="90000"/>
        </a:lnSpc>
        <a:spcBef>
          <a:spcPts val="1500"/>
        </a:spcBef>
        <a:spcAft>
          <a:spcPts val="0"/>
        </a:spcAft>
        <a:buClrTx/>
        <a:buSzPct val="100000"/>
        <a:buFont typeface="Arial" panose="020B0704020202090204"/>
        <a:buChar char="•"/>
        <a:defRPr sz="4200" b="0" i="0" u="none" strike="noStrike" cap="none" spc="0" baseline="0">
          <a:solidFill>
            <a:srgbClr val="323232"/>
          </a:solidFill>
          <a:uFillTx/>
          <a:latin typeface="+mn-lt"/>
          <a:ea typeface="+mn-ea"/>
          <a:cs typeface="+mn-cs"/>
          <a:sym typeface="Calibri"/>
        </a:defRPr>
      </a:lvl7pPr>
      <a:lvl8pPr marL="5334000" marR="0" indent="-533400" algn="l" defTabSz="1371600" rtl="0" latinLnBrk="0">
        <a:lnSpc>
          <a:spcPct val="90000"/>
        </a:lnSpc>
        <a:spcBef>
          <a:spcPts val="1500"/>
        </a:spcBef>
        <a:spcAft>
          <a:spcPts val="0"/>
        </a:spcAft>
        <a:buClrTx/>
        <a:buSzPct val="100000"/>
        <a:buFont typeface="Arial" panose="020B0704020202090204"/>
        <a:buChar char="•"/>
        <a:defRPr sz="4200" b="0" i="0" u="none" strike="noStrike" cap="none" spc="0" baseline="0">
          <a:solidFill>
            <a:srgbClr val="323232"/>
          </a:solidFill>
          <a:uFillTx/>
          <a:latin typeface="+mn-lt"/>
          <a:ea typeface="+mn-ea"/>
          <a:cs typeface="+mn-cs"/>
          <a:sym typeface="Calibri"/>
        </a:defRPr>
      </a:lvl8pPr>
      <a:lvl9pPr marL="6019800" marR="0" indent="-533400" algn="l" defTabSz="1371600" rtl="0" latinLnBrk="0">
        <a:lnSpc>
          <a:spcPct val="90000"/>
        </a:lnSpc>
        <a:spcBef>
          <a:spcPts val="1500"/>
        </a:spcBef>
        <a:spcAft>
          <a:spcPts val="0"/>
        </a:spcAft>
        <a:buClrTx/>
        <a:buSzPct val="100000"/>
        <a:buFont typeface="Arial" panose="020B0704020202090204"/>
        <a:buChar char="•"/>
        <a:defRPr sz="4200" b="0" i="0" u="none" strike="noStrike" cap="none" spc="0" baseline="0">
          <a:solidFill>
            <a:srgbClr val="323232"/>
          </a:solidFill>
          <a:uFillTx/>
          <a:latin typeface="+mn-lt"/>
          <a:ea typeface="+mn-ea"/>
          <a:cs typeface="+mn-cs"/>
          <a:sym typeface="Calibri"/>
        </a:defRPr>
      </a:lvl9pPr>
    </p:bodyStyle>
    <p:otherStyle>
      <a:lvl1pPr marL="0" marR="0" indent="0" algn="r" defTabSz="4572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a:defRPr>
      </a:lvl1pPr>
      <a:lvl2pPr marL="0" marR="0" indent="457200" algn="r" defTabSz="4572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a:defRPr>
      </a:lvl2pPr>
      <a:lvl3pPr marL="0" marR="0" indent="914400" algn="r" defTabSz="4572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a:defRPr>
      </a:lvl3pPr>
      <a:lvl4pPr marL="0" marR="0" indent="1371600" algn="r" defTabSz="4572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a:defRPr>
      </a:lvl4pPr>
      <a:lvl5pPr marL="0" marR="0" indent="1828800" algn="r" defTabSz="4572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a:defRPr>
      </a:lvl5pPr>
      <a:lvl6pPr marL="0" marR="0" indent="2286000" algn="r" defTabSz="4572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a:defRPr>
      </a:lvl6pPr>
      <a:lvl7pPr marL="0" marR="0" indent="2743200" algn="r" defTabSz="4572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a:defRPr>
      </a:lvl7pPr>
      <a:lvl8pPr marL="0" marR="0" indent="3200400" algn="r" defTabSz="4572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a:defRPr>
      </a:lvl8pPr>
      <a:lvl9pPr marL="0" marR="0" indent="3657600" algn="r" defTabSz="4572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0.png"/><Relationship Id="rId1"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2.png"/><Relationship Id="rId1"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3.png"/><Relationship Id="rId1"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4.png"/><Relationship Id="rId1" Type="http://schemas.openxmlformats.org/officeDocument/2006/relationships/image" Target="../media/image8.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xml"/><Relationship Id="rId2" Type="http://schemas.openxmlformats.org/officeDocument/2006/relationships/image" Target="../media/image16.png"/><Relationship Id="rId1"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8.png"/><Relationship Id="rId1"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pn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xml"/><Relationship Id="rId2" Type="http://schemas.openxmlformats.org/officeDocument/2006/relationships/tags" Target="../tags/tag1.xml"/><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4.png"/><Relationship Id="rId1" Type="http://schemas.openxmlformats.org/officeDocument/2006/relationships/image" Target="../media/image8.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2.xml"/><Relationship Id="rId2" Type="http://schemas.openxmlformats.org/officeDocument/2006/relationships/image" Target="../media/image23.png"/><Relationship Id="rId1" Type="http://schemas.openxmlformats.org/officeDocument/2006/relationships/image" Target="../media/image22.png"/></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2.xml"/><Relationship Id="rId2" Type="http://schemas.openxmlformats.org/officeDocument/2006/relationships/image" Target="../media/image25.png"/><Relationship Id="rId1" Type="http://schemas.openxmlformats.org/officeDocument/2006/relationships/image" Target="../media/image24.png"/></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2.xml"/><Relationship Id="rId2" Type="http://schemas.openxmlformats.org/officeDocument/2006/relationships/image" Target="../media/image26.png"/><Relationship Id="rId1" Type="http://schemas.openxmlformats.org/officeDocument/2006/relationships/image" Target="../media/image25.png"/></Relationships>
</file>

<file path=ppt/slides/_rels/slide34.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2.xml"/><Relationship Id="rId2" Type="http://schemas.openxmlformats.org/officeDocument/2006/relationships/image" Target="../media/image27.png"/><Relationship Id="rId1" Type="http://schemas.openxmlformats.org/officeDocument/2006/relationships/image" Target="../media/image26.png"/></Relationships>
</file>

<file path=ppt/slides/_rels/slide35.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2.xml"/><Relationship Id="rId2" Type="http://schemas.openxmlformats.org/officeDocument/2006/relationships/image" Target="../media/image28.png"/><Relationship Id="rId1" Type="http://schemas.openxmlformats.org/officeDocument/2006/relationships/image" Target="../media/image27.png"/></Relationships>
</file>

<file path=ppt/slides/_rels/slide36.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2.xml"/><Relationship Id="rId2" Type="http://schemas.openxmlformats.org/officeDocument/2006/relationships/image" Target="../media/image29.png"/><Relationship Id="rId1" Type="http://schemas.openxmlformats.org/officeDocument/2006/relationships/image" Target="../media/image28.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png"/><Relationship Id="rId1"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9.png"/><Relationship Id="rId1"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0.png"/><Relationship Id="rId1"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1.png"/><Relationship Id="rId1"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TextBox 6"/>
          <p:cNvSpPr txBox="1"/>
          <p:nvPr/>
        </p:nvSpPr>
        <p:spPr>
          <a:xfrm>
            <a:off x="1009406" y="8941036"/>
            <a:ext cx="1797685" cy="337185"/>
          </a:xfrm>
          <a:prstGeom prst="rect">
            <a:avLst/>
          </a:prstGeom>
          <a:ln w="12700">
            <a:miter lim="400000"/>
          </a:ln>
        </p:spPr>
        <p:txBody>
          <a:bodyPr wrap="none" lIns="45719" rIns="45719">
            <a:spAutoFit/>
          </a:bodyPr>
          <a:lstStyle>
            <a:lvl1pPr>
              <a:defRPr sz="1600">
                <a:latin typeface="MiSans Normal" panose="00000500000000000000" charset="-122"/>
                <a:ea typeface="MiSans Normal" panose="00000500000000000000" charset="-122"/>
                <a:cs typeface="MiSans Normal" panose="00000500000000000000" charset="-122"/>
                <a:sym typeface="MiSans Normal" panose="00000500000000000000" charset="-122"/>
              </a:defRPr>
            </a:lvl1pPr>
          </a:lstStyle>
          <a:p>
            <a:r>
              <a:t>© 小七姐 2024.0</a:t>
            </a:r>
            <a:r>
              <a:rPr lang="en-US"/>
              <a:t>2</a:t>
            </a:r>
            <a:endParaRPr lang="en-US"/>
          </a:p>
        </p:txBody>
      </p:sp>
      <p:sp>
        <p:nvSpPr>
          <p:cNvPr id="286" name="TextBox 13"/>
          <p:cNvSpPr txBox="1"/>
          <p:nvPr/>
        </p:nvSpPr>
        <p:spPr>
          <a:xfrm>
            <a:off x="1008511" y="3967479"/>
            <a:ext cx="12281371" cy="2352041"/>
          </a:xfrm>
          <a:prstGeom prst="rect">
            <a:avLst/>
          </a:prstGeom>
          <a:ln w="12700">
            <a:miter lim="400000"/>
          </a:ln>
        </p:spPr>
        <p:txBody>
          <a:bodyPr wrap="none" lIns="45719" rIns="45719">
            <a:spAutoFit/>
          </a:bodyPr>
          <a:lstStyle/>
          <a:p>
            <a:pPr>
              <a:defRPr sz="6700">
                <a:latin typeface="MiSans Semibold" panose="00000500000000000000" charset="-122"/>
                <a:ea typeface="MiSans Semibold" panose="00000500000000000000" charset="-122"/>
                <a:cs typeface="MiSans Semibold" panose="00000500000000000000" charset="-122"/>
                <a:sym typeface="MiSans Semibold" panose="00000500000000000000" charset="-122"/>
              </a:defRPr>
            </a:pPr>
            <a:r>
              <a:rPr dirty="0">
                <a:solidFill>
                  <a:srgbClr val="A7A7A7"/>
                </a:solidFill>
              </a:rPr>
              <a:t>IF</a:t>
            </a:r>
            <a:r>
              <a:rPr dirty="0"/>
              <a:t> </a:t>
            </a:r>
            <a:r>
              <a:rPr dirty="0">
                <a:solidFill>
                  <a:srgbClr val="F15A24"/>
                </a:solidFill>
              </a:rPr>
              <a:t>AI</a:t>
            </a:r>
            <a:r>
              <a:rPr dirty="0"/>
              <a:t> = </a:t>
            </a:r>
            <a:r>
              <a:rPr dirty="0" err="1"/>
              <a:t>未来</a:t>
            </a:r>
            <a:r>
              <a:rPr dirty="0"/>
              <a:t>；</a:t>
            </a:r>
            <a:endParaRPr dirty="0"/>
          </a:p>
          <a:p>
            <a:pPr>
              <a:defRPr sz="6700">
                <a:latin typeface="MiSans Semibold" panose="00000500000000000000" charset="-122"/>
                <a:ea typeface="MiSans Semibold" panose="00000500000000000000" charset="-122"/>
                <a:cs typeface="MiSans Semibold" panose="00000500000000000000" charset="-122"/>
                <a:sym typeface="MiSans Semibold" panose="00000500000000000000" charset="-122"/>
              </a:defRPr>
            </a:pPr>
            <a:r>
              <a:rPr dirty="0">
                <a:solidFill>
                  <a:srgbClr val="A7A7A7"/>
                </a:solidFill>
              </a:rPr>
              <a:t>THEN</a:t>
            </a:r>
            <a:r>
              <a:rPr dirty="0"/>
              <a:t> </a:t>
            </a:r>
            <a:r>
              <a:rPr dirty="0">
                <a:solidFill>
                  <a:srgbClr val="F15A24"/>
                </a:solidFill>
              </a:rPr>
              <a:t>Prompt</a:t>
            </a:r>
            <a:r>
              <a:rPr dirty="0"/>
              <a:t> = </a:t>
            </a:r>
            <a:r>
              <a:rPr dirty="0" err="1"/>
              <a:t>未来的钥匙</a:t>
            </a:r>
            <a:r>
              <a:rPr dirty="0"/>
              <a:t>；</a:t>
            </a:r>
            <a:endParaRPr dirty="0"/>
          </a:p>
        </p:txBody>
      </p:sp>
      <p:pic>
        <p:nvPicPr>
          <p:cNvPr id="287" name="横版_黑.png" descr="横版_黑.png"/>
          <p:cNvPicPr>
            <a:picLocks noChangeAspect="1"/>
          </p:cNvPicPr>
          <p:nvPr/>
        </p:nvPicPr>
        <p:blipFill>
          <a:blip r:embed="rId1"/>
          <a:stretch>
            <a:fillRect/>
          </a:stretch>
        </p:blipFill>
        <p:spPr>
          <a:xfrm>
            <a:off x="1110111" y="1299524"/>
            <a:ext cx="1927095" cy="478354"/>
          </a:xfrm>
          <a:prstGeom prst="rect">
            <a:avLst/>
          </a:prstGeom>
          <a:ln w="12700">
            <a:miter lim="400000"/>
            <a:headEnd/>
            <a:tailEnd/>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 name="已粘贴的影片.png" descr="已粘贴的影片.png"/>
          <p:cNvPicPr>
            <a:picLocks noChangeAspect="1"/>
          </p:cNvPicPr>
          <p:nvPr/>
        </p:nvPicPr>
        <p:blipFill>
          <a:blip r:embed="rId1"/>
          <a:srcRect/>
          <a:stretch>
            <a:fillRect/>
          </a:stretch>
        </p:blipFill>
        <p:spPr>
          <a:xfrm>
            <a:off x="18415000" y="3211589"/>
            <a:ext cx="6339285" cy="579349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01"/>
                </a:lnTo>
                <a:cubicBezTo>
                  <a:pt x="0" y="430"/>
                  <a:pt x="28" y="453"/>
                  <a:pt x="100" y="283"/>
                </a:cubicBezTo>
                <a:cubicBezTo>
                  <a:pt x="128" y="218"/>
                  <a:pt x="200" y="137"/>
                  <a:pt x="261" y="104"/>
                </a:cubicBezTo>
                <a:cubicBezTo>
                  <a:pt x="432" y="10"/>
                  <a:pt x="427" y="0"/>
                  <a:pt x="206" y="0"/>
                </a:cubicBezTo>
                <a:lnTo>
                  <a:pt x="0" y="0"/>
                </a:lnTo>
                <a:close/>
                <a:moveTo>
                  <a:pt x="21394" y="0"/>
                </a:moveTo>
                <a:cubicBezTo>
                  <a:pt x="21173" y="0"/>
                  <a:pt x="21168" y="10"/>
                  <a:pt x="21339" y="104"/>
                </a:cubicBezTo>
                <a:cubicBezTo>
                  <a:pt x="21400" y="137"/>
                  <a:pt x="21472" y="218"/>
                  <a:pt x="21500" y="283"/>
                </a:cubicBezTo>
                <a:cubicBezTo>
                  <a:pt x="21572" y="453"/>
                  <a:pt x="21600" y="430"/>
                  <a:pt x="21600" y="201"/>
                </a:cubicBezTo>
                <a:lnTo>
                  <a:pt x="21600" y="0"/>
                </a:lnTo>
                <a:lnTo>
                  <a:pt x="21394" y="0"/>
                </a:lnTo>
                <a:close/>
                <a:moveTo>
                  <a:pt x="2780" y="182"/>
                </a:moveTo>
                <a:cubicBezTo>
                  <a:pt x="1604" y="182"/>
                  <a:pt x="1441" y="190"/>
                  <a:pt x="1373" y="243"/>
                </a:cubicBezTo>
                <a:cubicBezTo>
                  <a:pt x="1215" y="364"/>
                  <a:pt x="1202" y="467"/>
                  <a:pt x="1202" y="1620"/>
                </a:cubicBezTo>
                <a:cubicBezTo>
                  <a:pt x="1202" y="2211"/>
                  <a:pt x="1211" y="2747"/>
                  <a:pt x="1222" y="2810"/>
                </a:cubicBezTo>
                <a:cubicBezTo>
                  <a:pt x="1247" y="2942"/>
                  <a:pt x="1375" y="3095"/>
                  <a:pt x="1479" y="3118"/>
                </a:cubicBezTo>
                <a:cubicBezTo>
                  <a:pt x="1519" y="3126"/>
                  <a:pt x="2098" y="3136"/>
                  <a:pt x="2764" y="3138"/>
                </a:cubicBezTo>
                <a:cubicBezTo>
                  <a:pt x="4065" y="3144"/>
                  <a:pt x="4139" y="3135"/>
                  <a:pt x="4253" y="2956"/>
                </a:cubicBezTo>
                <a:cubicBezTo>
                  <a:pt x="4301" y="2882"/>
                  <a:pt x="4307" y="2718"/>
                  <a:pt x="4307" y="1634"/>
                </a:cubicBezTo>
                <a:lnTo>
                  <a:pt x="4307" y="397"/>
                </a:lnTo>
                <a:lnTo>
                  <a:pt x="4208" y="290"/>
                </a:lnTo>
                <a:lnTo>
                  <a:pt x="4112" y="182"/>
                </a:lnTo>
                <a:lnTo>
                  <a:pt x="2780" y="182"/>
                </a:lnTo>
                <a:close/>
                <a:moveTo>
                  <a:pt x="752" y="252"/>
                </a:moveTo>
                <a:cubicBezTo>
                  <a:pt x="676" y="252"/>
                  <a:pt x="599" y="289"/>
                  <a:pt x="531" y="363"/>
                </a:cubicBezTo>
                <a:cubicBezTo>
                  <a:pt x="397" y="510"/>
                  <a:pt x="397" y="696"/>
                  <a:pt x="531" y="843"/>
                </a:cubicBezTo>
                <a:cubicBezTo>
                  <a:pt x="604" y="922"/>
                  <a:pt x="662" y="950"/>
                  <a:pt x="752" y="950"/>
                </a:cubicBezTo>
                <a:cubicBezTo>
                  <a:pt x="921" y="950"/>
                  <a:pt x="1068" y="789"/>
                  <a:pt x="1068" y="604"/>
                </a:cubicBezTo>
                <a:cubicBezTo>
                  <a:pt x="1068" y="505"/>
                  <a:pt x="1043" y="442"/>
                  <a:pt x="971" y="363"/>
                </a:cubicBezTo>
                <a:cubicBezTo>
                  <a:pt x="904" y="289"/>
                  <a:pt x="828" y="252"/>
                  <a:pt x="752" y="252"/>
                </a:cubicBezTo>
                <a:close/>
                <a:moveTo>
                  <a:pt x="1444" y="3362"/>
                </a:moveTo>
                <a:lnTo>
                  <a:pt x="1358" y="3437"/>
                </a:lnTo>
                <a:cubicBezTo>
                  <a:pt x="1310" y="3478"/>
                  <a:pt x="1255" y="3573"/>
                  <a:pt x="1236" y="3647"/>
                </a:cubicBezTo>
                <a:cubicBezTo>
                  <a:pt x="1187" y="3839"/>
                  <a:pt x="1189" y="20541"/>
                  <a:pt x="1237" y="20733"/>
                </a:cubicBezTo>
                <a:cubicBezTo>
                  <a:pt x="1261" y="20826"/>
                  <a:pt x="1308" y="20895"/>
                  <a:pt x="1379" y="20943"/>
                </a:cubicBezTo>
                <a:cubicBezTo>
                  <a:pt x="1484" y="21013"/>
                  <a:pt x="1638" y="21014"/>
                  <a:pt x="11185" y="21014"/>
                </a:cubicBezTo>
                <a:cubicBezTo>
                  <a:pt x="20732" y="21014"/>
                  <a:pt x="20884" y="21013"/>
                  <a:pt x="20989" y="20943"/>
                </a:cubicBezTo>
                <a:cubicBezTo>
                  <a:pt x="21060" y="20895"/>
                  <a:pt x="21107" y="20826"/>
                  <a:pt x="21131" y="20733"/>
                </a:cubicBezTo>
                <a:cubicBezTo>
                  <a:pt x="21179" y="20541"/>
                  <a:pt x="21179" y="3839"/>
                  <a:pt x="21131" y="3647"/>
                </a:cubicBezTo>
                <a:cubicBezTo>
                  <a:pt x="21112" y="3573"/>
                  <a:pt x="21058" y="3478"/>
                  <a:pt x="21010" y="3437"/>
                </a:cubicBezTo>
                <a:lnTo>
                  <a:pt x="20924" y="3362"/>
                </a:lnTo>
                <a:lnTo>
                  <a:pt x="11185" y="3362"/>
                </a:lnTo>
                <a:lnTo>
                  <a:pt x="1444" y="3362"/>
                </a:lnTo>
                <a:close/>
                <a:moveTo>
                  <a:pt x="721" y="3451"/>
                </a:moveTo>
                <a:cubicBezTo>
                  <a:pt x="591" y="3462"/>
                  <a:pt x="469" y="3560"/>
                  <a:pt x="445" y="3754"/>
                </a:cubicBezTo>
                <a:cubicBezTo>
                  <a:pt x="428" y="3890"/>
                  <a:pt x="437" y="3920"/>
                  <a:pt x="527" y="4019"/>
                </a:cubicBezTo>
                <a:cubicBezTo>
                  <a:pt x="667" y="4172"/>
                  <a:pt x="825" y="4171"/>
                  <a:pt x="966" y="4017"/>
                </a:cubicBezTo>
                <a:cubicBezTo>
                  <a:pt x="1025" y="3952"/>
                  <a:pt x="1068" y="3867"/>
                  <a:pt x="1068" y="3815"/>
                </a:cubicBezTo>
                <a:cubicBezTo>
                  <a:pt x="1068" y="3563"/>
                  <a:pt x="888" y="3435"/>
                  <a:pt x="721" y="3451"/>
                </a:cubicBezTo>
                <a:close/>
                <a:moveTo>
                  <a:pt x="37" y="21208"/>
                </a:moveTo>
                <a:cubicBezTo>
                  <a:pt x="11" y="21193"/>
                  <a:pt x="0" y="21256"/>
                  <a:pt x="0" y="21399"/>
                </a:cubicBezTo>
                <a:lnTo>
                  <a:pt x="0" y="21600"/>
                </a:lnTo>
                <a:lnTo>
                  <a:pt x="206" y="21600"/>
                </a:lnTo>
                <a:cubicBezTo>
                  <a:pt x="427" y="21600"/>
                  <a:pt x="432" y="21590"/>
                  <a:pt x="261" y="21496"/>
                </a:cubicBezTo>
                <a:cubicBezTo>
                  <a:pt x="200" y="21463"/>
                  <a:pt x="128" y="21382"/>
                  <a:pt x="100" y="21317"/>
                </a:cubicBezTo>
                <a:cubicBezTo>
                  <a:pt x="73" y="21254"/>
                  <a:pt x="52" y="21217"/>
                  <a:pt x="37" y="21208"/>
                </a:cubicBezTo>
                <a:close/>
                <a:moveTo>
                  <a:pt x="21563" y="21208"/>
                </a:moveTo>
                <a:cubicBezTo>
                  <a:pt x="21548" y="21217"/>
                  <a:pt x="21527" y="21254"/>
                  <a:pt x="21500" y="21317"/>
                </a:cubicBezTo>
                <a:cubicBezTo>
                  <a:pt x="21472" y="21382"/>
                  <a:pt x="21400" y="21463"/>
                  <a:pt x="21339" y="21496"/>
                </a:cubicBezTo>
                <a:cubicBezTo>
                  <a:pt x="21278" y="21530"/>
                  <a:pt x="21219" y="21566"/>
                  <a:pt x="21208" y="21578"/>
                </a:cubicBezTo>
                <a:cubicBezTo>
                  <a:pt x="21197" y="21590"/>
                  <a:pt x="21281" y="21600"/>
                  <a:pt x="21394" y="21600"/>
                </a:cubicBezTo>
                <a:lnTo>
                  <a:pt x="21600" y="21600"/>
                </a:lnTo>
                <a:lnTo>
                  <a:pt x="21600" y="21399"/>
                </a:lnTo>
                <a:cubicBezTo>
                  <a:pt x="21600" y="21256"/>
                  <a:pt x="21589" y="21193"/>
                  <a:pt x="21563" y="21208"/>
                </a:cubicBezTo>
                <a:close/>
              </a:path>
            </a:pathLst>
          </a:custGeom>
          <a:ln w="12700">
            <a:miter lim="400000"/>
            <a:headEnd/>
            <a:tailEnd/>
          </a:ln>
        </p:spPr>
      </p:pic>
      <p:sp>
        <p:nvSpPr>
          <p:cNvPr id="2" name="这是一个封装好的 Prompt"/>
          <p:cNvSpPr txBox="1"/>
          <p:nvPr/>
        </p:nvSpPr>
        <p:spPr>
          <a:xfrm>
            <a:off x="765832" y="4699354"/>
            <a:ext cx="2410916" cy="1210588"/>
          </a:xfrm>
          <a:prstGeom prst="rect">
            <a:avLst/>
          </a:prstGeom>
          <a:ln w="12700">
            <a:miter lim="400000"/>
          </a:ln>
        </p:spPr>
        <p:txBody>
          <a:bodyPr wrap="none" lIns="50800" tIns="50800" rIns="50800" bIns="50800" anchor="ctr">
            <a:spAutoFit/>
          </a:bodyPr>
          <a:lstStyle>
            <a:lvl1pPr defTabSz="2438400">
              <a:defRPr sz="2500">
                <a:solidFill>
                  <a:srgbClr val="F6F1EB"/>
                </a:solidFill>
                <a:latin typeface="MiSans Semibold" panose="00000500000000000000" charset="-122"/>
                <a:ea typeface="MiSans Semibold" panose="00000500000000000000" charset="-122"/>
                <a:cs typeface="MiSans Semibold" panose="00000500000000000000" charset="-122"/>
                <a:sym typeface="MiSans Semibold" panose="00000500000000000000" charset="-122"/>
              </a:defRPr>
            </a:lvl1pPr>
          </a:lstStyle>
          <a:p>
            <a:r>
              <a:rPr lang="zh-CN" altLang="en-US" sz="3600" dirty="0">
                <a:solidFill>
                  <a:schemeClr val="tx1">
                    <a:lumMod val="75000"/>
                    <a:lumOff val="25000"/>
                  </a:schemeClr>
                </a:solidFill>
              </a:rPr>
              <a:t>策略建议型</a:t>
            </a:r>
            <a:br>
              <a:rPr lang="en-US" altLang="zh-CN" sz="3600" dirty="0">
                <a:solidFill>
                  <a:schemeClr val="tx1">
                    <a:lumMod val="75000"/>
                    <a:lumOff val="25000"/>
                  </a:schemeClr>
                </a:solidFill>
              </a:rPr>
            </a:br>
            <a:r>
              <a:rPr lang="zh-CN" altLang="en-US" sz="3600" dirty="0">
                <a:solidFill>
                  <a:schemeClr val="tx1">
                    <a:lumMod val="75000"/>
                    <a:lumOff val="25000"/>
                  </a:schemeClr>
                </a:solidFill>
              </a:rPr>
              <a:t>提示词</a:t>
            </a:r>
            <a:endParaRPr sz="3600" dirty="0">
              <a:solidFill>
                <a:schemeClr val="tx1">
                  <a:lumMod val="75000"/>
                  <a:lumOff val="25000"/>
                </a:schemeClr>
              </a:solidFill>
            </a:endParaRPr>
          </a:p>
        </p:txBody>
      </p:sp>
      <p:pic>
        <p:nvPicPr>
          <p:cNvPr id="5" name="图片 4"/>
          <p:cNvPicPr>
            <a:picLocks noChangeAspect="1"/>
          </p:cNvPicPr>
          <p:nvPr/>
        </p:nvPicPr>
        <p:blipFill>
          <a:blip r:embed="rId2"/>
          <a:stretch>
            <a:fillRect/>
          </a:stretch>
        </p:blipFill>
        <p:spPr>
          <a:xfrm>
            <a:off x="3700570" y="1604211"/>
            <a:ext cx="13821598" cy="740087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 name="已粘贴的影片.png" descr="已粘贴的影片.png"/>
          <p:cNvPicPr>
            <a:picLocks noChangeAspect="1"/>
          </p:cNvPicPr>
          <p:nvPr/>
        </p:nvPicPr>
        <p:blipFill>
          <a:blip r:embed="rId1"/>
          <a:srcRect/>
          <a:stretch>
            <a:fillRect/>
          </a:stretch>
        </p:blipFill>
        <p:spPr>
          <a:xfrm>
            <a:off x="18415000" y="3211589"/>
            <a:ext cx="6339285" cy="579349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01"/>
                </a:lnTo>
                <a:cubicBezTo>
                  <a:pt x="0" y="430"/>
                  <a:pt x="28" y="453"/>
                  <a:pt x="100" y="283"/>
                </a:cubicBezTo>
                <a:cubicBezTo>
                  <a:pt x="128" y="218"/>
                  <a:pt x="200" y="137"/>
                  <a:pt x="261" y="104"/>
                </a:cubicBezTo>
                <a:cubicBezTo>
                  <a:pt x="432" y="10"/>
                  <a:pt x="427" y="0"/>
                  <a:pt x="206" y="0"/>
                </a:cubicBezTo>
                <a:lnTo>
                  <a:pt x="0" y="0"/>
                </a:lnTo>
                <a:close/>
                <a:moveTo>
                  <a:pt x="21394" y="0"/>
                </a:moveTo>
                <a:cubicBezTo>
                  <a:pt x="21173" y="0"/>
                  <a:pt x="21168" y="10"/>
                  <a:pt x="21339" y="104"/>
                </a:cubicBezTo>
                <a:cubicBezTo>
                  <a:pt x="21400" y="137"/>
                  <a:pt x="21472" y="218"/>
                  <a:pt x="21500" y="283"/>
                </a:cubicBezTo>
                <a:cubicBezTo>
                  <a:pt x="21572" y="453"/>
                  <a:pt x="21600" y="430"/>
                  <a:pt x="21600" y="201"/>
                </a:cubicBezTo>
                <a:lnTo>
                  <a:pt x="21600" y="0"/>
                </a:lnTo>
                <a:lnTo>
                  <a:pt x="21394" y="0"/>
                </a:lnTo>
                <a:close/>
                <a:moveTo>
                  <a:pt x="2780" y="182"/>
                </a:moveTo>
                <a:cubicBezTo>
                  <a:pt x="1604" y="182"/>
                  <a:pt x="1441" y="190"/>
                  <a:pt x="1373" y="243"/>
                </a:cubicBezTo>
                <a:cubicBezTo>
                  <a:pt x="1215" y="364"/>
                  <a:pt x="1202" y="467"/>
                  <a:pt x="1202" y="1620"/>
                </a:cubicBezTo>
                <a:cubicBezTo>
                  <a:pt x="1202" y="2211"/>
                  <a:pt x="1211" y="2747"/>
                  <a:pt x="1222" y="2810"/>
                </a:cubicBezTo>
                <a:cubicBezTo>
                  <a:pt x="1247" y="2942"/>
                  <a:pt x="1375" y="3095"/>
                  <a:pt x="1479" y="3118"/>
                </a:cubicBezTo>
                <a:cubicBezTo>
                  <a:pt x="1519" y="3126"/>
                  <a:pt x="2098" y="3136"/>
                  <a:pt x="2764" y="3138"/>
                </a:cubicBezTo>
                <a:cubicBezTo>
                  <a:pt x="4065" y="3144"/>
                  <a:pt x="4139" y="3135"/>
                  <a:pt x="4253" y="2956"/>
                </a:cubicBezTo>
                <a:cubicBezTo>
                  <a:pt x="4301" y="2882"/>
                  <a:pt x="4307" y="2718"/>
                  <a:pt x="4307" y="1634"/>
                </a:cubicBezTo>
                <a:lnTo>
                  <a:pt x="4307" y="397"/>
                </a:lnTo>
                <a:lnTo>
                  <a:pt x="4208" y="290"/>
                </a:lnTo>
                <a:lnTo>
                  <a:pt x="4112" y="182"/>
                </a:lnTo>
                <a:lnTo>
                  <a:pt x="2780" y="182"/>
                </a:lnTo>
                <a:close/>
                <a:moveTo>
                  <a:pt x="752" y="252"/>
                </a:moveTo>
                <a:cubicBezTo>
                  <a:pt x="676" y="252"/>
                  <a:pt x="599" y="289"/>
                  <a:pt x="531" y="363"/>
                </a:cubicBezTo>
                <a:cubicBezTo>
                  <a:pt x="397" y="510"/>
                  <a:pt x="397" y="696"/>
                  <a:pt x="531" y="843"/>
                </a:cubicBezTo>
                <a:cubicBezTo>
                  <a:pt x="604" y="922"/>
                  <a:pt x="662" y="950"/>
                  <a:pt x="752" y="950"/>
                </a:cubicBezTo>
                <a:cubicBezTo>
                  <a:pt x="921" y="950"/>
                  <a:pt x="1068" y="789"/>
                  <a:pt x="1068" y="604"/>
                </a:cubicBezTo>
                <a:cubicBezTo>
                  <a:pt x="1068" y="505"/>
                  <a:pt x="1043" y="442"/>
                  <a:pt x="971" y="363"/>
                </a:cubicBezTo>
                <a:cubicBezTo>
                  <a:pt x="904" y="289"/>
                  <a:pt x="828" y="252"/>
                  <a:pt x="752" y="252"/>
                </a:cubicBezTo>
                <a:close/>
                <a:moveTo>
                  <a:pt x="1444" y="3362"/>
                </a:moveTo>
                <a:lnTo>
                  <a:pt x="1358" y="3437"/>
                </a:lnTo>
                <a:cubicBezTo>
                  <a:pt x="1310" y="3478"/>
                  <a:pt x="1255" y="3573"/>
                  <a:pt x="1236" y="3647"/>
                </a:cubicBezTo>
                <a:cubicBezTo>
                  <a:pt x="1187" y="3839"/>
                  <a:pt x="1189" y="20541"/>
                  <a:pt x="1237" y="20733"/>
                </a:cubicBezTo>
                <a:cubicBezTo>
                  <a:pt x="1261" y="20826"/>
                  <a:pt x="1308" y="20895"/>
                  <a:pt x="1379" y="20943"/>
                </a:cubicBezTo>
                <a:cubicBezTo>
                  <a:pt x="1484" y="21013"/>
                  <a:pt x="1638" y="21014"/>
                  <a:pt x="11185" y="21014"/>
                </a:cubicBezTo>
                <a:cubicBezTo>
                  <a:pt x="20732" y="21014"/>
                  <a:pt x="20884" y="21013"/>
                  <a:pt x="20989" y="20943"/>
                </a:cubicBezTo>
                <a:cubicBezTo>
                  <a:pt x="21060" y="20895"/>
                  <a:pt x="21107" y="20826"/>
                  <a:pt x="21131" y="20733"/>
                </a:cubicBezTo>
                <a:cubicBezTo>
                  <a:pt x="21179" y="20541"/>
                  <a:pt x="21179" y="3839"/>
                  <a:pt x="21131" y="3647"/>
                </a:cubicBezTo>
                <a:cubicBezTo>
                  <a:pt x="21112" y="3573"/>
                  <a:pt x="21058" y="3478"/>
                  <a:pt x="21010" y="3437"/>
                </a:cubicBezTo>
                <a:lnTo>
                  <a:pt x="20924" y="3362"/>
                </a:lnTo>
                <a:lnTo>
                  <a:pt x="11185" y="3362"/>
                </a:lnTo>
                <a:lnTo>
                  <a:pt x="1444" y="3362"/>
                </a:lnTo>
                <a:close/>
                <a:moveTo>
                  <a:pt x="721" y="3451"/>
                </a:moveTo>
                <a:cubicBezTo>
                  <a:pt x="591" y="3462"/>
                  <a:pt x="469" y="3560"/>
                  <a:pt x="445" y="3754"/>
                </a:cubicBezTo>
                <a:cubicBezTo>
                  <a:pt x="428" y="3890"/>
                  <a:pt x="437" y="3920"/>
                  <a:pt x="527" y="4019"/>
                </a:cubicBezTo>
                <a:cubicBezTo>
                  <a:pt x="667" y="4172"/>
                  <a:pt x="825" y="4171"/>
                  <a:pt x="966" y="4017"/>
                </a:cubicBezTo>
                <a:cubicBezTo>
                  <a:pt x="1025" y="3952"/>
                  <a:pt x="1068" y="3867"/>
                  <a:pt x="1068" y="3815"/>
                </a:cubicBezTo>
                <a:cubicBezTo>
                  <a:pt x="1068" y="3563"/>
                  <a:pt x="888" y="3435"/>
                  <a:pt x="721" y="3451"/>
                </a:cubicBezTo>
                <a:close/>
                <a:moveTo>
                  <a:pt x="37" y="21208"/>
                </a:moveTo>
                <a:cubicBezTo>
                  <a:pt x="11" y="21193"/>
                  <a:pt x="0" y="21256"/>
                  <a:pt x="0" y="21399"/>
                </a:cubicBezTo>
                <a:lnTo>
                  <a:pt x="0" y="21600"/>
                </a:lnTo>
                <a:lnTo>
                  <a:pt x="206" y="21600"/>
                </a:lnTo>
                <a:cubicBezTo>
                  <a:pt x="427" y="21600"/>
                  <a:pt x="432" y="21590"/>
                  <a:pt x="261" y="21496"/>
                </a:cubicBezTo>
                <a:cubicBezTo>
                  <a:pt x="200" y="21463"/>
                  <a:pt x="128" y="21382"/>
                  <a:pt x="100" y="21317"/>
                </a:cubicBezTo>
                <a:cubicBezTo>
                  <a:pt x="73" y="21254"/>
                  <a:pt x="52" y="21217"/>
                  <a:pt x="37" y="21208"/>
                </a:cubicBezTo>
                <a:close/>
                <a:moveTo>
                  <a:pt x="21563" y="21208"/>
                </a:moveTo>
                <a:cubicBezTo>
                  <a:pt x="21548" y="21217"/>
                  <a:pt x="21527" y="21254"/>
                  <a:pt x="21500" y="21317"/>
                </a:cubicBezTo>
                <a:cubicBezTo>
                  <a:pt x="21472" y="21382"/>
                  <a:pt x="21400" y="21463"/>
                  <a:pt x="21339" y="21496"/>
                </a:cubicBezTo>
                <a:cubicBezTo>
                  <a:pt x="21278" y="21530"/>
                  <a:pt x="21219" y="21566"/>
                  <a:pt x="21208" y="21578"/>
                </a:cubicBezTo>
                <a:cubicBezTo>
                  <a:pt x="21197" y="21590"/>
                  <a:pt x="21281" y="21600"/>
                  <a:pt x="21394" y="21600"/>
                </a:cubicBezTo>
                <a:lnTo>
                  <a:pt x="21600" y="21600"/>
                </a:lnTo>
                <a:lnTo>
                  <a:pt x="21600" y="21399"/>
                </a:lnTo>
                <a:cubicBezTo>
                  <a:pt x="21600" y="21256"/>
                  <a:pt x="21589" y="21193"/>
                  <a:pt x="21563" y="21208"/>
                </a:cubicBezTo>
                <a:close/>
              </a:path>
            </a:pathLst>
          </a:custGeom>
          <a:ln w="12700">
            <a:miter lim="400000"/>
            <a:headEnd/>
            <a:tailEnd/>
          </a:ln>
        </p:spPr>
      </p:pic>
      <p:sp>
        <p:nvSpPr>
          <p:cNvPr id="2" name="这是一个封装好的 Prompt"/>
          <p:cNvSpPr txBox="1"/>
          <p:nvPr/>
        </p:nvSpPr>
        <p:spPr>
          <a:xfrm>
            <a:off x="1465497" y="4538206"/>
            <a:ext cx="1487587" cy="1210588"/>
          </a:xfrm>
          <a:prstGeom prst="rect">
            <a:avLst/>
          </a:prstGeom>
          <a:ln w="12700">
            <a:miter lim="400000"/>
          </a:ln>
        </p:spPr>
        <p:txBody>
          <a:bodyPr wrap="none" lIns="50800" tIns="50800" rIns="50800" bIns="50800" anchor="ctr">
            <a:spAutoFit/>
          </a:bodyPr>
          <a:lstStyle>
            <a:lvl1pPr defTabSz="2438400">
              <a:defRPr sz="2500">
                <a:solidFill>
                  <a:srgbClr val="F6F1EB"/>
                </a:solidFill>
                <a:latin typeface="MiSans Semibold" panose="00000500000000000000" charset="-122"/>
                <a:ea typeface="MiSans Semibold" panose="00000500000000000000" charset="-122"/>
                <a:cs typeface="MiSans Semibold" panose="00000500000000000000" charset="-122"/>
                <a:sym typeface="MiSans Semibold" panose="00000500000000000000" charset="-122"/>
              </a:defRPr>
            </a:lvl1pPr>
          </a:lstStyle>
          <a:p>
            <a:r>
              <a:rPr lang="zh-CN" altLang="en-US" sz="3600" dirty="0">
                <a:solidFill>
                  <a:schemeClr val="tx1">
                    <a:lumMod val="75000"/>
                    <a:lumOff val="25000"/>
                  </a:schemeClr>
                </a:solidFill>
              </a:rPr>
              <a:t>翻译型</a:t>
            </a:r>
            <a:br>
              <a:rPr lang="en-US" altLang="zh-CN" sz="3600" dirty="0">
                <a:solidFill>
                  <a:schemeClr val="tx1">
                    <a:lumMod val="75000"/>
                    <a:lumOff val="25000"/>
                  </a:schemeClr>
                </a:solidFill>
              </a:rPr>
            </a:br>
            <a:r>
              <a:rPr lang="zh-CN" altLang="en-US" sz="3600" dirty="0">
                <a:solidFill>
                  <a:schemeClr val="tx1">
                    <a:lumMod val="75000"/>
                    <a:lumOff val="25000"/>
                  </a:schemeClr>
                </a:solidFill>
              </a:rPr>
              <a:t>提示词</a:t>
            </a:r>
            <a:endParaRPr sz="3600" dirty="0">
              <a:solidFill>
                <a:schemeClr val="tx1">
                  <a:lumMod val="75000"/>
                  <a:lumOff val="25000"/>
                </a:schemeClr>
              </a:solidFill>
            </a:endParaRPr>
          </a:p>
        </p:txBody>
      </p:sp>
      <p:pic>
        <p:nvPicPr>
          <p:cNvPr id="3" name="图片 2"/>
          <p:cNvPicPr>
            <a:picLocks noChangeAspect="1"/>
          </p:cNvPicPr>
          <p:nvPr/>
        </p:nvPicPr>
        <p:blipFill>
          <a:blip r:embed="rId2"/>
          <a:stretch>
            <a:fillRect/>
          </a:stretch>
        </p:blipFill>
        <p:spPr>
          <a:xfrm>
            <a:off x="4844716" y="574878"/>
            <a:ext cx="11678652" cy="913724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 name="已粘贴的影片.png" descr="已粘贴的影片.png"/>
          <p:cNvPicPr>
            <a:picLocks noChangeAspect="1"/>
          </p:cNvPicPr>
          <p:nvPr/>
        </p:nvPicPr>
        <p:blipFill>
          <a:blip r:embed="rId1"/>
          <a:srcRect/>
          <a:stretch>
            <a:fillRect/>
          </a:stretch>
        </p:blipFill>
        <p:spPr>
          <a:xfrm>
            <a:off x="18415000" y="3211589"/>
            <a:ext cx="6339285" cy="579349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01"/>
                </a:lnTo>
                <a:cubicBezTo>
                  <a:pt x="0" y="430"/>
                  <a:pt x="28" y="453"/>
                  <a:pt x="100" y="283"/>
                </a:cubicBezTo>
                <a:cubicBezTo>
                  <a:pt x="128" y="218"/>
                  <a:pt x="200" y="137"/>
                  <a:pt x="261" y="104"/>
                </a:cubicBezTo>
                <a:cubicBezTo>
                  <a:pt x="432" y="10"/>
                  <a:pt x="427" y="0"/>
                  <a:pt x="206" y="0"/>
                </a:cubicBezTo>
                <a:lnTo>
                  <a:pt x="0" y="0"/>
                </a:lnTo>
                <a:close/>
                <a:moveTo>
                  <a:pt x="21394" y="0"/>
                </a:moveTo>
                <a:cubicBezTo>
                  <a:pt x="21173" y="0"/>
                  <a:pt x="21168" y="10"/>
                  <a:pt x="21339" y="104"/>
                </a:cubicBezTo>
                <a:cubicBezTo>
                  <a:pt x="21400" y="137"/>
                  <a:pt x="21472" y="218"/>
                  <a:pt x="21500" y="283"/>
                </a:cubicBezTo>
                <a:cubicBezTo>
                  <a:pt x="21572" y="453"/>
                  <a:pt x="21600" y="430"/>
                  <a:pt x="21600" y="201"/>
                </a:cubicBezTo>
                <a:lnTo>
                  <a:pt x="21600" y="0"/>
                </a:lnTo>
                <a:lnTo>
                  <a:pt x="21394" y="0"/>
                </a:lnTo>
                <a:close/>
                <a:moveTo>
                  <a:pt x="2780" y="182"/>
                </a:moveTo>
                <a:cubicBezTo>
                  <a:pt x="1604" y="182"/>
                  <a:pt x="1441" y="190"/>
                  <a:pt x="1373" y="243"/>
                </a:cubicBezTo>
                <a:cubicBezTo>
                  <a:pt x="1215" y="364"/>
                  <a:pt x="1202" y="467"/>
                  <a:pt x="1202" y="1620"/>
                </a:cubicBezTo>
                <a:cubicBezTo>
                  <a:pt x="1202" y="2211"/>
                  <a:pt x="1211" y="2747"/>
                  <a:pt x="1222" y="2810"/>
                </a:cubicBezTo>
                <a:cubicBezTo>
                  <a:pt x="1247" y="2942"/>
                  <a:pt x="1375" y="3095"/>
                  <a:pt x="1479" y="3118"/>
                </a:cubicBezTo>
                <a:cubicBezTo>
                  <a:pt x="1519" y="3126"/>
                  <a:pt x="2098" y="3136"/>
                  <a:pt x="2764" y="3138"/>
                </a:cubicBezTo>
                <a:cubicBezTo>
                  <a:pt x="4065" y="3144"/>
                  <a:pt x="4139" y="3135"/>
                  <a:pt x="4253" y="2956"/>
                </a:cubicBezTo>
                <a:cubicBezTo>
                  <a:pt x="4301" y="2882"/>
                  <a:pt x="4307" y="2718"/>
                  <a:pt x="4307" y="1634"/>
                </a:cubicBezTo>
                <a:lnTo>
                  <a:pt x="4307" y="397"/>
                </a:lnTo>
                <a:lnTo>
                  <a:pt x="4208" y="290"/>
                </a:lnTo>
                <a:lnTo>
                  <a:pt x="4112" y="182"/>
                </a:lnTo>
                <a:lnTo>
                  <a:pt x="2780" y="182"/>
                </a:lnTo>
                <a:close/>
                <a:moveTo>
                  <a:pt x="752" y="252"/>
                </a:moveTo>
                <a:cubicBezTo>
                  <a:pt x="676" y="252"/>
                  <a:pt x="599" y="289"/>
                  <a:pt x="531" y="363"/>
                </a:cubicBezTo>
                <a:cubicBezTo>
                  <a:pt x="397" y="510"/>
                  <a:pt x="397" y="696"/>
                  <a:pt x="531" y="843"/>
                </a:cubicBezTo>
                <a:cubicBezTo>
                  <a:pt x="604" y="922"/>
                  <a:pt x="662" y="950"/>
                  <a:pt x="752" y="950"/>
                </a:cubicBezTo>
                <a:cubicBezTo>
                  <a:pt x="921" y="950"/>
                  <a:pt x="1068" y="789"/>
                  <a:pt x="1068" y="604"/>
                </a:cubicBezTo>
                <a:cubicBezTo>
                  <a:pt x="1068" y="505"/>
                  <a:pt x="1043" y="442"/>
                  <a:pt x="971" y="363"/>
                </a:cubicBezTo>
                <a:cubicBezTo>
                  <a:pt x="904" y="289"/>
                  <a:pt x="828" y="252"/>
                  <a:pt x="752" y="252"/>
                </a:cubicBezTo>
                <a:close/>
                <a:moveTo>
                  <a:pt x="1444" y="3362"/>
                </a:moveTo>
                <a:lnTo>
                  <a:pt x="1358" y="3437"/>
                </a:lnTo>
                <a:cubicBezTo>
                  <a:pt x="1310" y="3478"/>
                  <a:pt x="1255" y="3573"/>
                  <a:pt x="1236" y="3647"/>
                </a:cubicBezTo>
                <a:cubicBezTo>
                  <a:pt x="1187" y="3839"/>
                  <a:pt x="1189" y="20541"/>
                  <a:pt x="1237" y="20733"/>
                </a:cubicBezTo>
                <a:cubicBezTo>
                  <a:pt x="1261" y="20826"/>
                  <a:pt x="1308" y="20895"/>
                  <a:pt x="1379" y="20943"/>
                </a:cubicBezTo>
                <a:cubicBezTo>
                  <a:pt x="1484" y="21013"/>
                  <a:pt x="1638" y="21014"/>
                  <a:pt x="11185" y="21014"/>
                </a:cubicBezTo>
                <a:cubicBezTo>
                  <a:pt x="20732" y="21014"/>
                  <a:pt x="20884" y="21013"/>
                  <a:pt x="20989" y="20943"/>
                </a:cubicBezTo>
                <a:cubicBezTo>
                  <a:pt x="21060" y="20895"/>
                  <a:pt x="21107" y="20826"/>
                  <a:pt x="21131" y="20733"/>
                </a:cubicBezTo>
                <a:cubicBezTo>
                  <a:pt x="21179" y="20541"/>
                  <a:pt x="21179" y="3839"/>
                  <a:pt x="21131" y="3647"/>
                </a:cubicBezTo>
                <a:cubicBezTo>
                  <a:pt x="21112" y="3573"/>
                  <a:pt x="21058" y="3478"/>
                  <a:pt x="21010" y="3437"/>
                </a:cubicBezTo>
                <a:lnTo>
                  <a:pt x="20924" y="3362"/>
                </a:lnTo>
                <a:lnTo>
                  <a:pt x="11185" y="3362"/>
                </a:lnTo>
                <a:lnTo>
                  <a:pt x="1444" y="3362"/>
                </a:lnTo>
                <a:close/>
                <a:moveTo>
                  <a:pt x="721" y="3451"/>
                </a:moveTo>
                <a:cubicBezTo>
                  <a:pt x="591" y="3462"/>
                  <a:pt x="469" y="3560"/>
                  <a:pt x="445" y="3754"/>
                </a:cubicBezTo>
                <a:cubicBezTo>
                  <a:pt x="428" y="3890"/>
                  <a:pt x="437" y="3920"/>
                  <a:pt x="527" y="4019"/>
                </a:cubicBezTo>
                <a:cubicBezTo>
                  <a:pt x="667" y="4172"/>
                  <a:pt x="825" y="4171"/>
                  <a:pt x="966" y="4017"/>
                </a:cubicBezTo>
                <a:cubicBezTo>
                  <a:pt x="1025" y="3952"/>
                  <a:pt x="1068" y="3867"/>
                  <a:pt x="1068" y="3815"/>
                </a:cubicBezTo>
                <a:cubicBezTo>
                  <a:pt x="1068" y="3563"/>
                  <a:pt x="888" y="3435"/>
                  <a:pt x="721" y="3451"/>
                </a:cubicBezTo>
                <a:close/>
                <a:moveTo>
                  <a:pt x="37" y="21208"/>
                </a:moveTo>
                <a:cubicBezTo>
                  <a:pt x="11" y="21193"/>
                  <a:pt x="0" y="21256"/>
                  <a:pt x="0" y="21399"/>
                </a:cubicBezTo>
                <a:lnTo>
                  <a:pt x="0" y="21600"/>
                </a:lnTo>
                <a:lnTo>
                  <a:pt x="206" y="21600"/>
                </a:lnTo>
                <a:cubicBezTo>
                  <a:pt x="427" y="21600"/>
                  <a:pt x="432" y="21590"/>
                  <a:pt x="261" y="21496"/>
                </a:cubicBezTo>
                <a:cubicBezTo>
                  <a:pt x="200" y="21463"/>
                  <a:pt x="128" y="21382"/>
                  <a:pt x="100" y="21317"/>
                </a:cubicBezTo>
                <a:cubicBezTo>
                  <a:pt x="73" y="21254"/>
                  <a:pt x="52" y="21217"/>
                  <a:pt x="37" y="21208"/>
                </a:cubicBezTo>
                <a:close/>
                <a:moveTo>
                  <a:pt x="21563" y="21208"/>
                </a:moveTo>
                <a:cubicBezTo>
                  <a:pt x="21548" y="21217"/>
                  <a:pt x="21527" y="21254"/>
                  <a:pt x="21500" y="21317"/>
                </a:cubicBezTo>
                <a:cubicBezTo>
                  <a:pt x="21472" y="21382"/>
                  <a:pt x="21400" y="21463"/>
                  <a:pt x="21339" y="21496"/>
                </a:cubicBezTo>
                <a:cubicBezTo>
                  <a:pt x="21278" y="21530"/>
                  <a:pt x="21219" y="21566"/>
                  <a:pt x="21208" y="21578"/>
                </a:cubicBezTo>
                <a:cubicBezTo>
                  <a:pt x="21197" y="21590"/>
                  <a:pt x="21281" y="21600"/>
                  <a:pt x="21394" y="21600"/>
                </a:cubicBezTo>
                <a:lnTo>
                  <a:pt x="21600" y="21600"/>
                </a:lnTo>
                <a:lnTo>
                  <a:pt x="21600" y="21399"/>
                </a:lnTo>
                <a:cubicBezTo>
                  <a:pt x="21600" y="21256"/>
                  <a:pt x="21589" y="21193"/>
                  <a:pt x="21563" y="21208"/>
                </a:cubicBezTo>
                <a:close/>
              </a:path>
            </a:pathLst>
          </a:custGeom>
          <a:ln w="12700">
            <a:miter lim="400000"/>
            <a:headEnd/>
            <a:tailEnd/>
          </a:ln>
        </p:spPr>
      </p:pic>
      <p:sp>
        <p:nvSpPr>
          <p:cNvPr id="2" name="这是一个封装好的 Prompt"/>
          <p:cNvSpPr txBox="1"/>
          <p:nvPr/>
        </p:nvSpPr>
        <p:spPr>
          <a:xfrm>
            <a:off x="765832" y="4699354"/>
            <a:ext cx="2410916" cy="1210588"/>
          </a:xfrm>
          <a:prstGeom prst="rect">
            <a:avLst/>
          </a:prstGeom>
          <a:ln w="12700">
            <a:miter lim="400000"/>
          </a:ln>
        </p:spPr>
        <p:txBody>
          <a:bodyPr wrap="none" lIns="50800" tIns="50800" rIns="50800" bIns="50800" anchor="ctr">
            <a:spAutoFit/>
          </a:bodyPr>
          <a:lstStyle>
            <a:lvl1pPr defTabSz="2438400">
              <a:defRPr sz="2500">
                <a:solidFill>
                  <a:srgbClr val="F6F1EB"/>
                </a:solidFill>
                <a:latin typeface="MiSans Semibold" panose="00000500000000000000" charset="-122"/>
                <a:ea typeface="MiSans Semibold" panose="00000500000000000000" charset="-122"/>
                <a:cs typeface="MiSans Semibold" panose="00000500000000000000" charset="-122"/>
                <a:sym typeface="MiSans Semibold" panose="00000500000000000000" charset="-122"/>
              </a:defRPr>
            </a:lvl1pPr>
          </a:lstStyle>
          <a:p>
            <a:r>
              <a:rPr lang="zh-CN" altLang="en-US" sz="3600" dirty="0">
                <a:solidFill>
                  <a:schemeClr val="tx1">
                    <a:lumMod val="75000"/>
                    <a:lumOff val="25000"/>
                  </a:schemeClr>
                </a:solidFill>
              </a:rPr>
              <a:t>概念解释型</a:t>
            </a:r>
            <a:br>
              <a:rPr lang="en-US" altLang="zh-CN" sz="3600" dirty="0">
                <a:solidFill>
                  <a:schemeClr val="tx1">
                    <a:lumMod val="75000"/>
                    <a:lumOff val="25000"/>
                  </a:schemeClr>
                </a:solidFill>
              </a:rPr>
            </a:br>
            <a:r>
              <a:rPr lang="zh-CN" altLang="en-US" sz="3600" dirty="0">
                <a:solidFill>
                  <a:schemeClr val="tx1">
                    <a:lumMod val="75000"/>
                    <a:lumOff val="25000"/>
                  </a:schemeClr>
                </a:solidFill>
              </a:rPr>
              <a:t>提示词</a:t>
            </a:r>
            <a:endParaRPr sz="3600" dirty="0">
              <a:solidFill>
                <a:schemeClr val="tx1">
                  <a:lumMod val="75000"/>
                  <a:lumOff val="25000"/>
                </a:schemeClr>
              </a:solidFill>
            </a:endParaRPr>
          </a:p>
        </p:txBody>
      </p:sp>
      <p:pic>
        <p:nvPicPr>
          <p:cNvPr id="4" name="图片 3"/>
          <p:cNvPicPr>
            <a:picLocks noChangeAspect="1"/>
          </p:cNvPicPr>
          <p:nvPr/>
        </p:nvPicPr>
        <p:blipFill>
          <a:blip r:embed="rId2"/>
          <a:stretch>
            <a:fillRect/>
          </a:stretch>
        </p:blipFill>
        <p:spPr>
          <a:xfrm>
            <a:off x="5518484" y="328694"/>
            <a:ext cx="11570368" cy="962961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 name="已粘贴的影片.png" descr="已粘贴的影片.png"/>
          <p:cNvPicPr>
            <a:picLocks noChangeAspect="1"/>
          </p:cNvPicPr>
          <p:nvPr/>
        </p:nvPicPr>
        <p:blipFill>
          <a:blip r:embed="rId1"/>
          <a:srcRect/>
          <a:stretch>
            <a:fillRect/>
          </a:stretch>
        </p:blipFill>
        <p:spPr>
          <a:xfrm>
            <a:off x="18415000" y="3211589"/>
            <a:ext cx="6339285" cy="579349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01"/>
                </a:lnTo>
                <a:cubicBezTo>
                  <a:pt x="0" y="430"/>
                  <a:pt x="28" y="453"/>
                  <a:pt x="100" y="283"/>
                </a:cubicBezTo>
                <a:cubicBezTo>
                  <a:pt x="128" y="218"/>
                  <a:pt x="200" y="137"/>
                  <a:pt x="261" y="104"/>
                </a:cubicBezTo>
                <a:cubicBezTo>
                  <a:pt x="432" y="10"/>
                  <a:pt x="427" y="0"/>
                  <a:pt x="206" y="0"/>
                </a:cubicBezTo>
                <a:lnTo>
                  <a:pt x="0" y="0"/>
                </a:lnTo>
                <a:close/>
                <a:moveTo>
                  <a:pt x="21394" y="0"/>
                </a:moveTo>
                <a:cubicBezTo>
                  <a:pt x="21173" y="0"/>
                  <a:pt x="21168" y="10"/>
                  <a:pt x="21339" y="104"/>
                </a:cubicBezTo>
                <a:cubicBezTo>
                  <a:pt x="21400" y="137"/>
                  <a:pt x="21472" y="218"/>
                  <a:pt x="21500" y="283"/>
                </a:cubicBezTo>
                <a:cubicBezTo>
                  <a:pt x="21572" y="453"/>
                  <a:pt x="21600" y="430"/>
                  <a:pt x="21600" y="201"/>
                </a:cubicBezTo>
                <a:lnTo>
                  <a:pt x="21600" y="0"/>
                </a:lnTo>
                <a:lnTo>
                  <a:pt x="21394" y="0"/>
                </a:lnTo>
                <a:close/>
                <a:moveTo>
                  <a:pt x="2780" y="182"/>
                </a:moveTo>
                <a:cubicBezTo>
                  <a:pt x="1604" y="182"/>
                  <a:pt x="1441" y="190"/>
                  <a:pt x="1373" y="243"/>
                </a:cubicBezTo>
                <a:cubicBezTo>
                  <a:pt x="1215" y="364"/>
                  <a:pt x="1202" y="467"/>
                  <a:pt x="1202" y="1620"/>
                </a:cubicBezTo>
                <a:cubicBezTo>
                  <a:pt x="1202" y="2211"/>
                  <a:pt x="1211" y="2747"/>
                  <a:pt x="1222" y="2810"/>
                </a:cubicBezTo>
                <a:cubicBezTo>
                  <a:pt x="1247" y="2942"/>
                  <a:pt x="1375" y="3095"/>
                  <a:pt x="1479" y="3118"/>
                </a:cubicBezTo>
                <a:cubicBezTo>
                  <a:pt x="1519" y="3126"/>
                  <a:pt x="2098" y="3136"/>
                  <a:pt x="2764" y="3138"/>
                </a:cubicBezTo>
                <a:cubicBezTo>
                  <a:pt x="4065" y="3144"/>
                  <a:pt x="4139" y="3135"/>
                  <a:pt x="4253" y="2956"/>
                </a:cubicBezTo>
                <a:cubicBezTo>
                  <a:pt x="4301" y="2882"/>
                  <a:pt x="4307" y="2718"/>
                  <a:pt x="4307" y="1634"/>
                </a:cubicBezTo>
                <a:lnTo>
                  <a:pt x="4307" y="397"/>
                </a:lnTo>
                <a:lnTo>
                  <a:pt x="4208" y="290"/>
                </a:lnTo>
                <a:lnTo>
                  <a:pt x="4112" y="182"/>
                </a:lnTo>
                <a:lnTo>
                  <a:pt x="2780" y="182"/>
                </a:lnTo>
                <a:close/>
                <a:moveTo>
                  <a:pt x="752" y="252"/>
                </a:moveTo>
                <a:cubicBezTo>
                  <a:pt x="676" y="252"/>
                  <a:pt x="599" y="289"/>
                  <a:pt x="531" y="363"/>
                </a:cubicBezTo>
                <a:cubicBezTo>
                  <a:pt x="397" y="510"/>
                  <a:pt x="397" y="696"/>
                  <a:pt x="531" y="843"/>
                </a:cubicBezTo>
                <a:cubicBezTo>
                  <a:pt x="604" y="922"/>
                  <a:pt x="662" y="950"/>
                  <a:pt x="752" y="950"/>
                </a:cubicBezTo>
                <a:cubicBezTo>
                  <a:pt x="921" y="950"/>
                  <a:pt x="1068" y="789"/>
                  <a:pt x="1068" y="604"/>
                </a:cubicBezTo>
                <a:cubicBezTo>
                  <a:pt x="1068" y="505"/>
                  <a:pt x="1043" y="442"/>
                  <a:pt x="971" y="363"/>
                </a:cubicBezTo>
                <a:cubicBezTo>
                  <a:pt x="904" y="289"/>
                  <a:pt x="828" y="252"/>
                  <a:pt x="752" y="252"/>
                </a:cubicBezTo>
                <a:close/>
                <a:moveTo>
                  <a:pt x="1444" y="3362"/>
                </a:moveTo>
                <a:lnTo>
                  <a:pt x="1358" y="3437"/>
                </a:lnTo>
                <a:cubicBezTo>
                  <a:pt x="1310" y="3478"/>
                  <a:pt x="1255" y="3573"/>
                  <a:pt x="1236" y="3647"/>
                </a:cubicBezTo>
                <a:cubicBezTo>
                  <a:pt x="1187" y="3839"/>
                  <a:pt x="1189" y="20541"/>
                  <a:pt x="1237" y="20733"/>
                </a:cubicBezTo>
                <a:cubicBezTo>
                  <a:pt x="1261" y="20826"/>
                  <a:pt x="1308" y="20895"/>
                  <a:pt x="1379" y="20943"/>
                </a:cubicBezTo>
                <a:cubicBezTo>
                  <a:pt x="1484" y="21013"/>
                  <a:pt x="1638" y="21014"/>
                  <a:pt x="11185" y="21014"/>
                </a:cubicBezTo>
                <a:cubicBezTo>
                  <a:pt x="20732" y="21014"/>
                  <a:pt x="20884" y="21013"/>
                  <a:pt x="20989" y="20943"/>
                </a:cubicBezTo>
                <a:cubicBezTo>
                  <a:pt x="21060" y="20895"/>
                  <a:pt x="21107" y="20826"/>
                  <a:pt x="21131" y="20733"/>
                </a:cubicBezTo>
                <a:cubicBezTo>
                  <a:pt x="21179" y="20541"/>
                  <a:pt x="21179" y="3839"/>
                  <a:pt x="21131" y="3647"/>
                </a:cubicBezTo>
                <a:cubicBezTo>
                  <a:pt x="21112" y="3573"/>
                  <a:pt x="21058" y="3478"/>
                  <a:pt x="21010" y="3437"/>
                </a:cubicBezTo>
                <a:lnTo>
                  <a:pt x="20924" y="3362"/>
                </a:lnTo>
                <a:lnTo>
                  <a:pt x="11185" y="3362"/>
                </a:lnTo>
                <a:lnTo>
                  <a:pt x="1444" y="3362"/>
                </a:lnTo>
                <a:close/>
                <a:moveTo>
                  <a:pt x="721" y="3451"/>
                </a:moveTo>
                <a:cubicBezTo>
                  <a:pt x="591" y="3462"/>
                  <a:pt x="469" y="3560"/>
                  <a:pt x="445" y="3754"/>
                </a:cubicBezTo>
                <a:cubicBezTo>
                  <a:pt x="428" y="3890"/>
                  <a:pt x="437" y="3920"/>
                  <a:pt x="527" y="4019"/>
                </a:cubicBezTo>
                <a:cubicBezTo>
                  <a:pt x="667" y="4172"/>
                  <a:pt x="825" y="4171"/>
                  <a:pt x="966" y="4017"/>
                </a:cubicBezTo>
                <a:cubicBezTo>
                  <a:pt x="1025" y="3952"/>
                  <a:pt x="1068" y="3867"/>
                  <a:pt x="1068" y="3815"/>
                </a:cubicBezTo>
                <a:cubicBezTo>
                  <a:pt x="1068" y="3563"/>
                  <a:pt x="888" y="3435"/>
                  <a:pt x="721" y="3451"/>
                </a:cubicBezTo>
                <a:close/>
                <a:moveTo>
                  <a:pt x="37" y="21208"/>
                </a:moveTo>
                <a:cubicBezTo>
                  <a:pt x="11" y="21193"/>
                  <a:pt x="0" y="21256"/>
                  <a:pt x="0" y="21399"/>
                </a:cubicBezTo>
                <a:lnTo>
                  <a:pt x="0" y="21600"/>
                </a:lnTo>
                <a:lnTo>
                  <a:pt x="206" y="21600"/>
                </a:lnTo>
                <a:cubicBezTo>
                  <a:pt x="427" y="21600"/>
                  <a:pt x="432" y="21590"/>
                  <a:pt x="261" y="21496"/>
                </a:cubicBezTo>
                <a:cubicBezTo>
                  <a:pt x="200" y="21463"/>
                  <a:pt x="128" y="21382"/>
                  <a:pt x="100" y="21317"/>
                </a:cubicBezTo>
                <a:cubicBezTo>
                  <a:pt x="73" y="21254"/>
                  <a:pt x="52" y="21217"/>
                  <a:pt x="37" y="21208"/>
                </a:cubicBezTo>
                <a:close/>
                <a:moveTo>
                  <a:pt x="21563" y="21208"/>
                </a:moveTo>
                <a:cubicBezTo>
                  <a:pt x="21548" y="21217"/>
                  <a:pt x="21527" y="21254"/>
                  <a:pt x="21500" y="21317"/>
                </a:cubicBezTo>
                <a:cubicBezTo>
                  <a:pt x="21472" y="21382"/>
                  <a:pt x="21400" y="21463"/>
                  <a:pt x="21339" y="21496"/>
                </a:cubicBezTo>
                <a:cubicBezTo>
                  <a:pt x="21278" y="21530"/>
                  <a:pt x="21219" y="21566"/>
                  <a:pt x="21208" y="21578"/>
                </a:cubicBezTo>
                <a:cubicBezTo>
                  <a:pt x="21197" y="21590"/>
                  <a:pt x="21281" y="21600"/>
                  <a:pt x="21394" y="21600"/>
                </a:cubicBezTo>
                <a:lnTo>
                  <a:pt x="21600" y="21600"/>
                </a:lnTo>
                <a:lnTo>
                  <a:pt x="21600" y="21399"/>
                </a:lnTo>
                <a:cubicBezTo>
                  <a:pt x="21600" y="21256"/>
                  <a:pt x="21589" y="21193"/>
                  <a:pt x="21563" y="21208"/>
                </a:cubicBezTo>
                <a:close/>
              </a:path>
            </a:pathLst>
          </a:custGeom>
          <a:ln w="12700">
            <a:miter lim="400000"/>
            <a:headEnd/>
            <a:tailEnd/>
          </a:ln>
        </p:spPr>
      </p:pic>
      <p:sp>
        <p:nvSpPr>
          <p:cNvPr id="2" name="这是一个封装好的 Prompt"/>
          <p:cNvSpPr txBox="1"/>
          <p:nvPr/>
        </p:nvSpPr>
        <p:spPr>
          <a:xfrm>
            <a:off x="765832" y="4699354"/>
            <a:ext cx="2410916" cy="1210588"/>
          </a:xfrm>
          <a:prstGeom prst="rect">
            <a:avLst/>
          </a:prstGeom>
          <a:ln w="12700">
            <a:miter lim="400000"/>
          </a:ln>
        </p:spPr>
        <p:txBody>
          <a:bodyPr wrap="none" lIns="50800" tIns="50800" rIns="50800" bIns="50800" anchor="ctr">
            <a:spAutoFit/>
          </a:bodyPr>
          <a:lstStyle>
            <a:lvl1pPr defTabSz="2438400">
              <a:defRPr sz="2500">
                <a:solidFill>
                  <a:srgbClr val="F6F1EB"/>
                </a:solidFill>
                <a:latin typeface="MiSans Semibold" panose="00000500000000000000" charset="-122"/>
                <a:ea typeface="MiSans Semibold" panose="00000500000000000000" charset="-122"/>
                <a:cs typeface="MiSans Semibold" panose="00000500000000000000" charset="-122"/>
                <a:sym typeface="MiSans Semibold" panose="00000500000000000000" charset="-122"/>
              </a:defRPr>
            </a:lvl1pPr>
          </a:lstStyle>
          <a:p>
            <a:r>
              <a:rPr lang="zh-CN" altLang="en-US" sz="3600" dirty="0">
                <a:solidFill>
                  <a:schemeClr val="tx1">
                    <a:lumMod val="75000"/>
                    <a:lumOff val="25000"/>
                  </a:schemeClr>
                </a:solidFill>
              </a:rPr>
              <a:t>概念解释型</a:t>
            </a:r>
            <a:br>
              <a:rPr lang="en-US" altLang="zh-CN" sz="3600" dirty="0">
                <a:solidFill>
                  <a:schemeClr val="tx1">
                    <a:lumMod val="75000"/>
                    <a:lumOff val="25000"/>
                  </a:schemeClr>
                </a:solidFill>
              </a:rPr>
            </a:br>
            <a:r>
              <a:rPr lang="zh-CN" altLang="en-US" sz="3600" dirty="0">
                <a:solidFill>
                  <a:schemeClr val="tx1">
                    <a:lumMod val="75000"/>
                    <a:lumOff val="25000"/>
                  </a:schemeClr>
                </a:solidFill>
              </a:rPr>
              <a:t>提示词</a:t>
            </a:r>
            <a:endParaRPr sz="3600" dirty="0">
              <a:solidFill>
                <a:schemeClr val="tx1">
                  <a:lumMod val="75000"/>
                  <a:lumOff val="25000"/>
                </a:schemeClr>
              </a:solidFill>
            </a:endParaRPr>
          </a:p>
        </p:txBody>
      </p:sp>
      <p:pic>
        <p:nvPicPr>
          <p:cNvPr id="3" name="图片 2"/>
          <p:cNvPicPr>
            <a:picLocks noChangeAspect="1"/>
          </p:cNvPicPr>
          <p:nvPr/>
        </p:nvPicPr>
        <p:blipFill>
          <a:blip r:embed="rId2"/>
          <a:stretch>
            <a:fillRect/>
          </a:stretch>
        </p:blipFill>
        <p:spPr>
          <a:xfrm>
            <a:off x="5168103" y="0"/>
            <a:ext cx="11929310" cy="1970601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TextBox 6"/>
          <p:cNvSpPr txBox="1"/>
          <p:nvPr/>
        </p:nvSpPr>
        <p:spPr>
          <a:xfrm>
            <a:off x="1009406" y="8941036"/>
            <a:ext cx="1809148" cy="338554"/>
          </a:xfrm>
          <a:prstGeom prst="rect">
            <a:avLst/>
          </a:prstGeom>
          <a:ln w="12700">
            <a:miter lim="400000"/>
          </a:ln>
        </p:spPr>
        <p:txBody>
          <a:bodyPr wrap="none" lIns="45719" rIns="45719">
            <a:spAutoFit/>
          </a:bodyPr>
          <a:lstStyle>
            <a:lvl1pPr>
              <a:defRPr sz="1600">
                <a:latin typeface="MiSans Normal" panose="00000500000000000000" charset="-122"/>
                <a:ea typeface="MiSans Normal" panose="00000500000000000000" charset="-122"/>
                <a:cs typeface="MiSans Normal" panose="00000500000000000000" charset="-122"/>
                <a:sym typeface="MiSans Normal" panose="00000500000000000000" charset="-122"/>
              </a:defRPr>
            </a:lvl1pPr>
          </a:lstStyle>
          <a:p>
            <a:r>
              <a:rPr dirty="0"/>
              <a:t>© </a:t>
            </a:r>
            <a:r>
              <a:rPr dirty="0" err="1"/>
              <a:t>小七姐</a:t>
            </a:r>
            <a:r>
              <a:rPr dirty="0"/>
              <a:t> 2024.0</a:t>
            </a:r>
            <a:r>
              <a:rPr lang="en-US" altLang="zh-CN" dirty="0"/>
              <a:t>2</a:t>
            </a:r>
            <a:endParaRPr dirty="0"/>
          </a:p>
        </p:txBody>
      </p:sp>
      <p:sp>
        <p:nvSpPr>
          <p:cNvPr id="286" name="TextBox 13"/>
          <p:cNvSpPr txBox="1"/>
          <p:nvPr/>
        </p:nvSpPr>
        <p:spPr>
          <a:xfrm>
            <a:off x="1110110" y="2435094"/>
            <a:ext cx="8986389" cy="5654690"/>
          </a:xfrm>
          <a:prstGeom prst="rect">
            <a:avLst/>
          </a:prstGeom>
          <a:ln w="12700">
            <a:miter lim="400000"/>
          </a:ln>
        </p:spPr>
        <p:txBody>
          <a:bodyPr wrap="square" lIns="45719" rIns="45719">
            <a:spAutoFit/>
          </a:bodyPr>
          <a:lstStyle/>
          <a:p>
            <a:pPr>
              <a:lnSpc>
                <a:spcPct val="150000"/>
              </a:lnSpc>
              <a:spcBef>
                <a:spcPts val="1200"/>
              </a:spcBef>
              <a:defRPr sz="6700">
                <a:latin typeface="MiSans Semibold" panose="00000500000000000000" charset="-122"/>
                <a:ea typeface="MiSans Semibold" panose="00000500000000000000" charset="-122"/>
                <a:cs typeface="MiSans Semibold" panose="00000500000000000000" charset="-122"/>
                <a:sym typeface="MiSans Semibold" panose="00000500000000000000" charset="-122"/>
              </a:defRPr>
            </a:pPr>
            <a:r>
              <a:rPr lang="zh-CN" altLang="en-US" sz="2800" dirty="0">
                <a:solidFill>
                  <a:schemeClr val="tx1">
                    <a:lumMod val="50000"/>
                    <a:lumOff val="50000"/>
                  </a:schemeClr>
                </a:solidFill>
              </a:rPr>
              <a:t>什么是提示词</a:t>
            </a:r>
            <a:r>
              <a:rPr lang="en-US" altLang="zh-CN" sz="2800" dirty="0">
                <a:solidFill>
                  <a:schemeClr val="tx1">
                    <a:lumMod val="50000"/>
                    <a:lumOff val="50000"/>
                  </a:schemeClr>
                </a:solidFill>
              </a:rPr>
              <a:t>?</a:t>
            </a:r>
            <a:endParaRPr lang="en-US" altLang="zh-CN" sz="2800" dirty="0">
              <a:solidFill>
                <a:schemeClr val="tx1">
                  <a:lumMod val="50000"/>
                  <a:lumOff val="50000"/>
                </a:schemeClr>
              </a:solidFill>
            </a:endParaRPr>
          </a:p>
          <a:p>
            <a:pPr>
              <a:lnSpc>
                <a:spcPct val="150000"/>
              </a:lnSpc>
              <a:spcBef>
                <a:spcPts val="1200"/>
              </a:spcBef>
              <a:defRPr sz="6700">
                <a:latin typeface="MiSans Semibold" panose="00000500000000000000" charset="-122"/>
                <a:ea typeface="MiSans Semibold" panose="00000500000000000000" charset="-122"/>
                <a:cs typeface="MiSans Semibold" panose="00000500000000000000" charset="-122"/>
                <a:sym typeface="MiSans Semibold" panose="00000500000000000000" charset="-122"/>
              </a:defRPr>
            </a:pPr>
            <a:r>
              <a:rPr lang="zh-CN" altLang="en-US" sz="3600" dirty="0">
                <a:solidFill>
                  <a:schemeClr val="bg2">
                    <a:lumMod val="75000"/>
                  </a:schemeClr>
                </a:solidFill>
                <a:latin typeface="MiSans Semibold" panose="00000500000000000000" charset="-122"/>
                <a:ea typeface="MiSans Semibold" panose="00000500000000000000" charset="-122"/>
                <a:cs typeface="MiSans Semibold" panose="00000500000000000000" charset="-122"/>
              </a:rPr>
              <a:t>为什么提示词需要学习</a:t>
            </a:r>
            <a:r>
              <a:rPr lang="en-US" altLang="zh-CN" sz="3600" dirty="0">
                <a:solidFill>
                  <a:schemeClr val="bg2">
                    <a:lumMod val="75000"/>
                  </a:schemeClr>
                </a:solidFill>
                <a:latin typeface="MiSans Semibold" panose="00000500000000000000" charset="-122"/>
                <a:ea typeface="MiSans Semibold" panose="00000500000000000000" charset="-122"/>
                <a:cs typeface="MiSans Semibold" panose="00000500000000000000" charset="-122"/>
              </a:rPr>
              <a:t>?</a:t>
            </a:r>
            <a:endParaRPr lang="en-US" altLang="zh-CN" sz="3600" dirty="0">
              <a:solidFill>
                <a:schemeClr val="bg2">
                  <a:lumMod val="75000"/>
                </a:schemeClr>
              </a:solidFill>
              <a:latin typeface="MiSans Semibold" panose="00000500000000000000" charset="-122"/>
              <a:ea typeface="MiSans Semibold" panose="00000500000000000000" charset="-122"/>
              <a:cs typeface="MiSans Semibold" panose="00000500000000000000" charset="-122"/>
            </a:endParaRPr>
          </a:p>
          <a:p>
            <a:pPr>
              <a:lnSpc>
                <a:spcPct val="150000"/>
              </a:lnSpc>
              <a:spcBef>
                <a:spcPts val="1200"/>
              </a:spcBef>
              <a:defRPr sz="6700">
                <a:latin typeface="MiSans Semibold" panose="00000500000000000000" charset="-122"/>
                <a:ea typeface="MiSans Semibold" panose="00000500000000000000" charset="-122"/>
                <a:cs typeface="MiSans Semibold" panose="00000500000000000000" charset="-122"/>
                <a:sym typeface="MiSans Semibold" panose="00000500000000000000" charset="-122"/>
              </a:defRPr>
            </a:pPr>
            <a:r>
              <a:rPr lang="zh-CN" altLang="en-US" sz="2800" dirty="0">
                <a:solidFill>
                  <a:schemeClr val="tx1">
                    <a:lumMod val="50000"/>
                    <a:lumOff val="50000"/>
                  </a:schemeClr>
                </a:solidFill>
              </a:rPr>
              <a:t>对于个人和企业，提示词有什么价值</a:t>
            </a:r>
            <a:r>
              <a:rPr lang="en-US" altLang="zh-CN" sz="2800" dirty="0">
                <a:solidFill>
                  <a:schemeClr val="tx1">
                    <a:lumMod val="50000"/>
                    <a:lumOff val="50000"/>
                  </a:schemeClr>
                </a:solidFill>
              </a:rPr>
              <a:t>?</a:t>
            </a:r>
            <a:endParaRPr lang="en-US" altLang="zh-CN" sz="2800" dirty="0">
              <a:solidFill>
                <a:schemeClr val="tx1">
                  <a:lumMod val="50000"/>
                  <a:lumOff val="50000"/>
                </a:schemeClr>
              </a:solidFill>
            </a:endParaRPr>
          </a:p>
          <a:p>
            <a:pPr>
              <a:lnSpc>
                <a:spcPct val="150000"/>
              </a:lnSpc>
              <a:spcBef>
                <a:spcPts val="1200"/>
              </a:spcBef>
              <a:defRPr sz="6700">
                <a:latin typeface="MiSans Semibold" panose="00000500000000000000" charset="-122"/>
                <a:ea typeface="MiSans Semibold" panose="00000500000000000000" charset="-122"/>
                <a:cs typeface="MiSans Semibold" panose="00000500000000000000" charset="-122"/>
                <a:sym typeface="MiSans Semibold" panose="00000500000000000000" charset="-122"/>
              </a:defRPr>
            </a:pPr>
            <a:r>
              <a:rPr lang="zh-CN" altLang="en-US" sz="2800" dirty="0">
                <a:solidFill>
                  <a:schemeClr val="tx1">
                    <a:lumMod val="50000"/>
                    <a:lumOff val="50000"/>
                  </a:schemeClr>
                </a:solidFill>
              </a:rPr>
              <a:t>提示词应用的现状与挑战</a:t>
            </a:r>
            <a:endParaRPr lang="zh-CN" altLang="en-US" sz="2800" dirty="0">
              <a:solidFill>
                <a:schemeClr val="tx1">
                  <a:lumMod val="50000"/>
                  <a:lumOff val="50000"/>
                </a:schemeClr>
              </a:solidFill>
            </a:endParaRPr>
          </a:p>
          <a:p>
            <a:pPr>
              <a:lnSpc>
                <a:spcPct val="150000"/>
              </a:lnSpc>
              <a:spcBef>
                <a:spcPts val="1200"/>
              </a:spcBef>
              <a:defRPr sz="6700">
                <a:latin typeface="MiSans Semibold" panose="00000500000000000000" charset="-122"/>
                <a:ea typeface="MiSans Semibold" panose="00000500000000000000" charset="-122"/>
                <a:cs typeface="MiSans Semibold" panose="00000500000000000000" charset="-122"/>
                <a:sym typeface="MiSans Semibold" panose="00000500000000000000" charset="-122"/>
              </a:defRPr>
            </a:pPr>
            <a:r>
              <a:rPr lang="zh-CN" altLang="en-US" sz="2800" dirty="0">
                <a:solidFill>
                  <a:schemeClr val="tx1">
                    <a:lumMod val="50000"/>
                    <a:lumOff val="50000"/>
                  </a:schemeClr>
                </a:solidFill>
              </a:rPr>
              <a:t>提示词是如何优化生成内容的</a:t>
            </a:r>
            <a:endParaRPr lang="zh-CN" altLang="en-US" sz="2800" dirty="0">
              <a:solidFill>
                <a:schemeClr val="tx1">
                  <a:lumMod val="50000"/>
                  <a:lumOff val="50000"/>
                </a:schemeClr>
              </a:solidFill>
            </a:endParaRPr>
          </a:p>
          <a:p>
            <a:pPr>
              <a:lnSpc>
                <a:spcPct val="150000"/>
              </a:lnSpc>
              <a:spcBef>
                <a:spcPts val="1200"/>
              </a:spcBef>
              <a:defRPr sz="6700">
                <a:latin typeface="MiSans Semibold" panose="00000500000000000000" charset="-122"/>
                <a:ea typeface="MiSans Semibold" panose="00000500000000000000" charset="-122"/>
                <a:cs typeface="MiSans Semibold" panose="00000500000000000000" charset="-122"/>
                <a:sym typeface="MiSans Semibold" panose="00000500000000000000" charset="-122"/>
              </a:defRPr>
            </a:pPr>
            <a:r>
              <a:rPr lang="zh-CN" altLang="en-US" sz="2800" dirty="0">
                <a:solidFill>
                  <a:schemeClr val="tx1">
                    <a:lumMod val="50000"/>
                    <a:lumOff val="50000"/>
                  </a:schemeClr>
                </a:solidFill>
              </a:rPr>
              <a:t>提示词的本质是什么</a:t>
            </a:r>
            <a:r>
              <a:rPr lang="en-US" altLang="zh-CN" sz="2800" dirty="0">
                <a:solidFill>
                  <a:schemeClr val="tx1">
                    <a:lumMod val="50000"/>
                    <a:lumOff val="50000"/>
                  </a:schemeClr>
                </a:solidFill>
              </a:rPr>
              <a:t>?</a:t>
            </a:r>
            <a:endParaRPr lang="en-US" altLang="zh-CN" sz="2800" dirty="0">
              <a:solidFill>
                <a:schemeClr val="tx1">
                  <a:lumMod val="50000"/>
                  <a:lumOff val="50000"/>
                </a:schemeClr>
              </a:solidFill>
            </a:endParaRPr>
          </a:p>
          <a:p>
            <a:pPr>
              <a:lnSpc>
                <a:spcPct val="150000"/>
              </a:lnSpc>
              <a:spcBef>
                <a:spcPts val="1200"/>
              </a:spcBef>
              <a:defRPr sz="6700">
                <a:latin typeface="MiSans Semibold" panose="00000500000000000000" charset="-122"/>
                <a:ea typeface="MiSans Semibold" panose="00000500000000000000" charset="-122"/>
                <a:cs typeface="MiSans Semibold" panose="00000500000000000000" charset="-122"/>
                <a:sym typeface="MiSans Semibold" panose="00000500000000000000" charset="-122"/>
              </a:defRPr>
            </a:pPr>
            <a:r>
              <a:rPr lang="zh-CN" altLang="en-US" sz="2800" dirty="0">
                <a:solidFill>
                  <a:schemeClr val="tx1">
                    <a:lumMod val="50000"/>
                    <a:lumOff val="50000"/>
                  </a:schemeClr>
                </a:solidFill>
              </a:rPr>
              <a:t>提示词的知识体系是什么样的</a:t>
            </a:r>
            <a:r>
              <a:rPr lang="en-US" altLang="zh-CN" sz="2800" dirty="0">
                <a:solidFill>
                  <a:schemeClr val="tx1">
                    <a:lumMod val="50000"/>
                    <a:lumOff val="50000"/>
                  </a:schemeClr>
                </a:solidFill>
              </a:rPr>
              <a:t>?</a:t>
            </a:r>
            <a:endParaRPr lang="en-US" altLang="zh-CN" sz="2800" dirty="0">
              <a:solidFill>
                <a:schemeClr val="tx1">
                  <a:lumMod val="50000"/>
                  <a:lumOff val="50000"/>
                </a:schemeClr>
              </a:solidFill>
            </a:endParaRPr>
          </a:p>
        </p:txBody>
      </p:sp>
      <p:pic>
        <p:nvPicPr>
          <p:cNvPr id="287" name="横版_黑.png" descr="横版_黑.png"/>
          <p:cNvPicPr>
            <a:picLocks noChangeAspect="1"/>
          </p:cNvPicPr>
          <p:nvPr/>
        </p:nvPicPr>
        <p:blipFill>
          <a:blip r:embed="rId1"/>
          <a:stretch>
            <a:fillRect/>
          </a:stretch>
        </p:blipFill>
        <p:spPr>
          <a:xfrm>
            <a:off x="1110111" y="1184863"/>
            <a:ext cx="1927095" cy="478354"/>
          </a:xfrm>
          <a:prstGeom prst="rect">
            <a:avLst/>
          </a:prstGeom>
          <a:ln w="12700">
            <a:miter lim="400000"/>
            <a:headEnd/>
            <a:tailEnd/>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Rectangle 27"/>
          <p:cNvSpPr/>
          <p:nvPr/>
        </p:nvSpPr>
        <p:spPr>
          <a:xfrm>
            <a:off x="9714805" y="0"/>
            <a:ext cx="8573195" cy="10287000"/>
          </a:xfrm>
          <a:prstGeom prst="rect">
            <a:avLst/>
          </a:prstGeom>
          <a:solidFill>
            <a:srgbClr val="323232"/>
          </a:solidFill>
          <a:ln w="12700">
            <a:miter lim="400000"/>
          </a:ln>
        </p:spPr>
        <p:txBody>
          <a:bodyPr lIns="45719" rIns="45719" anchor="ctr"/>
          <a:lstStyle/>
          <a:p>
            <a:pPr algn="ctr">
              <a:defRPr>
                <a:solidFill>
                  <a:srgbClr val="F6F1EB"/>
                </a:solidFill>
              </a:defRPr>
            </a:pPr>
          </a:p>
        </p:txBody>
      </p:sp>
      <p:sp>
        <p:nvSpPr>
          <p:cNvPr id="339" name="如果把ChatGPT具象成一个执行力&amp;知识广度拉满的员工，…"/>
          <p:cNvSpPr txBox="1"/>
          <p:nvPr/>
        </p:nvSpPr>
        <p:spPr>
          <a:xfrm>
            <a:off x="703580" y="4353771"/>
            <a:ext cx="8440421" cy="2155191"/>
          </a:xfrm>
          <a:prstGeom prst="rect">
            <a:avLst/>
          </a:prstGeom>
          <a:ln w="12700">
            <a:miter lim="400000"/>
          </a:ln>
        </p:spPr>
        <p:txBody>
          <a:bodyPr wrap="none" lIns="50800" tIns="50800" rIns="50800" bIns="50800" anchor="ctr">
            <a:spAutoFit/>
          </a:bodyPr>
          <a:lstStyle/>
          <a:p>
            <a:pPr defTabSz="2438400">
              <a:lnSpc>
                <a:spcPct val="130000"/>
              </a:lnSpc>
              <a:defRPr sz="2500">
                <a:latin typeface="MiSans Semibold" panose="00000500000000000000" charset="-122"/>
                <a:ea typeface="MiSans Semibold" panose="00000500000000000000" charset="-122"/>
                <a:cs typeface="MiSans Semibold" panose="00000500000000000000" charset="-122"/>
                <a:sym typeface="MiSans Semibold" panose="00000500000000000000" charset="-122"/>
              </a:defRPr>
            </a:pPr>
            <a:r>
              <a:rPr dirty="0" err="1"/>
              <a:t>如果把ChatGPT具象成一个执行力&amp;知识广度拉满的员工</a:t>
            </a:r>
            <a:r>
              <a:rPr dirty="0"/>
              <a:t>，</a:t>
            </a:r>
            <a:endParaRPr dirty="0"/>
          </a:p>
          <a:p>
            <a:pPr defTabSz="2438400">
              <a:lnSpc>
                <a:spcPct val="130000"/>
              </a:lnSpc>
              <a:defRPr sz="2500">
                <a:latin typeface="MiSans Semibold" panose="00000500000000000000" charset="-122"/>
                <a:ea typeface="MiSans Semibold" panose="00000500000000000000" charset="-122"/>
                <a:cs typeface="MiSans Semibold" panose="00000500000000000000" charset="-122"/>
                <a:sym typeface="MiSans Semibold" panose="00000500000000000000" charset="-122"/>
              </a:defRPr>
            </a:pPr>
            <a:r>
              <a:rPr dirty="0" err="1"/>
              <a:t>那</a:t>
            </a:r>
            <a:r>
              <a:rPr dirty="0"/>
              <a:t> </a:t>
            </a:r>
            <a:r>
              <a:rPr dirty="0">
                <a:solidFill>
                  <a:srgbClr val="F15A24"/>
                </a:solidFill>
              </a:rPr>
              <a:t>Prompt</a:t>
            </a:r>
            <a:r>
              <a:rPr dirty="0"/>
              <a:t> </a:t>
            </a:r>
            <a:r>
              <a:rPr dirty="0" err="1"/>
              <a:t>则是你给他的</a:t>
            </a:r>
            <a:r>
              <a:rPr dirty="0"/>
              <a:t> Brief，</a:t>
            </a:r>
            <a:endParaRPr dirty="0"/>
          </a:p>
          <a:p>
            <a:pPr defTabSz="2438400">
              <a:lnSpc>
                <a:spcPct val="130000"/>
              </a:lnSpc>
              <a:defRPr sz="2500">
                <a:latin typeface="MiSans Semibold" panose="00000500000000000000" charset="-122"/>
                <a:ea typeface="MiSans Semibold" panose="00000500000000000000" charset="-122"/>
                <a:cs typeface="MiSans Semibold" panose="00000500000000000000" charset="-122"/>
                <a:sym typeface="MiSans Semibold" panose="00000500000000000000" charset="-122"/>
              </a:defRPr>
            </a:pPr>
            <a:r>
              <a:rPr dirty="0"/>
              <a:t>Brief </a:t>
            </a:r>
            <a:r>
              <a:rPr dirty="0" err="1"/>
              <a:t>越详细，上下文越丰富</a:t>
            </a:r>
            <a:r>
              <a:rPr dirty="0"/>
              <a:t>，</a:t>
            </a:r>
            <a:endParaRPr dirty="0"/>
          </a:p>
          <a:p>
            <a:pPr defTabSz="2438400">
              <a:lnSpc>
                <a:spcPct val="130000"/>
              </a:lnSpc>
              <a:defRPr sz="2500">
                <a:latin typeface="MiSans Semibold" panose="00000500000000000000" charset="-122"/>
                <a:ea typeface="MiSans Semibold" panose="00000500000000000000" charset="-122"/>
                <a:cs typeface="MiSans Semibold" panose="00000500000000000000" charset="-122"/>
                <a:sym typeface="MiSans Semibold" panose="00000500000000000000" charset="-122"/>
              </a:defRPr>
            </a:pPr>
            <a:r>
              <a:rPr dirty="0" err="1"/>
              <a:t>输出定义越明确，员工干的活儿就越漂亮</a:t>
            </a:r>
            <a:r>
              <a:rPr dirty="0"/>
              <a:t>。</a:t>
            </a:r>
            <a:endParaRPr dirty="0"/>
          </a:p>
        </p:txBody>
      </p:sp>
      <p:sp>
        <p:nvSpPr>
          <p:cNvPr id="340" name="Freeform: Shape 9"/>
          <p:cNvSpPr/>
          <p:nvPr/>
        </p:nvSpPr>
        <p:spPr>
          <a:xfrm rot="2700000">
            <a:off x="16862344" y="8955079"/>
            <a:ext cx="1371448" cy="1211415"/>
          </a:xfrm>
          <a:custGeom>
            <a:avLst/>
            <a:gdLst/>
            <a:ahLst/>
            <a:cxnLst>
              <a:cxn ang="0">
                <a:pos x="wd2" y="hd2"/>
              </a:cxn>
              <a:cxn ang="5400000">
                <a:pos x="wd2" y="hd2"/>
              </a:cxn>
              <a:cxn ang="10800000">
                <a:pos x="wd2" y="hd2"/>
              </a:cxn>
              <a:cxn ang="16200000">
                <a:pos x="wd2" y="hd2"/>
              </a:cxn>
            </a:cxnLst>
            <a:rect l="0" t="0" r="r" b="b"/>
            <a:pathLst>
              <a:path w="21600" h="21600" extrusionOk="0">
                <a:moveTo>
                  <a:pt x="12060" y="0"/>
                </a:moveTo>
                <a:lnTo>
                  <a:pt x="21600" y="10800"/>
                </a:lnTo>
                <a:lnTo>
                  <a:pt x="12060" y="21600"/>
                </a:lnTo>
                <a:lnTo>
                  <a:pt x="11390" y="20842"/>
                </a:lnTo>
                <a:lnTo>
                  <a:pt x="19753" y="11375"/>
                </a:lnTo>
                <a:lnTo>
                  <a:pt x="0" y="11375"/>
                </a:lnTo>
                <a:lnTo>
                  <a:pt x="0" y="10302"/>
                </a:lnTo>
                <a:lnTo>
                  <a:pt x="19820" y="10302"/>
                </a:lnTo>
                <a:lnTo>
                  <a:pt x="11390" y="758"/>
                </a:lnTo>
                <a:close/>
              </a:path>
            </a:pathLst>
          </a:custGeom>
          <a:solidFill>
            <a:srgbClr val="F6F1EB"/>
          </a:solidFill>
          <a:ln w="12700">
            <a:miter lim="400000"/>
          </a:ln>
        </p:spPr>
        <p:txBody>
          <a:bodyPr lIns="45719" rIns="45719" anchor="ctr"/>
          <a:lstStyle/>
          <a:p>
            <a:pPr algn="ctr">
              <a:defRPr>
                <a:solidFill>
                  <a:srgbClr val="F6F1EB"/>
                </a:solidFill>
              </a:defRPr>
            </a:pPr>
          </a:p>
        </p:txBody>
      </p:sp>
      <p:pic>
        <p:nvPicPr>
          <p:cNvPr id="341" name="已粘贴的影片.png" descr="已粘贴的影片.png"/>
          <p:cNvPicPr>
            <a:picLocks noChangeAspect="1"/>
          </p:cNvPicPr>
          <p:nvPr/>
        </p:nvPicPr>
        <p:blipFill>
          <a:blip r:embed="rId1"/>
          <a:stretch>
            <a:fillRect/>
          </a:stretch>
        </p:blipFill>
        <p:spPr>
          <a:xfrm>
            <a:off x="11509084" y="722950"/>
            <a:ext cx="4984637" cy="7786050"/>
          </a:xfrm>
          <a:prstGeom prst="rect">
            <a:avLst/>
          </a:prstGeom>
          <a:ln w="12700">
            <a:miter lim="400000"/>
            <a:headEnd/>
            <a:tailEnd/>
          </a:ln>
        </p:spPr>
      </p:pic>
      <p:sp>
        <p:nvSpPr>
          <p:cNvPr id="342" name="然而我们都知道，并不是人人都擅长“当甲方”"/>
          <p:cNvSpPr txBox="1"/>
          <p:nvPr/>
        </p:nvSpPr>
        <p:spPr>
          <a:xfrm>
            <a:off x="703580" y="8346016"/>
            <a:ext cx="6436996" cy="520701"/>
          </a:xfrm>
          <a:prstGeom prst="rect">
            <a:avLst/>
          </a:prstGeom>
          <a:ln w="12700">
            <a:miter lim="400000"/>
          </a:ln>
        </p:spPr>
        <p:txBody>
          <a:bodyPr wrap="none" lIns="50800" tIns="50800" rIns="50800" bIns="50800" anchor="ctr">
            <a:spAutoFit/>
          </a:bodyPr>
          <a:lstStyle>
            <a:lvl1pPr defTabSz="2438400">
              <a:defRPr sz="2500">
                <a:solidFill>
                  <a:srgbClr val="F15A24"/>
                </a:solidFill>
                <a:latin typeface="MiSans Semibold" panose="00000500000000000000" charset="-122"/>
                <a:ea typeface="MiSans Semibold" panose="00000500000000000000" charset="-122"/>
                <a:cs typeface="MiSans Semibold" panose="00000500000000000000" charset="-122"/>
                <a:sym typeface="MiSans Semibold" panose="00000500000000000000" charset="-122"/>
              </a:defRPr>
            </a:lvl1pPr>
          </a:lstStyle>
          <a:p>
            <a:r>
              <a:t>然而我们都知道，并不是人人都擅长“当甲方”</a:t>
            </a:r>
          </a:p>
        </p:txBody>
      </p:sp>
      <p:sp>
        <p:nvSpPr>
          <p:cNvPr id="343" name="为什么 Prompt 需要学习"/>
          <p:cNvSpPr txBox="1"/>
          <p:nvPr/>
        </p:nvSpPr>
        <p:spPr>
          <a:xfrm>
            <a:off x="703580" y="2607733"/>
            <a:ext cx="6337478" cy="812801"/>
          </a:xfrm>
          <a:prstGeom prst="rect">
            <a:avLst/>
          </a:prstGeom>
          <a:ln w="12700">
            <a:miter lim="400000"/>
          </a:ln>
        </p:spPr>
        <p:txBody>
          <a:bodyPr wrap="none" lIns="50800" tIns="50800" rIns="50800" bIns="50800" anchor="ctr">
            <a:spAutoFit/>
          </a:bodyPr>
          <a:lstStyle>
            <a:lvl1pPr defTabSz="2438400">
              <a:defRPr sz="4200">
                <a:latin typeface="MiSans Heavy" panose="00000500000000000000" charset="-122"/>
                <a:ea typeface="MiSans Heavy" panose="00000500000000000000" charset="-122"/>
                <a:cs typeface="MiSans Heavy" panose="00000500000000000000" charset="-122"/>
                <a:sym typeface="MiSans Heavy" panose="00000500000000000000" charset="-122"/>
              </a:defRPr>
            </a:lvl1pPr>
          </a:lstStyle>
          <a:p>
            <a:r>
              <a:t>为什么 Prompt 需要学习</a:t>
            </a:r>
          </a:p>
        </p:txBody>
      </p:sp>
      <p:pic>
        <p:nvPicPr>
          <p:cNvPr id="344" name="已粘贴的影片.png" descr="已粘贴的影片.png"/>
          <p:cNvPicPr>
            <a:picLocks noChangeAspect="1"/>
          </p:cNvPicPr>
          <p:nvPr/>
        </p:nvPicPr>
        <p:blipFill>
          <a:blip r:embed="rId2"/>
          <a:stretch>
            <a:fillRect/>
          </a:stretch>
        </p:blipFill>
        <p:spPr>
          <a:xfrm>
            <a:off x="-7014268" y="841650"/>
            <a:ext cx="6562388" cy="8603700"/>
          </a:xfrm>
          <a:prstGeom prst="rect">
            <a:avLst/>
          </a:prstGeom>
          <a:ln w="12700">
            <a:miter lim="400000"/>
            <a:headEnd/>
            <a:tailEnd/>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59:morph option="byObject"/>
      </p:transition>
    </mc:Choice>
    <mc:Fallback>
      <p:transition spd="slow">
        <p:fade/>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childTnLst>
                                    <p:set>
                                      <p:cBhvr>
                                        <p:cTn id="6" dur="indefinite" fill="hold"/>
                                        <p:tgtEl>
                                          <p:spTgt spid="342"/>
                                        </p:tgtEl>
                                        <p:attrNameLst>
                                          <p:attrName>style.visibility</p:attrName>
                                        </p:attrNameLst>
                                      </p:cBhvr>
                                      <p:to>
                                        <p:strVal val="visible"/>
                                      </p:to>
                                    </p:set>
                                    <p:anim calcmode="lin" valueType="num">
                                      <p:cBhvr>
                                        <p:cTn id="7" dur="1000" fill="hold"/>
                                        <p:tgtEl>
                                          <p:spTgt spid="342"/>
                                        </p:tgtEl>
                                        <p:attrNameLst>
                                          <p:attrName>ppt_x</p:attrName>
                                        </p:attrNameLst>
                                      </p:cBhvr>
                                      <p:tavLst>
                                        <p:tav tm="0">
                                          <p:val>
                                            <p:strVal val="0-#ppt_w/2"/>
                                          </p:val>
                                        </p:tav>
                                        <p:tav tm="100000">
                                          <p:val>
                                            <p:strVal val="#ppt_x"/>
                                          </p:val>
                                        </p:tav>
                                      </p:tavLst>
                                    </p:anim>
                                    <p:anim calcmode="lin" valueType="num">
                                      <p:cBhvr>
                                        <p:cTn id="8" dur="1000" fill="hold"/>
                                        <p:tgtEl>
                                          <p:spTgt spid="3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2" grpId="1"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TextBox 6"/>
          <p:cNvSpPr txBox="1"/>
          <p:nvPr/>
        </p:nvSpPr>
        <p:spPr>
          <a:xfrm>
            <a:off x="1009406" y="8941036"/>
            <a:ext cx="1755953" cy="370841"/>
          </a:xfrm>
          <a:prstGeom prst="rect">
            <a:avLst/>
          </a:prstGeom>
          <a:ln w="12700">
            <a:miter lim="400000"/>
          </a:ln>
        </p:spPr>
        <p:txBody>
          <a:bodyPr wrap="none" lIns="45719" rIns="45719">
            <a:spAutoFit/>
          </a:bodyPr>
          <a:lstStyle>
            <a:lvl1pPr>
              <a:defRPr sz="1600">
                <a:latin typeface="MiSans Normal" panose="00000500000000000000" charset="-122"/>
                <a:ea typeface="MiSans Normal" panose="00000500000000000000" charset="-122"/>
                <a:cs typeface="MiSans Normal" panose="00000500000000000000" charset="-122"/>
                <a:sym typeface="MiSans Normal" panose="00000500000000000000" charset="-122"/>
              </a:defRPr>
            </a:lvl1pPr>
          </a:lstStyle>
          <a:p>
            <a:r>
              <a:t>© 小七姐 2024.01</a:t>
            </a:r>
          </a:p>
        </p:txBody>
      </p:sp>
      <p:sp>
        <p:nvSpPr>
          <p:cNvPr id="286" name="TextBox 13"/>
          <p:cNvSpPr txBox="1"/>
          <p:nvPr/>
        </p:nvSpPr>
        <p:spPr>
          <a:xfrm>
            <a:off x="1110110" y="2435094"/>
            <a:ext cx="8986389" cy="5654690"/>
          </a:xfrm>
          <a:prstGeom prst="rect">
            <a:avLst/>
          </a:prstGeom>
          <a:ln w="12700">
            <a:miter lim="400000"/>
          </a:ln>
        </p:spPr>
        <p:txBody>
          <a:bodyPr wrap="square" lIns="45719" rIns="45719">
            <a:spAutoFit/>
          </a:bodyPr>
          <a:lstStyle/>
          <a:p>
            <a:pPr>
              <a:lnSpc>
                <a:spcPct val="150000"/>
              </a:lnSpc>
              <a:spcBef>
                <a:spcPts val="1200"/>
              </a:spcBef>
              <a:defRPr sz="6700">
                <a:latin typeface="MiSans Semibold" panose="00000500000000000000" charset="-122"/>
                <a:ea typeface="MiSans Semibold" panose="00000500000000000000" charset="-122"/>
                <a:cs typeface="MiSans Semibold" panose="00000500000000000000" charset="-122"/>
                <a:sym typeface="MiSans Semibold" panose="00000500000000000000" charset="-122"/>
              </a:defRPr>
            </a:pPr>
            <a:r>
              <a:rPr lang="zh-CN" altLang="en-US" sz="2800" dirty="0">
                <a:solidFill>
                  <a:schemeClr val="tx1">
                    <a:lumMod val="50000"/>
                    <a:lumOff val="50000"/>
                  </a:schemeClr>
                </a:solidFill>
              </a:rPr>
              <a:t>什么是提示词</a:t>
            </a:r>
            <a:r>
              <a:rPr lang="en-US" altLang="zh-CN" sz="2800" dirty="0">
                <a:solidFill>
                  <a:schemeClr val="tx1">
                    <a:lumMod val="50000"/>
                    <a:lumOff val="50000"/>
                  </a:schemeClr>
                </a:solidFill>
              </a:rPr>
              <a:t>?</a:t>
            </a:r>
            <a:endParaRPr lang="en-US" altLang="zh-CN" sz="2800" dirty="0">
              <a:solidFill>
                <a:schemeClr val="tx1">
                  <a:lumMod val="50000"/>
                  <a:lumOff val="50000"/>
                </a:schemeClr>
              </a:solidFill>
            </a:endParaRPr>
          </a:p>
          <a:p>
            <a:pPr>
              <a:lnSpc>
                <a:spcPct val="150000"/>
              </a:lnSpc>
              <a:spcBef>
                <a:spcPts val="1200"/>
              </a:spcBef>
              <a:defRPr sz="6700">
                <a:latin typeface="MiSans Semibold" panose="00000500000000000000" charset="-122"/>
                <a:ea typeface="MiSans Semibold" panose="00000500000000000000" charset="-122"/>
                <a:cs typeface="MiSans Semibold" panose="00000500000000000000" charset="-122"/>
                <a:sym typeface="MiSans Semibold" panose="00000500000000000000" charset="-122"/>
              </a:defRPr>
            </a:pPr>
            <a:r>
              <a:rPr lang="zh-CN" altLang="en-US" sz="2800" dirty="0">
                <a:solidFill>
                  <a:schemeClr val="tx1">
                    <a:lumMod val="50000"/>
                    <a:lumOff val="50000"/>
                  </a:schemeClr>
                </a:solidFill>
              </a:rPr>
              <a:t>为什么提示词需要学习</a:t>
            </a:r>
            <a:r>
              <a:rPr lang="en-US" altLang="zh-CN" sz="2800" dirty="0">
                <a:solidFill>
                  <a:schemeClr val="tx1">
                    <a:lumMod val="50000"/>
                    <a:lumOff val="50000"/>
                  </a:schemeClr>
                </a:solidFill>
              </a:rPr>
              <a:t>?</a:t>
            </a:r>
            <a:endParaRPr lang="en-US" altLang="zh-CN" sz="2800" dirty="0">
              <a:solidFill>
                <a:schemeClr val="tx1">
                  <a:lumMod val="50000"/>
                  <a:lumOff val="50000"/>
                </a:schemeClr>
              </a:solidFill>
            </a:endParaRPr>
          </a:p>
          <a:p>
            <a:pPr>
              <a:lnSpc>
                <a:spcPct val="150000"/>
              </a:lnSpc>
              <a:spcBef>
                <a:spcPts val="1200"/>
              </a:spcBef>
              <a:defRPr sz="6700">
                <a:latin typeface="MiSans Semibold" panose="00000500000000000000" charset="-122"/>
                <a:ea typeface="MiSans Semibold" panose="00000500000000000000" charset="-122"/>
                <a:cs typeface="MiSans Semibold" panose="00000500000000000000" charset="-122"/>
                <a:sym typeface="MiSans Semibold" panose="00000500000000000000" charset="-122"/>
              </a:defRPr>
            </a:pPr>
            <a:r>
              <a:rPr lang="zh-CN" altLang="en-US" sz="3600" dirty="0">
                <a:solidFill>
                  <a:schemeClr val="bg2">
                    <a:lumMod val="75000"/>
                  </a:schemeClr>
                </a:solidFill>
                <a:latin typeface="MiSans Semibold" panose="00000500000000000000" charset="-122"/>
                <a:ea typeface="MiSans Semibold" panose="00000500000000000000" charset="-122"/>
                <a:cs typeface="MiSans Semibold" panose="00000500000000000000" charset="-122"/>
              </a:rPr>
              <a:t>对于个人和企业，提示词有什么价值</a:t>
            </a:r>
            <a:r>
              <a:rPr lang="en-US" altLang="zh-CN" sz="3600" dirty="0">
                <a:solidFill>
                  <a:schemeClr val="bg2">
                    <a:lumMod val="75000"/>
                  </a:schemeClr>
                </a:solidFill>
                <a:latin typeface="MiSans Semibold" panose="00000500000000000000" charset="-122"/>
                <a:ea typeface="MiSans Semibold" panose="00000500000000000000" charset="-122"/>
                <a:cs typeface="MiSans Semibold" panose="00000500000000000000" charset="-122"/>
              </a:rPr>
              <a:t>?</a:t>
            </a:r>
            <a:endParaRPr lang="en-US" altLang="zh-CN" sz="3600" dirty="0">
              <a:solidFill>
                <a:schemeClr val="bg2">
                  <a:lumMod val="75000"/>
                </a:schemeClr>
              </a:solidFill>
              <a:latin typeface="MiSans Semibold" panose="00000500000000000000" charset="-122"/>
              <a:ea typeface="MiSans Semibold" panose="00000500000000000000" charset="-122"/>
              <a:cs typeface="MiSans Semibold" panose="00000500000000000000" charset="-122"/>
            </a:endParaRPr>
          </a:p>
          <a:p>
            <a:pPr>
              <a:lnSpc>
                <a:spcPct val="150000"/>
              </a:lnSpc>
              <a:spcBef>
                <a:spcPts val="1200"/>
              </a:spcBef>
              <a:defRPr sz="6700">
                <a:latin typeface="MiSans Semibold" panose="00000500000000000000" charset="-122"/>
                <a:ea typeface="MiSans Semibold" panose="00000500000000000000" charset="-122"/>
                <a:cs typeface="MiSans Semibold" panose="00000500000000000000" charset="-122"/>
                <a:sym typeface="MiSans Semibold" panose="00000500000000000000" charset="-122"/>
              </a:defRPr>
            </a:pPr>
            <a:r>
              <a:rPr lang="zh-CN" altLang="en-US" sz="2800" dirty="0">
                <a:solidFill>
                  <a:schemeClr val="tx1">
                    <a:lumMod val="50000"/>
                    <a:lumOff val="50000"/>
                  </a:schemeClr>
                </a:solidFill>
              </a:rPr>
              <a:t>提示词应用的现状与挑战</a:t>
            </a:r>
            <a:endParaRPr lang="zh-CN" altLang="en-US" sz="2800" dirty="0">
              <a:solidFill>
                <a:schemeClr val="tx1">
                  <a:lumMod val="50000"/>
                  <a:lumOff val="50000"/>
                </a:schemeClr>
              </a:solidFill>
            </a:endParaRPr>
          </a:p>
          <a:p>
            <a:pPr>
              <a:lnSpc>
                <a:spcPct val="150000"/>
              </a:lnSpc>
              <a:spcBef>
                <a:spcPts val="1200"/>
              </a:spcBef>
              <a:defRPr sz="6700">
                <a:latin typeface="MiSans Semibold" panose="00000500000000000000" charset="-122"/>
                <a:ea typeface="MiSans Semibold" panose="00000500000000000000" charset="-122"/>
                <a:cs typeface="MiSans Semibold" panose="00000500000000000000" charset="-122"/>
                <a:sym typeface="MiSans Semibold" panose="00000500000000000000" charset="-122"/>
              </a:defRPr>
            </a:pPr>
            <a:r>
              <a:rPr lang="zh-CN" altLang="en-US" sz="2800" dirty="0">
                <a:solidFill>
                  <a:schemeClr val="tx1">
                    <a:lumMod val="50000"/>
                    <a:lumOff val="50000"/>
                  </a:schemeClr>
                </a:solidFill>
              </a:rPr>
              <a:t>提示词是如何优化生成内容的</a:t>
            </a:r>
            <a:endParaRPr lang="zh-CN" altLang="en-US" sz="2800" dirty="0">
              <a:solidFill>
                <a:schemeClr val="tx1">
                  <a:lumMod val="50000"/>
                  <a:lumOff val="50000"/>
                </a:schemeClr>
              </a:solidFill>
            </a:endParaRPr>
          </a:p>
          <a:p>
            <a:pPr>
              <a:lnSpc>
                <a:spcPct val="150000"/>
              </a:lnSpc>
              <a:spcBef>
                <a:spcPts val="1200"/>
              </a:spcBef>
              <a:defRPr sz="6700">
                <a:latin typeface="MiSans Semibold" panose="00000500000000000000" charset="-122"/>
                <a:ea typeface="MiSans Semibold" panose="00000500000000000000" charset="-122"/>
                <a:cs typeface="MiSans Semibold" panose="00000500000000000000" charset="-122"/>
                <a:sym typeface="MiSans Semibold" panose="00000500000000000000" charset="-122"/>
              </a:defRPr>
            </a:pPr>
            <a:r>
              <a:rPr lang="zh-CN" altLang="en-US" sz="2800" dirty="0">
                <a:solidFill>
                  <a:schemeClr val="tx1">
                    <a:lumMod val="50000"/>
                    <a:lumOff val="50000"/>
                  </a:schemeClr>
                </a:solidFill>
              </a:rPr>
              <a:t>提示词的本质是什么</a:t>
            </a:r>
            <a:r>
              <a:rPr lang="en-US" altLang="zh-CN" sz="2800" dirty="0">
                <a:solidFill>
                  <a:schemeClr val="tx1">
                    <a:lumMod val="50000"/>
                    <a:lumOff val="50000"/>
                  </a:schemeClr>
                </a:solidFill>
              </a:rPr>
              <a:t>?</a:t>
            </a:r>
            <a:endParaRPr lang="en-US" altLang="zh-CN" sz="2800" dirty="0">
              <a:solidFill>
                <a:schemeClr val="tx1">
                  <a:lumMod val="50000"/>
                  <a:lumOff val="50000"/>
                </a:schemeClr>
              </a:solidFill>
            </a:endParaRPr>
          </a:p>
          <a:p>
            <a:pPr>
              <a:lnSpc>
                <a:spcPct val="150000"/>
              </a:lnSpc>
              <a:spcBef>
                <a:spcPts val="1200"/>
              </a:spcBef>
              <a:defRPr sz="6700">
                <a:latin typeface="MiSans Semibold" panose="00000500000000000000" charset="-122"/>
                <a:ea typeface="MiSans Semibold" panose="00000500000000000000" charset="-122"/>
                <a:cs typeface="MiSans Semibold" panose="00000500000000000000" charset="-122"/>
                <a:sym typeface="MiSans Semibold" panose="00000500000000000000" charset="-122"/>
              </a:defRPr>
            </a:pPr>
            <a:r>
              <a:rPr lang="zh-CN" altLang="en-US" sz="2800" dirty="0">
                <a:solidFill>
                  <a:schemeClr val="tx1">
                    <a:lumMod val="50000"/>
                    <a:lumOff val="50000"/>
                  </a:schemeClr>
                </a:solidFill>
              </a:rPr>
              <a:t>提示词的知识体系是什么样的</a:t>
            </a:r>
            <a:r>
              <a:rPr lang="en-US" altLang="zh-CN" sz="2800" dirty="0">
                <a:solidFill>
                  <a:schemeClr val="tx1">
                    <a:lumMod val="50000"/>
                    <a:lumOff val="50000"/>
                  </a:schemeClr>
                </a:solidFill>
              </a:rPr>
              <a:t>?</a:t>
            </a:r>
            <a:endParaRPr lang="en-US" altLang="zh-CN" sz="2800" dirty="0">
              <a:solidFill>
                <a:schemeClr val="tx1">
                  <a:lumMod val="50000"/>
                  <a:lumOff val="50000"/>
                </a:schemeClr>
              </a:solidFill>
            </a:endParaRPr>
          </a:p>
        </p:txBody>
      </p:sp>
      <p:pic>
        <p:nvPicPr>
          <p:cNvPr id="287" name="横版_黑.png" descr="横版_黑.png"/>
          <p:cNvPicPr>
            <a:picLocks noChangeAspect="1"/>
          </p:cNvPicPr>
          <p:nvPr/>
        </p:nvPicPr>
        <p:blipFill>
          <a:blip r:embed="rId1"/>
          <a:stretch>
            <a:fillRect/>
          </a:stretch>
        </p:blipFill>
        <p:spPr>
          <a:xfrm>
            <a:off x="1110111" y="1184863"/>
            <a:ext cx="1927095" cy="478354"/>
          </a:xfrm>
          <a:prstGeom prst="rect">
            <a:avLst/>
          </a:prstGeom>
          <a:ln w="12700">
            <a:miter lim="400000"/>
            <a:headEnd/>
            <a:tailEnd/>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Rectangle 27"/>
          <p:cNvSpPr/>
          <p:nvPr/>
        </p:nvSpPr>
        <p:spPr>
          <a:xfrm>
            <a:off x="582680" y="704315"/>
            <a:ext cx="6313251" cy="847591"/>
          </a:xfrm>
          <a:prstGeom prst="rect">
            <a:avLst/>
          </a:prstGeom>
          <a:solidFill>
            <a:srgbClr val="323232"/>
          </a:solidFill>
          <a:ln w="12700">
            <a:miter lim="400000"/>
          </a:ln>
        </p:spPr>
        <p:txBody>
          <a:bodyPr lIns="45719" rIns="45719" anchor="ctr"/>
          <a:lstStyle/>
          <a:p>
            <a:pPr algn="ctr">
              <a:defRPr>
                <a:solidFill>
                  <a:srgbClr val="F6F1EB"/>
                </a:solidFill>
              </a:defRPr>
            </a:pPr>
          </a:p>
        </p:txBody>
      </p:sp>
      <p:sp>
        <p:nvSpPr>
          <p:cNvPr id="347" name="Freeform: Shape 9"/>
          <p:cNvSpPr/>
          <p:nvPr/>
        </p:nvSpPr>
        <p:spPr>
          <a:xfrm>
            <a:off x="6181158" y="948788"/>
            <a:ext cx="406025" cy="358646"/>
          </a:xfrm>
          <a:custGeom>
            <a:avLst/>
            <a:gdLst/>
            <a:ahLst/>
            <a:cxnLst>
              <a:cxn ang="0">
                <a:pos x="wd2" y="hd2"/>
              </a:cxn>
              <a:cxn ang="5400000">
                <a:pos x="wd2" y="hd2"/>
              </a:cxn>
              <a:cxn ang="10800000">
                <a:pos x="wd2" y="hd2"/>
              </a:cxn>
              <a:cxn ang="16200000">
                <a:pos x="wd2" y="hd2"/>
              </a:cxn>
            </a:cxnLst>
            <a:rect l="0" t="0" r="r" b="b"/>
            <a:pathLst>
              <a:path w="21600" h="21600" extrusionOk="0">
                <a:moveTo>
                  <a:pt x="12060" y="0"/>
                </a:moveTo>
                <a:lnTo>
                  <a:pt x="21600" y="10800"/>
                </a:lnTo>
                <a:lnTo>
                  <a:pt x="12060" y="21600"/>
                </a:lnTo>
                <a:lnTo>
                  <a:pt x="11390" y="20842"/>
                </a:lnTo>
                <a:lnTo>
                  <a:pt x="19753" y="11375"/>
                </a:lnTo>
                <a:lnTo>
                  <a:pt x="0" y="11375"/>
                </a:lnTo>
                <a:lnTo>
                  <a:pt x="0" y="10302"/>
                </a:lnTo>
                <a:lnTo>
                  <a:pt x="19820" y="10302"/>
                </a:lnTo>
                <a:lnTo>
                  <a:pt x="11390" y="758"/>
                </a:lnTo>
                <a:close/>
              </a:path>
            </a:pathLst>
          </a:custGeom>
          <a:solidFill>
            <a:srgbClr val="F6F1EB"/>
          </a:solidFill>
          <a:ln w="12700">
            <a:miter lim="400000"/>
          </a:ln>
        </p:spPr>
        <p:txBody>
          <a:bodyPr lIns="45719" rIns="45719" anchor="ctr"/>
          <a:lstStyle/>
          <a:p>
            <a:pPr algn="ctr">
              <a:defRPr>
                <a:solidFill>
                  <a:srgbClr val="F6F1EB"/>
                </a:solidFill>
              </a:defRPr>
            </a:pPr>
          </a:p>
        </p:txBody>
      </p:sp>
      <p:sp>
        <p:nvSpPr>
          <p:cNvPr id="348" name="Rectangle 24"/>
          <p:cNvSpPr/>
          <p:nvPr/>
        </p:nvSpPr>
        <p:spPr>
          <a:xfrm>
            <a:off x="596967" y="718603"/>
            <a:ext cx="5569905" cy="819016"/>
          </a:xfrm>
          <a:prstGeom prst="rect">
            <a:avLst/>
          </a:prstGeom>
          <a:ln w="28575">
            <a:solidFill>
              <a:srgbClr val="323232"/>
            </a:solidFill>
            <a:miter/>
          </a:ln>
        </p:spPr>
        <p:txBody>
          <a:bodyPr lIns="45719" rIns="45719" anchor="ctr"/>
          <a:lstStyle/>
          <a:p>
            <a:pPr algn="ctr">
              <a:defRPr>
                <a:solidFill>
                  <a:srgbClr val="F6F1EB"/>
                </a:solidFill>
              </a:defRPr>
            </a:pPr>
          </a:p>
        </p:txBody>
      </p:sp>
      <p:sp>
        <p:nvSpPr>
          <p:cNvPr id="349" name="是AI在组织内落地的第一把钥匙"/>
          <p:cNvSpPr txBox="1"/>
          <p:nvPr/>
        </p:nvSpPr>
        <p:spPr>
          <a:xfrm>
            <a:off x="943519" y="867760"/>
            <a:ext cx="4572954" cy="520701"/>
          </a:xfrm>
          <a:prstGeom prst="rect">
            <a:avLst/>
          </a:prstGeom>
          <a:ln w="12700">
            <a:miter lim="400000"/>
          </a:ln>
        </p:spPr>
        <p:txBody>
          <a:bodyPr wrap="none" lIns="50800" tIns="50800" rIns="50800" bIns="50800" anchor="ctr">
            <a:spAutoFit/>
          </a:bodyPr>
          <a:lstStyle>
            <a:lvl1pPr defTabSz="2438400">
              <a:defRPr sz="2500">
                <a:solidFill>
                  <a:srgbClr val="F6F1EB"/>
                </a:solidFill>
                <a:latin typeface="MiSans Semibold" panose="00000500000000000000" charset="-122"/>
                <a:ea typeface="MiSans Semibold" panose="00000500000000000000" charset="-122"/>
                <a:cs typeface="MiSans Semibold" panose="00000500000000000000" charset="-122"/>
                <a:sym typeface="MiSans Semibold" panose="00000500000000000000" charset="-122"/>
              </a:defRPr>
            </a:lvl1pPr>
          </a:lstStyle>
          <a:p>
            <a:r>
              <a:t>是AI在组织内落地的第一把钥匙</a:t>
            </a:r>
          </a:p>
        </p:txBody>
      </p:sp>
      <p:sp>
        <p:nvSpPr>
          <p:cNvPr id="350" name="Rectangle 24"/>
          <p:cNvSpPr/>
          <p:nvPr/>
        </p:nvSpPr>
        <p:spPr>
          <a:xfrm>
            <a:off x="596967" y="1794324"/>
            <a:ext cx="5569905" cy="819016"/>
          </a:xfrm>
          <a:prstGeom prst="rect">
            <a:avLst/>
          </a:prstGeom>
          <a:ln w="28575">
            <a:solidFill>
              <a:srgbClr val="323232"/>
            </a:solidFill>
            <a:miter/>
          </a:ln>
        </p:spPr>
        <p:txBody>
          <a:bodyPr lIns="45719" rIns="45719" anchor="ctr"/>
          <a:lstStyle/>
          <a:p>
            <a:pPr algn="ctr">
              <a:defRPr>
                <a:solidFill>
                  <a:srgbClr val="F6F1EB"/>
                </a:solidFill>
              </a:defRPr>
            </a:pPr>
          </a:p>
        </p:txBody>
      </p:sp>
      <p:sp>
        <p:nvSpPr>
          <p:cNvPr id="351" name="是萃取业务精英方法论的有效工具"/>
          <p:cNvSpPr txBox="1"/>
          <p:nvPr/>
        </p:nvSpPr>
        <p:spPr>
          <a:xfrm>
            <a:off x="943519" y="1943482"/>
            <a:ext cx="4876801" cy="520701"/>
          </a:xfrm>
          <a:prstGeom prst="rect">
            <a:avLst/>
          </a:prstGeom>
          <a:ln w="12700">
            <a:miter lim="400000"/>
          </a:ln>
        </p:spPr>
        <p:txBody>
          <a:bodyPr wrap="none" lIns="50800" tIns="50800" rIns="50800" bIns="50800" anchor="ctr">
            <a:spAutoFit/>
          </a:bodyPr>
          <a:lstStyle>
            <a:lvl1pPr defTabSz="2438400">
              <a:defRPr sz="2500">
                <a:latin typeface="MiSans Semibold" panose="00000500000000000000" charset="-122"/>
                <a:ea typeface="MiSans Semibold" panose="00000500000000000000" charset="-122"/>
                <a:cs typeface="MiSans Semibold" panose="00000500000000000000" charset="-122"/>
                <a:sym typeface="MiSans Semibold" panose="00000500000000000000" charset="-122"/>
              </a:defRPr>
            </a:lvl1pPr>
          </a:lstStyle>
          <a:p>
            <a:r>
              <a:t>是萃取业务精英方法论的有效工具</a:t>
            </a:r>
          </a:p>
        </p:txBody>
      </p:sp>
      <p:sp>
        <p:nvSpPr>
          <p:cNvPr id="352" name="Rectangle 24"/>
          <p:cNvSpPr/>
          <p:nvPr/>
        </p:nvSpPr>
        <p:spPr>
          <a:xfrm>
            <a:off x="596967" y="3033491"/>
            <a:ext cx="5569905" cy="819016"/>
          </a:xfrm>
          <a:prstGeom prst="rect">
            <a:avLst/>
          </a:prstGeom>
          <a:ln w="28575">
            <a:solidFill>
              <a:srgbClr val="323232"/>
            </a:solidFill>
            <a:miter/>
          </a:ln>
        </p:spPr>
        <p:txBody>
          <a:bodyPr lIns="45719" rIns="45719" anchor="ctr"/>
          <a:lstStyle/>
          <a:p>
            <a:pPr algn="ctr">
              <a:defRPr>
                <a:solidFill>
                  <a:srgbClr val="F6F1EB"/>
                </a:solidFill>
              </a:defRPr>
            </a:pPr>
          </a:p>
        </p:txBody>
      </p:sp>
      <p:sp>
        <p:nvSpPr>
          <p:cNvPr id="353" name="是绝对碾压式的员工培训利器"/>
          <p:cNvSpPr txBox="1"/>
          <p:nvPr/>
        </p:nvSpPr>
        <p:spPr>
          <a:xfrm>
            <a:off x="943519" y="3182648"/>
            <a:ext cx="4241801" cy="520701"/>
          </a:xfrm>
          <a:prstGeom prst="rect">
            <a:avLst/>
          </a:prstGeom>
          <a:ln w="12700">
            <a:miter lim="400000"/>
          </a:ln>
        </p:spPr>
        <p:txBody>
          <a:bodyPr wrap="none" lIns="50800" tIns="50800" rIns="50800" bIns="50800" anchor="ctr">
            <a:spAutoFit/>
          </a:bodyPr>
          <a:lstStyle>
            <a:lvl1pPr defTabSz="2438400">
              <a:defRPr sz="2500">
                <a:latin typeface="MiSans Semibold" panose="00000500000000000000" charset="-122"/>
                <a:ea typeface="MiSans Semibold" panose="00000500000000000000" charset="-122"/>
                <a:cs typeface="MiSans Semibold" panose="00000500000000000000" charset="-122"/>
                <a:sym typeface="MiSans Semibold" panose="00000500000000000000" charset="-122"/>
              </a:defRPr>
            </a:lvl1pPr>
          </a:lstStyle>
          <a:p>
            <a:r>
              <a:t>是绝对碾压式的员工培训利器</a:t>
            </a:r>
          </a:p>
        </p:txBody>
      </p:sp>
      <p:pic>
        <p:nvPicPr>
          <p:cNvPr id="354" name="已粘贴的影片.png" descr="已粘贴的影片.png"/>
          <p:cNvPicPr>
            <a:picLocks noChangeAspect="1"/>
          </p:cNvPicPr>
          <p:nvPr/>
        </p:nvPicPr>
        <p:blipFill>
          <a:blip r:embed="rId1"/>
          <a:stretch>
            <a:fillRect/>
          </a:stretch>
        </p:blipFill>
        <p:spPr>
          <a:xfrm>
            <a:off x="3064419" y="4380519"/>
            <a:ext cx="6620791" cy="5377839"/>
          </a:xfrm>
          <a:prstGeom prst="rect">
            <a:avLst/>
          </a:prstGeom>
          <a:ln w="12700">
            <a:miter lim="400000"/>
            <a:headEnd/>
            <a:tailEnd/>
          </a:ln>
        </p:spPr>
      </p:pic>
      <p:pic>
        <p:nvPicPr>
          <p:cNvPr id="355" name="已粘贴的影片.png" descr="已粘贴的影片.png"/>
          <p:cNvPicPr>
            <a:picLocks noChangeAspect="1"/>
          </p:cNvPicPr>
          <p:nvPr/>
        </p:nvPicPr>
        <p:blipFill>
          <a:blip r:embed="rId2"/>
          <a:stretch>
            <a:fillRect/>
          </a:stretch>
        </p:blipFill>
        <p:spPr>
          <a:xfrm>
            <a:off x="10132483" y="585782"/>
            <a:ext cx="7067551" cy="9172576"/>
          </a:xfrm>
          <a:prstGeom prst="rect">
            <a:avLst/>
          </a:prstGeom>
          <a:ln w="12700">
            <a:miter lim="400000"/>
            <a:headEnd/>
            <a:tailEnd/>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59:morph option="byObject"/>
      </p:transition>
    </mc:Choice>
    <mc:Fallback>
      <p:transition spd="slow">
        <p:fade/>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childTnLst>
                                    <p:set>
                                      <p:cBhvr>
                                        <p:cTn id="6" dur="indefinite" fill="hold"/>
                                        <p:tgtEl>
                                          <p:spTgt spid="354"/>
                                        </p:tgtEl>
                                        <p:attrNameLst>
                                          <p:attrName>style.visibility</p:attrName>
                                        </p:attrNameLst>
                                      </p:cBhvr>
                                      <p:to>
                                        <p:strVal val="visible"/>
                                      </p:to>
                                    </p:set>
                                    <p:anim calcmode="lin" valueType="num">
                                      <p:cBhvr>
                                        <p:cTn id="7" dur="600" fill="hold"/>
                                        <p:tgtEl>
                                          <p:spTgt spid="354"/>
                                        </p:tgtEl>
                                        <p:attrNameLst>
                                          <p:attrName>ppt_x</p:attrName>
                                        </p:attrNameLst>
                                      </p:cBhvr>
                                      <p:tavLst>
                                        <p:tav tm="0">
                                          <p:val>
                                            <p:strVal val="0-#ppt_w/2"/>
                                          </p:val>
                                        </p:tav>
                                        <p:tav tm="100000">
                                          <p:val>
                                            <p:strVal val="#ppt_x"/>
                                          </p:val>
                                        </p:tav>
                                      </p:tavLst>
                                    </p:anim>
                                    <p:anim calcmode="lin" valueType="num">
                                      <p:cBhvr>
                                        <p:cTn id="8" dur="600" fill="hold"/>
                                        <p:tgtEl>
                                          <p:spTgt spid="35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grpId="2" nodeType="afterEffect">
                                  <p:stCondLst>
                                    <p:cond delay="0"/>
                                  </p:stCondLst>
                                  <p:childTnLst>
                                    <p:set>
                                      <p:cBhvr>
                                        <p:cTn id="11" dur="indefinite" fill="hold"/>
                                        <p:tgtEl>
                                          <p:spTgt spid="355"/>
                                        </p:tgtEl>
                                        <p:attrNameLst>
                                          <p:attrName>style.visibility</p:attrName>
                                        </p:attrNameLst>
                                      </p:cBhvr>
                                      <p:to>
                                        <p:strVal val="visible"/>
                                      </p:to>
                                    </p:set>
                                    <p:anim calcmode="lin" valueType="num">
                                      <p:cBhvr>
                                        <p:cTn id="12" dur="600" fill="hold"/>
                                        <p:tgtEl>
                                          <p:spTgt spid="355"/>
                                        </p:tgtEl>
                                        <p:attrNameLst>
                                          <p:attrName>ppt_x</p:attrName>
                                        </p:attrNameLst>
                                      </p:cBhvr>
                                      <p:tavLst>
                                        <p:tav tm="0">
                                          <p:val>
                                            <p:strVal val="0-#ppt_w/2"/>
                                          </p:val>
                                        </p:tav>
                                        <p:tav tm="100000">
                                          <p:val>
                                            <p:strVal val="#ppt_x"/>
                                          </p:val>
                                        </p:tav>
                                      </p:tavLst>
                                    </p:anim>
                                    <p:anim calcmode="lin" valueType="num">
                                      <p:cBhvr>
                                        <p:cTn id="13" dur="600" fill="hold"/>
                                        <p:tgtEl>
                                          <p:spTgt spid="35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 grpId="1" animBg="1" advAuto="0"/>
      <p:bldP spid="355" grpId="2"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Rectangle 27"/>
          <p:cNvSpPr/>
          <p:nvPr/>
        </p:nvSpPr>
        <p:spPr>
          <a:xfrm>
            <a:off x="582680" y="1780037"/>
            <a:ext cx="6313251" cy="847591"/>
          </a:xfrm>
          <a:prstGeom prst="rect">
            <a:avLst/>
          </a:prstGeom>
          <a:solidFill>
            <a:srgbClr val="323232"/>
          </a:solidFill>
          <a:ln w="12700">
            <a:miter lim="400000"/>
          </a:ln>
        </p:spPr>
        <p:txBody>
          <a:bodyPr lIns="45719" rIns="45719" anchor="ctr"/>
          <a:lstStyle/>
          <a:p>
            <a:pPr algn="ctr">
              <a:defRPr>
                <a:solidFill>
                  <a:srgbClr val="F6F1EB"/>
                </a:solidFill>
              </a:defRPr>
            </a:pPr>
          </a:p>
        </p:txBody>
      </p:sp>
      <p:sp>
        <p:nvSpPr>
          <p:cNvPr id="358" name="Freeform: Shape 9"/>
          <p:cNvSpPr/>
          <p:nvPr/>
        </p:nvSpPr>
        <p:spPr>
          <a:xfrm>
            <a:off x="6181158" y="2024509"/>
            <a:ext cx="406025" cy="358646"/>
          </a:xfrm>
          <a:custGeom>
            <a:avLst/>
            <a:gdLst/>
            <a:ahLst/>
            <a:cxnLst>
              <a:cxn ang="0">
                <a:pos x="wd2" y="hd2"/>
              </a:cxn>
              <a:cxn ang="5400000">
                <a:pos x="wd2" y="hd2"/>
              </a:cxn>
              <a:cxn ang="10800000">
                <a:pos x="wd2" y="hd2"/>
              </a:cxn>
              <a:cxn ang="16200000">
                <a:pos x="wd2" y="hd2"/>
              </a:cxn>
            </a:cxnLst>
            <a:rect l="0" t="0" r="r" b="b"/>
            <a:pathLst>
              <a:path w="21600" h="21600" extrusionOk="0">
                <a:moveTo>
                  <a:pt x="12060" y="0"/>
                </a:moveTo>
                <a:lnTo>
                  <a:pt x="21600" y="10800"/>
                </a:lnTo>
                <a:lnTo>
                  <a:pt x="12060" y="21600"/>
                </a:lnTo>
                <a:lnTo>
                  <a:pt x="11390" y="20842"/>
                </a:lnTo>
                <a:lnTo>
                  <a:pt x="19753" y="11375"/>
                </a:lnTo>
                <a:lnTo>
                  <a:pt x="0" y="11375"/>
                </a:lnTo>
                <a:lnTo>
                  <a:pt x="0" y="10302"/>
                </a:lnTo>
                <a:lnTo>
                  <a:pt x="19820" y="10302"/>
                </a:lnTo>
                <a:lnTo>
                  <a:pt x="11390" y="758"/>
                </a:lnTo>
                <a:close/>
              </a:path>
            </a:pathLst>
          </a:custGeom>
          <a:solidFill>
            <a:srgbClr val="F6F1EB"/>
          </a:solidFill>
          <a:ln w="12700">
            <a:miter lim="400000"/>
          </a:ln>
        </p:spPr>
        <p:txBody>
          <a:bodyPr lIns="45719" rIns="45719" anchor="ctr"/>
          <a:lstStyle/>
          <a:p>
            <a:pPr algn="ctr">
              <a:defRPr>
                <a:solidFill>
                  <a:srgbClr val="F6F1EB"/>
                </a:solidFill>
              </a:defRPr>
            </a:pPr>
          </a:p>
        </p:txBody>
      </p:sp>
      <p:sp>
        <p:nvSpPr>
          <p:cNvPr id="359" name="Rectangle 24"/>
          <p:cNvSpPr/>
          <p:nvPr/>
        </p:nvSpPr>
        <p:spPr>
          <a:xfrm>
            <a:off x="596967" y="718603"/>
            <a:ext cx="5569905" cy="819016"/>
          </a:xfrm>
          <a:prstGeom prst="rect">
            <a:avLst/>
          </a:prstGeom>
          <a:ln w="28575">
            <a:solidFill>
              <a:srgbClr val="323232"/>
            </a:solidFill>
            <a:miter/>
          </a:ln>
        </p:spPr>
        <p:txBody>
          <a:bodyPr lIns="45719" rIns="45719" anchor="ctr"/>
          <a:lstStyle/>
          <a:p>
            <a:pPr algn="ctr">
              <a:defRPr>
                <a:solidFill>
                  <a:srgbClr val="F6F1EB"/>
                </a:solidFill>
              </a:defRPr>
            </a:pPr>
          </a:p>
        </p:txBody>
      </p:sp>
      <p:sp>
        <p:nvSpPr>
          <p:cNvPr id="360" name="是AI在组织内落地的第一把钥匙"/>
          <p:cNvSpPr txBox="1"/>
          <p:nvPr/>
        </p:nvSpPr>
        <p:spPr>
          <a:xfrm>
            <a:off x="943519" y="867760"/>
            <a:ext cx="4572954" cy="520701"/>
          </a:xfrm>
          <a:prstGeom prst="rect">
            <a:avLst/>
          </a:prstGeom>
          <a:ln w="12700">
            <a:miter lim="400000"/>
          </a:ln>
        </p:spPr>
        <p:txBody>
          <a:bodyPr wrap="none" lIns="50800" tIns="50800" rIns="50800" bIns="50800" anchor="ctr">
            <a:spAutoFit/>
          </a:bodyPr>
          <a:lstStyle>
            <a:lvl1pPr defTabSz="2438400">
              <a:defRPr sz="2500">
                <a:latin typeface="MiSans Semibold" panose="00000500000000000000" charset="-122"/>
                <a:ea typeface="MiSans Semibold" panose="00000500000000000000" charset="-122"/>
                <a:cs typeface="MiSans Semibold" panose="00000500000000000000" charset="-122"/>
                <a:sym typeface="MiSans Semibold" panose="00000500000000000000" charset="-122"/>
              </a:defRPr>
            </a:lvl1pPr>
          </a:lstStyle>
          <a:p>
            <a:r>
              <a:t>是AI在组织内落地的第一把钥匙</a:t>
            </a:r>
          </a:p>
        </p:txBody>
      </p:sp>
      <p:sp>
        <p:nvSpPr>
          <p:cNvPr id="361" name="Rectangle 24"/>
          <p:cNvSpPr/>
          <p:nvPr/>
        </p:nvSpPr>
        <p:spPr>
          <a:xfrm>
            <a:off x="596967" y="1794324"/>
            <a:ext cx="5569905" cy="819016"/>
          </a:xfrm>
          <a:prstGeom prst="rect">
            <a:avLst/>
          </a:prstGeom>
          <a:ln w="28575">
            <a:solidFill>
              <a:srgbClr val="323232"/>
            </a:solidFill>
            <a:miter/>
          </a:ln>
        </p:spPr>
        <p:txBody>
          <a:bodyPr lIns="45719" rIns="45719" anchor="ctr"/>
          <a:lstStyle/>
          <a:p>
            <a:pPr algn="ctr">
              <a:defRPr>
                <a:solidFill>
                  <a:srgbClr val="F6F1EB"/>
                </a:solidFill>
              </a:defRPr>
            </a:pPr>
          </a:p>
        </p:txBody>
      </p:sp>
      <p:sp>
        <p:nvSpPr>
          <p:cNvPr id="362" name="是萃取业务精英方法论的有效工具"/>
          <p:cNvSpPr txBox="1"/>
          <p:nvPr/>
        </p:nvSpPr>
        <p:spPr>
          <a:xfrm>
            <a:off x="943519" y="1943482"/>
            <a:ext cx="4876801" cy="520701"/>
          </a:xfrm>
          <a:prstGeom prst="rect">
            <a:avLst/>
          </a:prstGeom>
          <a:ln w="12700">
            <a:miter lim="400000"/>
          </a:ln>
        </p:spPr>
        <p:txBody>
          <a:bodyPr wrap="none" lIns="50800" tIns="50800" rIns="50800" bIns="50800" anchor="ctr">
            <a:spAutoFit/>
          </a:bodyPr>
          <a:lstStyle>
            <a:lvl1pPr defTabSz="2438400">
              <a:defRPr sz="2500">
                <a:solidFill>
                  <a:srgbClr val="F6F1EB"/>
                </a:solidFill>
                <a:latin typeface="MiSans Semibold" panose="00000500000000000000" charset="-122"/>
                <a:ea typeface="MiSans Semibold" panose="00000500000000000000" charset="-122"/>
                <a:cs typeface="MiSans Semibold" panose="00000500000000000000" charset="-122"/>
                <a:sym typeface="MiSans Semibold" panose="00000500000000000000" charset="-122"/>
              </a:defRPr>
            </a:lvl1pPr>
          </a:lstStyle>
          <a:p>
            <a:r>
              <a:t>是萃取业务精英方法论的有效工具</a:t>
            </a:r>
          </a:p>
        </p:txBody>
      </p:sp>
      <p:sp>
        <p:nvSpPr>
          <p:cNvPr id="363" name="Rectangle 24"/>
          <p:cNvSpPr/>
          <p:nvPr/>
        </p:nvSpPr>
        <p:spPr>
          <a:xfrm>
            <a:off x="596967" y="3033491"/>
            <a:ext cx="5569905" cy="819016"/>
          </a:xfrm>
          <a:prstGeom prst="rect">
            <a:avLst/>
          </a:prstGeom>
          <a:ln w="28575">
            <a:solidFill>
              <a:srgbClr val="323232"/>
            </a:solidFill>
            <a:miter/>
          </a:ln>
        </p:spPr>
        <p:txBody>
          <a:bodyPr lIns="45719" rIns="45719" anchor="ctr"/>
          <a:lstStyle/>
          <a:p>
            <a:pPr algn="ctr">
              <a:defRPr>
                <a:solidFill>
                  <a:srgbClr val="F6F1EB"/>
                </a:solidFill>
              </a:defRPr>
            </a:pPr>
          </a:p>
        </p:txBody>
      </p:sp>
      <p:sp>
        <p:nvSpPr>
          <p:cNvPr id="364" name="是绝对碾压式的员工培训利器"/>
          <p:cNvSpPr txBox="1"/>
          <p:nvPr/>
        </p:nvSpPr>
        <p:spPr>
          <a:xfrm>
            <a:off x="943519" y="3182648"/>
            <a:ext cx="4241801" cy="520701"/>
          </a:xfrm>
          <a:prstGeom prst="rect">
            <a:avLst/>
          </a:prstGeom>
          <a:ln w="12700">
            <a:miter lim="400000"/>
          </a:ln>
        </p:spPr>
        <p:txBody>
          <a:bodyPr wrap="none" lIns="50800" tIns="50800" rIns="50800" bIns="50800" anchor="ctr">
            <a:spAutoFit/>
          </a:bodyPr>
          <a:lstStyle>
            <a:lvl1pPr defTabSz="2438400">
              <a:defRPr sz="2500">
                <a:latin typeface="MiSans Semibold" panose="00000500000000000000" charset="-122"/>
                <a:ea typeface="MiSans Semibold" panose="00000500000000000000" charset="-122"/>
                <a:cs typeface="MiSans Semibold" panose="00000500000000000000" charset="-122"/>
                <a:sym typeface="MiSans Semibold" panose="00000500000000000000" charset="-122"/>
              </a:defRPr>
            </a:lvl1pPr>
          </a:lstStyle>
          <a:p>
            <a:r>
              <a:t>是绝对碾压式的员工培训利器</a:t>
            </a:r>
          </a:p>
        </p:txBody>
      </p:sp>
      <p:pic>
        <p:nvPicPr>
          <p:cNvPr id="365" name="已粘贴的影片.png" descr="已粘贴的影片.png"/>
          <p:cNvPicPr>
            <a:picLocks noChangeAspect="1"/>
          </p:cNvPicPr>
          <p:nvPr/>
        </p:nvPicPr>
        <p:blipFill>
          <a:blip r:embed="rId1"/>
          <a:stretch>
            <a:fillRect/>
          </a:stretch>
        </p:blipFill>
        <p:spPr>
          <a:xfrm>
            <a:off x="8425766" y="566400"/>
            <a:ext cx="8054798" cy="9154200"/>
          </a:xfrm>
          <a:prstGeom prst="rect">
            <a:avLst/>
          </a:prstGeom>
          <a:ln w="12700">
            <a:miter lim="400000"/>
            <a:headEnd/>
            <a:tailEnd/>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Rectangle 27"/>
          <p:cNvSpPr/>
          <p:nvPr/>
        </p:nvSpPr>
        <p:spPr>
          <a:xfrm>
            <a:off x="582680" y="1780037"/>
            <a:ext cx="6313251" cy="847591"/>
          </a:xfrm>
          <a:prstGeom prst="rect">
            <a:avLst/>
          </a:prstGeom>
          <a:solidFill>
            <a:srgbClr val="323232"/>
          </a:solidFill>
          <a:ln w="12700">
            <a:miter lim="400000"/>
          </a:ln>
        </p:spPr>
        <p:txBody>
          <a:bodyPr lIns="45719" rIns="45719" anchor="ctr"/>
          <a:lstStyle/>
          <a:p>
            <a:pPr algn="ctr">
              <a:defRPr>
                <a:solidFill>
                  <a:srgbClr val="F6F1EB"/>
                </a:solidFill>
              </a:defRPr>
            </a:pPr>
          </a:p>
        </p:txBody>
      </p:sp>
      <p:sp>
        <p:nvSpPr>
          <p:cNvPr id="368" name="Freeform: Shape 9"/>
          <p:cNvSpPr/>
          <p:nvPr/>
        </p:nvSpPr>
        <p:spPr>
          <a:xfrm>
            <a:off x="6181158" y="2024509"/>
            <a:ext cx="406025" cy="358646"/>
          </a:xfrm>
          <a:custGeom>
            <a:avLst/>
            <a:gdLst/>
            <a:ahLst/>
            <a:cxnLst>
              <a:cxn ang="0">
                <a:pos x="wd2" y="hd2"/>
              </a:cxn>
              <a:cxn ang="5400000">
                <a:pos x="wd2" y="hd2"/>
              </a:cxn>
              <a:cxn ang="10800000">
                <a:pos x="wd2" y="hd2"/>
              </a:cxn>
              <a:cxn ang="16200000">
                <a:pos x="wd2" y="hd2"/>
              </a:cxn>
            </a:cxnLst>
            <a:rect l="0" t="0" r="r" b="b"/>
            <a:pathLst>
              <a:path w="21600" h="21600" extrusionOk="0">
                <a:moveTo>
                  <a:pt x="12060" y="0"/>
                </a:moveTo>
                <a:lnTo>
                  <a:pt x="21600" y="10800"/>
                </a:lnTo>
                <a:lnTo>
                  <a:pt x="12060" y="21600"/>
                </a:lnTo>
                <a:lnTo>
                  <a:pt x="11390" y="20842"/>
                </a:lnTo>
                <a:lnTo>
                  <a:pt x="19753" y="11375"/>
                </a:lnTo>
                <a:lnTo>
                  <a:pt x="0" y="11375"/>
                </a:lnTo>
                <a:lnTo>
                  <a:pt x="0" y="10302"/>
                </a:lnTo>
                <a:lnTo>
                  <a:pt x="19820" y="10302"/>
                </a:lnTo>
                <a:lnTo>
                  <a:pt x="11390" y="758"/>
                </a:lnTo>
                <a:close/>
              </a:path>
            </a:pathLst>
          </a:custGeom>
          <a:solidFill>
            <a:srgbClr val="F6F1EB"/>
          </a:solidFill>
          <a:ln w="12700">
            <a:miter lim="400000"/>
          </a:ln>
        </p:spPr>
        <p:txBody>
          <a:bodyPr lIns="45719" rIns="45719" anchor="ctr"/>
          <a:lstStyle/>
          <a:p>
            <a:pPr algn="ctr">
              <a:defRPr>
                <a:solidFill>
                  <a:srgbClr val="F6F1EB"/>
                </a:solidFill>
              </a:defRPr>
            </a:pPr>
          </a:p>
        </p:txBody>
      </p:sp>
      <p:sp>
        <p:nvSpPr>
          <p:cNvPr id="369" name="Rectangle 24"/>
          <p:cNvSpPr/>
          <p:nvPr/>
        </p:nvSpPr>
        <p:spPr>
          <a:xfrm>
            <a:off x="596967" y="718603"/>
            <a:ext cx="5569905" cy="819016"/>
          </a:xfrm>
          <a:prstGeom prst="rect">
            <a:avLst/>
          </a:prstGeom>
          <a:ln w="28575">
            <a:solidFill>
              <a:srgbClr val="323232"/>
            </a:solidFill>
            <a:miter/>
          </a:ln>
        </p:spPr>
        <p:txBody>
          <a:bodyPr lIns="45719" rIns="45719" anchor="ctr"/>
          <a:lstStyle/>
          <a:p>
            <a:pPr algn="ctr">
              <a:defRPr>
                <a:solidFill>
                  <a:srgbClr val="F6F1EB"/>
                </a:solidFill>
              </a:defRPr>
            </a:pPr>
          </a:p>
        </p:txBody>
      </p:sp>
      <p:sp>
        <p:nvSpPr>
          <p:cNvPr id="370" name="是AI在组织内落地的第一把钥匙"/>
          <p:cNvSpPr txBox="1"/>
          <p:nvPr/>
        </p:nvSpPr>
        <p:spPr>
          <a:xfrm>
            <a:off x="943519" y="867760"/>
            <a:ext cx="4572954" cy="520701"/>
          </a:xfrm>
          <a:prstGeom prst="rect">
            <a:avLst/>
          </a:prstGeom>
          <a:ln w="12700">
            <a:miter lim="400000"/>
          </a:ln>
        </p:spPr>
        <p:txBody>
          <a:bodyPr wrap="none" lIns="50800" tIns="50800" rIns="50800" bIns="50800" anchor="ctr">
            <a:spAutoFit/>
          </a:bodyPr>
          <a:lstStyle>
            <a:lvl1pPr defTabSz="2438400">
              <a:defRPr sz="2500">
                <a:latin typeface="MiSans Semibold" panose="00000500000000000000" charset="-122"/>
                <a:ea typeface="MiSans Semibold" panose="00000500000000000000" charset="-122"/>
                <a:cs typeface="MiSans Semibold" panose="00000500000000000000" charset="-122"/>
                <a:sym typeface="MiSans Semibold" panose="00000500000000000000" charset="-122"/>
              </a:defRPr>
            </a:lvl1pPr>
          </a:lstStyle>
          <a:p>
            <a:r>
              <a:t>是AI在组织内落地的第一把钥匙</a:t>
            </a:r>
          </a:p>
        </p:txBody>
      </p:sp>
      <p:sp>
        <p:nvSpPr>
          <p:cNvPr id="371" name="Rectangle 24"/>
          <p:cNvSpPr/>
          <p:nvPr/>
        </p:nvSpPr>
        <p:spPr>
          <a:xfrm>
            <a:off x="596967" y="1794324"/>
            <a:ext cx="5569905" cy="819016"/>
          </a:xfrm>
          <a:prstGeom prst="rect">
            <a:avLst/>
          </a:prstGeom>
          <a:ln w="28575">
            <a:solidFill>
              <a:srgbClr val="323232"/>
            </a:solidFill>
            <a:miter/>
          </a:ln>
        </p:spPr>
        <p:txBody>
          <a:bodyPr lIns="45719" rIns="45719" anchor="ctr"/>
          <a:lstStyle/>
          <a:p>
            <a:pPr algn="ctr">
              <a:defRPr>
                <a:solidFill>
                  <a:srgbClr val="F6F1EB"/>
                </a:solidFill>
              </a:defRPr>
            </a:pPr>
          </a:p>
        </p:txBody>
      </p:sp>
      <p:sp>
        <p:nvSpPr>
          <p:cNvPr id="372" name="是萃取业务精英方法论的有效工具"/>
          <p:cNvSpPr txBox="1"/>
          <p:nvPr/>
        </p:nvSpPr>
        <p:spPr>
          <a:xfrm>
            <a:off x="943519" y="1943482"/>
            <a:ext cx="4876801" cy="520701"/>
          </a:xfrm>
          <a:prstGeom prst="rect">
            <a:avLst/>
          </a:prstGeom>
          <a:ln w="12700">
            <a:miter lim="400000"/>
          </a:ln>
        </p:spPr>
        <p:txBody>
          <a:bodyPr wrap="none" lIns="50800" tIns="50800" rIns="50800" bIns="50800" anchor="ctr">
            <a:spAutoFit/>
          </a:bodyPr>
          <a:lstStyle>
            <a:lvl1pPr defTabSz="2438400">
              <a:defRPr sz="2500">
                <a:solidFill>
                  <a:srgbClr val="F6F1EB"/>
                </a:solidFill>
                <a:latin typeface="MiSans Semibold" panose="00000500000000000000" charset="-122"/>
                <a:ea typeface="MiSans Semibold" panose="00000500000000000000" charset="-122"/>
                <a:cs typeface="MiSans Semibold" panose="00000500000000000000" charset="-122"/>
                <a:sym typeface="MiSans Semibold" panose="00000500000000000000" charset="-122"/>
              </a:defRPr>
            </a:lvl1pPr>
          </a:lstStyle>
          <a:p>
            <a:r>
              <a:t>是萃取业务精英方法论的有效工具</a:t>
            </a:r>
          </a:p>
        </p:txBody>
      </p:sp>
      <p:sp>
        <p:nvSpPr>
          <p:cNvPr id="373" name="Rectangle 24"/>
          <p:cNvSpPr/>
          <p:nvPr/>
        </p:nvSpPr>
        <p:spPr>
          <a:xfrm>
            <a:off x="596967" y="3033491"/>
            <a:ext cx="5569905" cy="819016"/>
          </a:xfrm>
          <a:prstGeom prst="rect">
            <a:avLst/>
          </a:prstGeom>
          <a:ln w="28575">
            <a:solidFill>
              <a:srgbClr val="323232"/>
            </a:solidFill>
            <a:miter/>
          </a:ln>
        </p:spPr>
        <p:txBody>
          <a:bodyPr lIns="45719" rIns="45719" anchor="ctr"/>
          <a:lstStyle/>
          <a:p>
            <a:pPr algn="ctr">
              <a:defRPr>
                <a:solidFill>
                  <a:srgbClr val="F6F1EB"/>
                </a:solidFill>
              </a:defRPr>
            </a:pPr>
          </a:p>
        </p:txBody>
      </p:sp>
      <p:sp>
        <p:nvSpPr>
          <p:cNvPr id="374" name="是绝对碾压式的员工培训利器"/>
          <p:cNvSpPr txBox="1"/>
          <p:nvPr/>
        </p:nvSpPr>
        <p:spPr>
          <a:xfrm>
            <a:off x="943519" y="3182648"/>
            <a:ext cx="4241801" cy="520701"/>
          </a:xfrm>
          <a:prstGeom prst="rect">
            <a:avLst/>
          </a:prstGeom>
          <a:ln w="12700">
            <a:miter lim="400000"/>
          </a:ln>
        </p:spPr>
        <p:txBody>
          <a:bodyPr wrap="none" lIns="50800" tIns="50800" rIns="50800" bIns="50800" anchor="ctr">
            <a:spAutoFit/>
          </a:bodyPr>
          <a:lstStyle>
            <a:lvl1pPr defTabSz="2438400">
              <a:defRPr sz="2500">
                <a:latin typeface="MiSans Semibold" panose="00000500000000000000" charset="-122"/>
                <a:ea typeface="MiSans Semibold" panose="00000500000000000000" charset="-122"/>
                <a:cs typeface="MiSans Semibold" panose="00000500000000000000" charset="-122"/>
                <a:sym typeface="MiSans Semibold" panose="00000500000000000000" charset="-122"/>
              </a:defRPr>
            </a:lvl1pPr>
          </a:lstStyle>
          <a:p>
            <a:r>
              <a:t>是绝对碾压式的员工培训利器</a:t>
            </a:r>
          </a:p>
        </p:txBody>
      </p:sp>
      <p:pic>
        <p:nvPicPr>
          <p:cNvPr id="375" name="已粘贴的影片.png" descr="已粘贴的影片.png"/>
          <p:cNvPicPr>
            <a:picLocks noChangeAspect="1"/>
          </p:cNvPicPr>
          <p:nvPr/>
        </p:nvPicPr>
        <p:blipFill>
          <a:blip r:embed="rId1"/>
          <a:stretch>
            <a:fillRect/>
          </a:stretch>
        </p:blipFill>
        <p:spPr>
          <a:xfrm>
            <a:off x="9902497" y="369399"/>
            <a:ext cx="6136581" cy="9548202"/>
          </a:xfrm>
          <a:prstGeom prst="rect">
            <a:avLst/>
          </a:prstGeom>
          <a:ln w="12700">
            <a:miter lim="400000"/>
            <a:headEnd/>
            <a:tailEnd/>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TextBox 13"/>
          <p:cNvSpPr txBox="1"/>
          <p:nvPr/>
        </p:nvSpPr>
        <p:spPr>
          <a:xfrm>
            <a:off x="1110110" y="2435094"/>
            <a:ext cx="8986389" cy="5654690"/>
          </a:xfrm>
          <a:prstGeom prst="rect">
            <a:avLst/>
          </a:prstGeom>
          <a:ln w="12700">
            <a:miter lim="400000"/>
          </a:ln>
        </p:spPr>
        <p:txBody>
          <a:bodyPr wrap="square" lIns="45719" rIns="45719">
            <a:spAutoFit/>
          </a:bodyPr>
          <a:lstStyle/>
          <a:p>
            <a:pPr>
              <a:lnSpc>
                <a:spcPct val="150000"/>
              </a:lnSpc>
              <a:spcBef>
                <a:spcPts val="1200"/>
              </a:spcBef>
              <a:defRPr sz="6700">
                <a:latin typeface="MiSans Semibold" panose="00000500000000000000" charset="-122"/>
                <a:ea typeface="MiSans Semibold" panose="00000500000000000000" charset="-122"/>
                <a:cs typeface="MiSans Semibold" panose="00000500000000000000" charset="-122"/>
                <a:sym typeface="MiSans Semibold" panose="00000500000000000000" charset="-122"/>
              </a:defRPr>
            </a:pPr>
            <a:r>
              <a:rPr lang="zh-CN" altLang="en-US" sz="3600" dirty="0">
                <a:solidFill>
                  <a:schemeClr val="bg2">
                    <a:lumMod val="75000"/>
                  </a:schemeClr>
                </a:solidFill>
              </a:rPr>
              <a:t>什么是提示词</a:t>
            </a:r>
            <a:r>
              <a:rPr lang="en-US" altLang="zh-CN" sz="3600" dirty="0">
                <a:solidFill>
                  <a:schemeClr val="bg2">
                    <a:lumMod val="75000"/>
                  </a:schemeClr>
                </a:solidFill>
              </a:rPr>
              <a:t>?</a:t>
            </a:r>
            <a:endParaRPr lang="en-US" altLang="zh-CN" sz="3600" dirty="0">
              <a:solidFill>
                <a:schemeClr val="bg2">
                  <a:lumMod val="75000"/>
                </a:schemeClr>
              </a:solidFill>
            </a:endParaRPr>
          </a:p>
          <a:p>
            <a:pPr>
              <a:lnSpc>
                <a:spcPct val="150000"/>
              </a:lnSpc>
              <a:spcBef>
                <a:spcPts val="1200"/>
              </a:spcBef>
              <a:defRPr sz="6700">
                <a:latin typeface="MiSans Semibold" panose="00000500000000000000" charset="-122"/>
                <a:ea typeface="MiSans Semibold" panose="00000500000000000000" charset="-122"/>
                <a:cs typeface="MiSans Semibold" panose="00000500000000000000" charset="-122"/>
                <a:sym typeface="MiSans Semibold" panose="00000500000000000000" charset="-122"/>
              </a:defRPr>
            </a:pPr>
            <a:r>
              <a:rPr lang="zh-CN" altLang="en-US" sz="2800" dirty="0">
                <a:solidFill>
                  <a:schemeClr val="tx1">
                    <a:lumMod val="50000"/>
                    <a:lumOff val="50000"/>
                  </a:schemeClr>
                </a:solidFill>
              </a:rPr>
              <a:t>为什么提示词需要学习</a:t>
            </a:r>
            <a:r>
              <a:rPr lang="en-US" altLang="zh-CN" sz="2800" dirty="0">
                <a:solidFill>
                  <a:schemeClr val="tx1">
                    <a:lumMod val="50000"/>
                    <a:lumOff val="50000"/>
                  </a:schemeClr>
                </a:solidFill>
              </a:rPr>
              <a:t>?</a:t>
            </a:r>
            <a:endParaRPr lang="en-US" altLang="zh-CN" sz="2800" dirty="0">
              <a:solidFill>
                <a:schemeClr val="tx1">
                  <a:lumMod val="50000"/>
                  <a:lumOff val="50000"/>
                </a:schemeClr>
              </a:solidFill>
            </a:endParaRPr>
          </a:p>
          <a:p>
            <a:pPr>
              <a:lnSpc>
                <a:spcPct val="150000"/>
              </a:lnSpc>
              <a:spcBef>
                <a:spcPts val="1200"/>
              </a:spcBef>
              <a:defRPr sz="6700">
                <a:latin typeface="MiSans Semibold" panose="00000500000000000000" charset="-122"/>
                <a:ea typeface="MiSans Semibold" panose="00000500000000000000" charset="-122"/>
                <a:cs typeface="MiSans Semibold" panose="00000500000000000000" charset="-122"/>
                <a:sym typeface="MiSans Semibold" panose="00000500000000000000" charset="-122"/>
              </a:defRPr>
            </a:pPr>
            <a:r>
              <a:rPr lang="zh-CN" altLang="en-US" sz="2800" dirty="0">
                <a:solidFill>
                  <a:schemeClr val="tx1">
                    <a:lumMod val="50000"/>
                    <a:lumOff val="50000"/>
                  </a:schemeClr>
                </a:solidFill>
              </a:rPr>
              <a:t>对于个人和企业，提示词有什么价值</a:t>
            </a:r>
            <a:r>
              <a:rPr lang="en-US" altLang="zh-CN" sz="2800" dirty="0">
                <a:solidFill>
                  <a:schemeClr val="tx1">
                    <a:lumMod val="50000"/>
                    <a:lumOff val="50000"/>
                  </a:schemeClr>
                </a:solidFill>
              </a:rPr>
              <a:t>?</a:t>
            </a:r>
            <a:endParaRPr lang="en-US" altLang="zh-CN" sz="2800" dirty="0">
              <a:solidFill>
                <a:schemeClr val="tx1">
                  <a:lumMod val="50000"/>
                  <a:lumOff val="50000"/>
                </a:schemeClr>
              </a:solidFill>
            </a:endParaRPr>
          </a:p>
          <a:p>
            <a:pPr>
              <a:lnSpc>
                <a:spcPct val="150000"/>
              </a:lnSpc>
              <a:spcBef>
                <a:spcPts val="1200"/>
              </a:spcBef>
              <a:defRPr sz="6700">
                <a:latin typeface="MiSans Semibold" panose="00000500000000000000" charset="-122"/>
                <a:ea typeface="MiSans Semibold" panose="00000500000000000000" charset="-122"/>
                <a:cs typeface="MiSans Semibold" panose="00000500000000000000" charset="-122"/>
                <a:sym typeface="MiSans Semibold" panose="00000500000000000000" charset="-122"/>
              </a:defRPr>
            </a:pPr>
            <a:r>
              <a:rPr lang="zh-CN" altLang="en-US" sz="2800" dirty="0">
                <a:solidFill>
                  <a:schemeClr val="tx1">
                    <a:lumMod val="50000"/>
                    <a:lumOff val="50000"/>
                  </a:schemeClr>
                </a:solidFill>
              </a:rPr>
              <a:t>提示词应用的现状与挑战</a:t>
            </a:r>
            <a:endParaRPr lang="zh-CN" altLang="en-US" sz="2800" dirty="0">
              <a:solidFill>
                <a:schemeClr val="tx1">
                  <a:lumMod val="50000"/>
                  <a:lumOff val="50000"/>
                </a:schemeClr>
              </a:solidFill>
            </a:endParaRPr>
          </a:p>
          <a:p>
            <a:pPr>
              <a:lnSpc>
                <a:spcPct val="150000"/>
              </a:lnSpc>
              <a:spcBef>
                <a:spcPts val="1200"/>
              </a:spcBef>
              <a:defRPr sz="6700">
                <a:latin typeface="MiSans Semibold" panose="00000500000000000000" charset="-122"/>
                <a:ea typeface="MiSans Semibold" panose="00000500000000000000" charset="-122"/>
                <a:cs typeface="MiSans Semibold" panose="00000500000000000000" charset="-122"/>
                <a:sym typeface="MiSans Semibold" panose="00000500000000000000" charset="-122"/>
              </a:defRPr>
            </a:pPr>
            <a:r>
              <a:rPr lang="zh-CN" altLang="en-US" sz="2800" dirty="0">
                <a:solidFill>
                  <a:schemeClr val="tx1">
                    <a:lumMod val="50000"/>
                    <a:lumOff val="50000"/>
                  </a:schemeClr>
                </a:solidFill>
              </a:rPr>
              <a:t>提示词是如何优化生成内容的</a:t>
            </a:r>
            <a:endParaRPr lang="zh-CN" altLang="en-US" sz="2800" dirty="0">
              <a:solidFill>
                <a:schemeClr val="tx1">
                  <a:lumMod val="50000"/>
                  <a:lumOff val="50000"/>
                </a:schemeClr>
              </a:solidFill>
            </a:endParaRPr>
          </a:p>
          <a:p>
            <a:pPr>
              <a:lnSpc>
                <a:spcPct val="150000"/>
              </a:lnSpc>
              <a:spcBef>
                <a:spcPts val="1200"/>
              </a:spcBef>
              <a:defRPr sz="6700">
                <a:latin typeface="MiSans Semibold" panose="00000500000000000000" charset="-122"/>
                <a:ea typeface="MiSans Semibold" panose="00000500000000000000" charset="-122"/>
                <a:cs typeface="MiSans Semibold" panose="00000500000000000000" charset="-122"/>
                <a:sym typeface="MiSans Semibold" panose="00000500000000000000" charset="-122"/>
              </a:defRPr>
            </a:pPr>
            <a:r>
              <a:rPr lang="zh-CN" altLang="en-US" sz="2800" dirty="0">
                <a:solidFill>
                  <a:schemeClr val="tx1">
                    <a:lumMod val="50000"/>
                    <a:lumOff val="50000"/>
                  </a:schemeClr>
                </a:solidFill>
              </a:rPr>
              <a:t>提示词的本质是什么</a:t>
            </a:r>
            <a:r>
              <a:rPr lang="en-US" altLang="zh-CN" sz="2800" dirty="0">
                <a:solidFill>
                  <a:schemeClr val="tx1">
                    <a:lumMod val="50000"/>
                    <a:lumOff val="50000"/>
                  </a:schemeClr>
                </a:solidFill>
              </a:rPr>
              <a:t>?</a:t>
            </a:r>
            <a:endParaRPr lang="en-US" altLang="zh-CN" sz="2800" dirty="0">
              <a:solidFill>
                <a:schemeClr val="tx1">
                  <a:lumMod val="50000"/>
                  <a:lumOff val="50000"/>
                </a:schemeClr>
              </a:solidFill>
            </a:endParaRPr>
          </a:p>
          <a:p>
            <a:pPr>
              <a:lnSpc>
                <a:spcPct val="150000"/>
              </a:lnSpc>
              <a:spcBef>
                <a:spcPts val="1200"/>
              </a:spcBef>
              <a:defRPr sz="6700">
                <a:latin typeface="MiSans Semibold" panose="00000500000000000000" charset="-122"/>
                <a:ea typeface="MiSans Semibold" panose="00000500000000000000" charset="-122"/>
                <a:cs typeface="MiSans Semibold" panose="00000500000000000000" charset="-122"/>
                <a:sym typeface="MiSans Semibold" panose="00000500000000000000" charset="-122"/>
              </a:defRPr>
            </a:pPr>
            <a:r>
              <a:rPr lang="zh-CN" altLang="en-US" sz="2800" dirty="0">
                <a:solidFill>
                  <a:schemeClr val="tx1">
                    <a:lumMod val="50000"/>
                    <a:lumOff val="50000"/>
                  </a:schemeClr>
                </a:solidFill>
              </a:rPr>
              <a:t>提示词的知识体系是什么样的</a:t>
            </a:r>
            <a:r>
              <a:rPr lang="en-US" altLang="zh-CN" sz="2800" dirty="0">
                <a:solidFill>
                  <a:schemeClr val="tx1">
                    <a:lumMod val="50000"/>
                    <a:lumOff val="50000"/>
                  </a:schemeClr>
                </a:solidFill>
              </a:rPr>
              <a:t>?</a:t>
            </a:r>
            <a:endParaRPr lang="en-US" altLang="zh-CN" sz="2800" dirty="0">
              <a:solidFill>
                <a:schemeClr val="tx1">
                  <a:lumMod val="50000"/>
                  <a:lumOff val="50000"/>
                </a:schemeClr>
              </a:solidFill>
            </a:endParaRPr>
          </a:p>
        </p:txBody>
      </p:sp>
      <p:pic>
        <p:nvPicPr>
          <p:cNvPr id="287" name="横版_黑.png" descr="横版_黑.png"/>
          <p:cNvPicPr>
            <a:picLocks noChangeAspect="1"/>
          </p:cNvPicPr>
          <p:nvPr/>
        </p:nvPicPr>
        <p:blipFill>
          <a:blip r:embed="rId1"/>
          <a:stretch>
            <a:fillRect/>
          </a:stretch>
        </p:blipFill>
        <p:spPr>
          <a:xfrm>
            <a:off x="1110111" y="1184863"/>
            <a:ext cx="1927095" cy="478354"/>
          </a:xfrm>
          <a:prstGeom prst="rect">
            <a:avLst/>
          </a:prstGeom>
          <a:ln w="12700">
            <a:miter lim="400000"/>
            <a:headEnd/>
            <a:tailEnd/>
          </a:ln>
        </p:spPr>
      </p:pic>
      <p:sp>
        <p:nvSpPr>
          <p:cNvPr id="2" name="TextBox 6"/>
          <p:cNvSpPr txBox="1"/>
          <p:nvPr>
            <p:custDataLst>
              <p:tags r:id="rId2"/>
            </p:custDataLst>
          </p:nvPr>
        </p:nvSpPr>
        <p:spPr>
          <a:xfrm>
            <a:off x="1009406" y="8941036"/>
            <a:ext cx="1797685" cy="337185"/>
          </a:xfrm>
          <a:prstGeom prst="rect">
            <a:avLst/>
          </a:prstGeom>
          <a:ln w="12700">
            <a:miter lim="400000"/>
          </a:ln>
        </p:spPr>
        <p:txBody>
          <a:bodyPr wrap="none" lIns="45719" rIns="45719">
            <a:spAutoFit/>
          </a:bodyPr>
          <a:lstStyle>
            <a:lvl1pPr>
              <a:defRPr sz="1600">
                <a:latin typeface="MiSans Normal" panose="00000500000000000000" charset="-122"/>
                <a:ea typeface="MiSans Normal" panose="00000500000000000000" charset="-122"/>
                <a:cs typeface="MiSans Normal" panose="00000500000000000000" charset="-122"/>
                <a:sym typeface="MiSans Normal" panose="00000500000000000000" charset="-122"/>
              </a:defRPr>
            </a:lvl1pPr>
          </a:lstStyle>
          <a:p>
            <a:r>
              <a:t>© 小七姐 2024.0</a:t>
            </a:r>
            <a:r>
              <a:rPr lang="en-US"/>
              <a:t>2</a:t>
            </a: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Rectangle 27"/>
          <p:cNvSpPr/>
          <p:nvPr/>
        </p:nvSpPr>
        <p:spPr>
          <a:xfrm>
            <a:off x="582680" y="3019203"/>
            <a:ext cx="6313251" cy="847591"/>
          </a:xfrm>
          <a:prstGeom prst="rect">
            <a:avLst/>
          </a:prstGeom>
          <a:solidFill>
            <a:srgbClr val="323232"/>
          </a:solidFill>
          <a:ln w="12700">
            <a:miter lim="400000"/>
          </a:ln>
        </p:spPr>
        <p:txBody>
          <a:bodyPr lIns="45719" rIns="45719" anchor="ctr"/>
          <a:lstStyle/>
          <a:p>
            <a:pPr algn="ctr">
              <a:defRPr>
                <a:solidFill>
                  <a:srgbClr val="F6F1EB"/>
                </a:solidFill>
              </a:defRPr>
            </a:pPr>
          </a:p>
        </p:txBody>
      </p:sp>
      <p:sp>
        <p:nvSpPr>
          <p:cNvPr id="378" name="Freeform: Shape 9"/>
          <p:cNvSpPr/>
          <p:nvPr/>
        </p:nvSpPr>
        <p:spPr>
          <a:xfrm>
            <a:off x="6181158" y="3263675"/>
            <a:ext cx="406025" cy="358646"/>
          </a:xfrm>
          <a:custGeom>
            <a:avLst/>
            <a:gdLst/>
            <a:ahLst/>
            <a:cxnLst>
              <a:cxn ang="0">
                <a:pos x="wd2" y="hd2"/>
              </a:cxn>
              <a:cxn ang="5400000">
                <a:pos x="wd2" y="hd2"/>
              </a:cxn>
              <a:cxn ang="10800000">
                <a:pos x="wd2" y="hd2"/>
              </a:cxn>
              <a:cxn ang="16200000">
                <a:pos x="wd2" y="hd2"/>
              </a:cxn>
            </a:cxnLst>
            <a:rect l="0" t="0" r="r" b="b"/>
            <a:pathLst>
              <a:path w="21600" h="21600" extrusionOk="0">
                <a:moveTo>
                  <a:pt x="12060" y="0"/>
                </a:moveTo>
                <a:lnTo>
                  <a:pt x="21600" y="10800"/>
                </a:lnTo>
                <a:lnTo>
                  <a:pt x="12060" y="21600"/>
                </a:lnTo>
                <a:lnTo>
                  <a:pt x="11390" y="20842"/>
                </a:lnTo>
                <a:lnTo>
                  <a:pt x="19753" y="11375"/>
                </a:lnTo>
                <a:lnTo>
                  <a:pt x="0" y="11375"/>
                </a:lnTo>
                <a:lnTo>
                  <a:pt x="0" y="10302"/>
                </a:lnTo>
                <a:lnTo>
                  <a:pt x="19820" y="10302"/>
                </a:lnTo>
                <a:lnTo>
                  <a:pt x="11390" y="758"/>
                </a:lnTo>
                <a:close/>
              </a:path>
            </a:pathLst>
          </a:custGeom>
          <a:solidFill>
            <a:srgbClr val="F6F1EB"/>
          </a:solidFill>
          <a:ln w="12700">
            <a:miter lim="400000"/>
          </a:ln>
        </p:spPr>
        <p:txBody>
          <a:bodyPr lIns="45719" rIns="45719" anchor="ctr"/>
          <a:lstStyle/>
          <a:p>
            <a:pPr algn="ctr">
              <a:defRPr>
                <a:solidFill>
                  <a:srgbClr val="F6F1EB"/>
                </a:solidFill>
              </a:defRPr>
            </a:pPr>
          </a:p>
        </p:txBody>
      </p:sp>
      <p:sp>
        <p:nvSpPr>
          <p:cNvPr id="379" name="Rectangle 24"/>
          <p:cNvSpPr/>
          <p:nvPr/>
        </p:nvSpPr>
        <p:spPr>
          <a:xfrm>
            <a:off x="596967" y="718603"/>
            <a:ext cx="5569905" cy="819016"/>
          </a:xfrm>
          <a:prstGeom prst="rect">
            <a:avLst/>
          </a:prstGeom>
          <a:ln w="28575">
            <a:solidFill>
              <a:srgbClr val="323232"/>
            </a:solidFill>
            <a:miter/>
          </a:ln>
        </p:spPr>
        <p:txBody>
          <a:bodyPr lIns="45719" rIns="45719" anchor="ctr"/>
          <a:lstStyle/>
          <a:p>
            <a:pPr algn="ctr">
              <a:defRPr>
                <a:solidFill>
                  <a:srgbClr val="F6F1EB"/>
                </a:solidFill>
              </a:defRPr>
            </a:pPr>
          </a:p>
        </p:txBody>
      </p:sp>
      <p:sp>
        <p:nvSpPr>
          <p:cNvPr id="380" name="是AI在组织内落地的第一把钥匙"/>
          <p:cNvSpPr txBox="1"/>
          <p:nvPr/>
        </p:nvSpPr>
        <p:spPr>
          <a:xfrm>
            <a:off x="943519" y="867760"/>
            <a:ext cx="4572954" cy="520701"/>
          </a:xfrm>
          <a:prstGeom prst="rect">
            <a:avLst/>
          </a:prstGeom>
          <a:ln w="12700">
            <a:miter lim="400000"/>
          </a:ln>
        </p:spPr>
        <p:txBody>
          <a:bodyPr wrap="none" lIns="50800" tIns="50800" rIns="50800" bIns="50800" anchor="ctr">
            <a:spAutoFit/>
          </a:bodyPr>
          <a:lstStyle>
            <a:lvl1pPr defTabSz="2438400">
              <a:defRPr sz="2500">
                <a:latin typeface="MiSans Semibold" panose="00000500000000000000" charset="-122"/>
                <a:ea typeface="MiSans Semibold" panose="00000500000000000000" charset="-122"/>
                <a:cs typeface="MiSans Semibold" panose="00000500000000000000" charset="-122"/>
                <a:sym typeface="MiSans Semibold" panose="00000500000000000000" charset="-122"/>
              </a:defRPr>
            </a:lvl1pPr>
          </a:lstStyle>
          <a:p>
            <a:r>
              <a:t>是AI在组织内落地的第一把钥匙</a:t>
            </a:r>
          </a:p>
        </p:txBody>
      </p:sp>
      <p:sp>
        <p:nvSpPr>
          <p:cNvPr id="381" name="Rectangle 24"/>
          <p:cNvSpPr/>
          <p:nvPr/>
        </p:nvSpPr>
        <p:spPr>
          <a:xfrm>
            <a:off x="596967" y="1794324"/>
            <a:ext cx="5569905" cy="819016"/>
          </a:xfrm>
          <a:prstGeom prst="rect">
            <a:avLst/>
          </a:prstGeom>
          <a:ln w="28575">
            <a:solidFill>
              <a:srgbClr val="323232"/>
            </a:solidFill>
            <a:miter/>
          </a:ln>
        </p:spPr>
        <p:txBody>
          <a:bodyPr lIns="45719" rIns="45719" anchor="ctr"/>
          <a:lstStyle/>
          <a:p>
            <a:pPr algn="ctr">
              <a:defRPr>
                <a:solidFill>
                  <a:srgbClr val="F6F1EB"/>
                </a:solidFill>
              </a:defRPr>
            </a:pPr>
          </a:p>
        </p:txBody>
      </p:sp>
      <p:sp>
        <p:nvSpPr>
          <p:cNvPr id="382" name="是萃取业务精英方法论的有效工具"/>
          <p:cNvSpPr txBox="1"/>
          <p:nvPr/>
        </p:nvSpPr>
        <p:spPr>
          <a:xfrm>
            <a:off x="943519" y="1943482"/>
            <a:ext cx="4876801" cy="520701"/>
          </a:xfrm>
          <a:prstGeom prst="rect">
            <a:avLst/>
          </a:prstGeom>
          <a:ln w="12700">
            <a:miter lim="400000"/>
          </a:ln>
        </p:spPr>
        <p:txBody>
          <a:bodyPr wrap="none" lIns="50800" tIns="50800" rIns="50800" bIns="50800" anchor="ctr">
            <a:spAutoFit/>
          </a:bodyPr>
          <a:lstStyle>
            <a:lvl1pPr defTabSz="2438400">
              <a:defRPr sz="2500">
                <a:latin typeface="MiSans Semibold" panose="00000500000000000000" charset="-122"/>
                <a:ea typeface="MiSans Semibold" panose="00000500000000000000" charset="-122"/>
                <a:cs typeface="MiSans Semibold" panose="00000500000000000000" charset="-122"/>
                <a:sym typeface="MiSans Semibold" panose="00000500000000000000" charset="-122"/>
              </a:defRPr>
            </a:lvl1pPr>
          </a:lstStyle>
          <a:p>
            <a:r>
              <a:t>是萃取业务精英方法论的有效工具</a:t>
            </a:r>
          </a:p>
        </p:txBody>
      </p:sp>
      <p:sp>
        <p:nvSpPr>
          <p:cNvPr id="383" name="Rectangle 24"/>
          <p:cNvSpPr/>
          <p:nvPr/>
        </p:nvSpPr>
        <p:spPr>
          <a:xfrm>
            <a:off x="596967" y="3033491"/>
            <a:ext cx="5569905" cy="819016"/>
          </a:xfrm>
          <a:prstGeom prst="rect">
            <a:avLst/>
          </a:prstGeom>
          <a:ln w="28575">
            <a:solidFill>
              <a:srgbClr val="323232"/>
            </a:solidFill>
            <a:miter/>
          </a:ln>
        </p:spPr>
        <p:txBody>
          <a:bodyPr lIns="45719" rIns="45719" anchor="ctr"/>
          <a:lstStyle/>
          <a:p>
            <a:pPr algn="ctr">
              <a:defRPr>
                <a:solidFill>
                  <a:srgbClr val="F6F1EB"/>
                </a:solidFill>
              </a:defRPr>
            </a:pPr>
          </a:p>
        </p:txBody>
      </p:sp>
      <p:sp>
        <p:nvSpPr>
          <p:cNvPr id="384" name="是绝对碾压式的员工培训利器"/>
          <p:cNvSpPr txBox="1"/>
          <p:nvPr/>
        </p:nvSpPr>
        <p:spPr>
          <a:xfrm>
            <a:off x="943519" y="3182648"/>
            <a:ext cx="4241801" cy="520701"/>
          </a:xfrm>
          <a:prstGeom prst="rect">
            <a:avLst/>
          </a:prstGeom>
          <a:ln w="12700">
            <a:miter lim="400000"/>
          </a:ln>
        </p:spPr>
        <p:txBody>
          <a:bodyPr wrap="none" lIns="50800" tIns="50800" rIns="50800" bIns="50800" anchor="ctr">
            <a:spAutoFit/>
          </a:bodyPr>
          <a:lstStyle>
            <a:lvl1pPr defTabSz="2438400">
              <a:defRPr sz="2500">
                <a:solidFill>
                  <a:srgbClr val="F6F1EB"/>
                </a:solidFill>
                <a:latin typeface="MiSans Semibold" panose="00000500000000000000" charset="-122"/>
                <a:ea typeface="MiSans Semibold" panose="00000500000000000000" charset="-122"/>
                <a:cs typeface="MiSans Semibold" panose="00000500000000000000" charset="-122"/>
                <a:sym typeface="MiSans Semibold" panose="00000500000000000000" charset="-122"/>
              </a:defRPr>
            </a:lvl1pPr>
          </a:lstStyle>
          <a:p>
            <a:r>
              <a:t>是绝对碾压式的员工培训利器</a:t>
            </a:r>
          </a:p>
        </p:txBody>
      </p:sp>
      <p:sp>
        <p:nvSpPr>
          <p:cNvPr id="385" name="公开区的扩展…"/>
          <p:cNvSpPr txBox="1"/>
          <p:nvPr/>
        </p:nvSpPr>
        <p:spPr>
          <a:xfrm>
            <a:off x="8115958" y="779779"/>
            <a:ext cx="9035113" cy="8727441"/>
          </a:xfrm>
          <a:prstGeom prst="rect">
            <a:avLst/>
          </a:prstGeom>
          <a:ln w="12700">
            <a:miter lim="400000"/>
          </a:ln>
        </p:spPr>
        <p:txBody>
          <a:bodyPr lIns="45719" rIns="45719">
            <a:spAutoFit/>
          </a:bodyPr>
          <a:lstStyle/>
          <a:p>
            <a:pPr>
              <a:spcBef>
                <a:spcPts val="800"/>
              </a:spcBef>
              <a:defRPr sz="2700">
                <a:latin typeface="MiSans Normal" panose="00000500000000000000" charset="-122"/>
                <a:ea typeface="MiSans Normal" panose="00000500000000000000" charset="-122"/>
                <a:cs typeface="MiSans Normal" panose="00000500000000000000" charset="-122"/>
                <a:sym typeface="MiSans Normal" panose="00000500000000000000" charset="-122"/>
              </a:defRPr>
            </a:pPr>
            <a:r>
              <a:rPr>
                <a:solidFill>
                  <a:srgbClr val="F15A24"/>
                </a:solidFill>
                <a:latin typeface="MiSans Semibold" panose="00000500000000000000" charset="-122"/>
                <a:ea typeface="MiSans Semibold" panose="00000500000000000000" charset="-122"/>
                <a:cs typeface="MiSans Semibold" panose="00000500000000000000" charset="-122"/>
                <a:sym typeface="MiSans Semibold" panose="00000500000000000000" charset="-122"/>
              </a:rPr>
              <a:t>公开区的扩展</a:t>
            </a:r>
            <a:endParaRPr>
              <a:solidFill>
                <a:srgbClr val="F15A24"/>
              </a:solidFill>
              <a:latin typeface="MiSans Semibold" panose="00000500000000000000" charset="-122"/>
              <a:ea typeface="MiSans Semibold" panose="00000500000000000000" charset="-122"/>
              <a:cs typeface="MiSans Semibold" panose="00000500000000000000" charset="-122"/>
              <a:sym typeface="MiSans Semibold" panose="00000500000000000000" charset="-122"/>
            </a:endParaRPr>
          </a:p>
          <a:p>
            <a:pPr>
              <a:defRPr sz="2700">
                <a:latin typeface="MiSans Normal" panose="00000500000000000000" charset="-122"/>
                <a:ea typeface="MiSans Normal" panose="00000500000000000000" charset="-122"/>
                <a:cs typeface="MiSans Normal" panose="00000500000000000000" charset="-122"/>
                <a:sym typeface="MiSans Normal" panose="00000500000000000000" charset="-122"/>
              </a:defRPr>
            </a:pPr>
            <a:r>
              <a:t>ChatGPT可以提供大量信息和知识，帮助用户扩展他们的公开区。通过不断的互动和学习，用户可以获取新的知识，这些知识可以与他人分享，从而增加公开区的内容。</a:t>
            </a:r>
          </a:p>
          <a:p>
            <a:pPr>
              <a:defRPr sz="2700">
                <a:latin typeface="MiSans Normal" panose="00000500000000000000" charset="-122"/>
                <a:ea typeface="MiSans Normal" panose="00000500000000000000" charset="-122"/>
                <a:cs typeface="MiSans Normal" panose="00000500000000000000" charset="-122"/>
                <a:sym typeface="MiSans Normal" panose="00000500000000000000" charset="-122"/>
              </a:defRPr>
            </a:pPr>
          </a:p>
          <a:p>
            <a:pPr>
              <a:spcBef>
                <a:spcPts val="800"/>
              </a:spcBef>
              <a:defRPr sz="2700">
                <a:solidFill>
                  <a:srgbClr val="F15A24"/>
                </a:solidFill>
                <a:latin typeface="MiSans Semibold" panose="00000500000000000000" charset="-122"/>
                <a:ea typeface="MiSans Semibold" panose="00000500000000000000" charset="-122"/>
                <a:cs typeface="MiSans Semibold" panose="00000500000000000000" charset="-122"/>
                <a:sym typeface="MiSans Semibold" panose="00000500000000000000" charset="-122"/>
              </a:defRPr>
            </a:pPr>
            <a:r>
              <a:t>盲区的减少</a:t>
            </a:r>
          </a:p>
          <a:p>
            <a:pPr>
              <a:defRPr sz="2700">
                <a:latin typeface="MiSans Normal" panose="00000500000000000000" charset="-122"/>
                <a:ea typeface="MiSans Normal" panose="00000500000000000000" charset="-122"/>
                <a:cs typeface="MiSans Normal" panose="00000500000000000000" charset="-122"/>
                <a:sym typeface="MiSans Normal" panose="00000500000000000000" charset="-122"/>
              </a:defRPr>
            </a:pPr>
            <a:r>
              <a:t>通过模拟各种情境和提供反馈，ChatGPT可以帮助用户识别他们可能忽视的盲区。例如，它可以指出用户在某个话题上可能存在的误解或偏见。</a:t>
            </a:r>
          </a:p>
          <a:p>
            <a:pPr>
              <a:defRPr sz="2700">
                <a:solidFill>
                  <a:srgbClr val="F15A24"/>
                </a:solidFill>
                <a:latin typeface="MiSans Semibold" panose="00000500000000000000" charset="-122"/>
                <a:ea typeface="MiSans Semibold" panose="00000500000000000000" charset="-122"/>
                <a:cs typeface="MiSans Semibold" panose="00000500000000000000" charset="-122"/>
                <a:sym typeface="MiSans Semibold" panose="00000500000000000000" charset="-122"/>
              </a:defRPr>
            </a:pPr>
          </a:p>
          <a:p>
            <a:pPr>
              <a:spcBef>
                <a:spcPts val="800"/>
              </a:spcBef>
              <a:defRPr sz="2700">
                <a:solidFill>
                  <a:srgbClr val="F15A24"/>
                </a:solidFill>
                <a:latin typeface="MiSans Semibold" panose="00000500000000000000" charset="-122"/>
                <a:ea typeface="MiSans Semibold" panose="00000500000000000000" charset="-122"/>
                <a:cs typeface="MiSans Semibold" panose="00000500000000000000" charset="-122"/>
                <a:sym typeface="MiSans Semibold" panose="00000500000000000000" charset="-122"/>
              </a:defRPr>
            </a:pPr>
            <a:r>
              <a:t>隐藏区的探索</a:t>
            </a:r>
          </a:p>
          <a:p>
            <a:pPr>
              <a:defRPr sz="2700">
                <a:latin typeface="MiSans Normal" panose="00000500000000000000" charset="-122"/>
                <a:ea typeface="MiSans Normal" panose="00000500000000000000" charset="-122"/>
                <a:cs typeface="MiSans Normal" panose="00000500000000000000" charset="-122"/>
                <a:sym typeface="MiSans Normal" panose="00000500000000000000" charset="-122"/>
              </a:defRPr>
            </a:pPr>
            <a:r>
              <a:t>用户可能会与ChatGPT分享他们不愿意或不习惯与他人分享的信息。这种匿名的互动可以鼓励用户探索他们的隐藏区，从而促进自我发现和个人成长。</a:t>
            </a:r>
          </a:p>
          <a:p>
            <a:pPr>
              <a:defRPr sz="2700">
                <a:latin typeface="MiSans Normal" panose="00000500000000000000" charset="-122"/>
                <a:ea typeface="MiSans Normal" panose="00000500000000000000" charset="-122"/>
                <a:cs typeface="MiSans Normal" panose="00000500000000000000" charset="-122"/>
                <a:sym typeface="MiSans Normal" panose="00000500000000000000" charset="-122"/>
              </a:defRPr>
            </a:pPr>
          </a:p>
          <a:p>
            <a:pPr>
              <a:spcBef>
                <a:spcPts val="800"/>
              </a:spcBef>
              <a:defRPr sz="2700">
                <a:solidFill>
                  <a:srgbClr val="F15A24"/>
                </a:solidFill>
                <a:latin typeface="MiSans Semibold" panose="00000500000000000000" charset="-122"/>
                <a:ea typeface="MiSans Semibold" panose="00000500000000000000" charset="-122"/>
                <a:cs typeface="MiSans Semibold" panose="00000500000000000000" charset="-122"/>
                <a:sym typeface="MiSans Semibold" panose="00000500000000000000" charset="-122"/>
              </a:defRPr>
            </a:pPr>
            <a:r>
              <a:t>未知区的探索</a:t>
            </a:r>
          </a:p>
          <a:p>
            <a:pPr>
              <a:defRPr sz="2700">
                <a:latin typeface="MiSans Normal" panose="00000500000000000000" charset="-122"/>
                <a:ea typeface="MiSans Normal" panose="00000500000000000000" charset="-122"/>
                <a:cs typeface="MiSans Normal" panose="00000500000000000000" charset="-122"/>
                <a:sym typeface="MiSans Normal" panose="00000500000000000000" charset="-122"/>
              </a:defRPr>
            </a:pPr>
            <a:r>
              <a:t>ChatGPT可以引导用户探索未知区，通过提出问题和挑战现有的假设，激发用户的好奇心和探索欲。</a:t>
            </a:r>
          </a:p>
        </p:txBody>
      </p:sp>
      <p:pic>
        <p:nvPicPr>
          <p:cNvPr id="386" name="已粘贴的影片.png" descr="已粘贴的影片.png"/>
          <p:cNvPicPr>
            <a:picLocks noChangeAspect="1"/>
          </p:cNvPicPr>
          <p:nvPr/>
        </p:nvPicPr>
        <p:blipFill>
          <a:blip r:embed="rId1"/>
          <a:srcRect l="23674" t="17634" r="8609" b="9470"/>
          <a:stretch>
            <a:fillRect/>
          </a:stretch>
        </p:blipFill>
        <p:spPr>
          <a:xfrm>
            <a:off x="1739055" y="5245191"/>
            <a:ext cx="5194301" cy="35179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813" y="19"/>
                </a:lnTo>
                <a:lnTo>
                  <a:pt x="26" y="39"/>
                </a:lnTo>
                <a:lnTo>
                  <a:pt x="13" y="10819"/>
                </a:lnTo>
                <a:lnTo>
                  <a:pt x="0" y="21600"/>
                </a:lnTo>
                <a:lnTo>
                  <a:pt x="21600" y="21600"/>
                </a:lnTo>
                <a:lnTo>
                  <a:pt x="21600" y="10800"/>
                </a:lnTo>
                <a:lnTo>
                  <a:pt x="21600" y="0"/>
                </a:lnTo>
                <a:close/>
              </a:path>
            </a:pathLst>
          </a:custGeom>
          <a:ln w="12700">
            <a:miter lim="400000"/>
            <a:headEnd/>
            <a:tailEnd/>
          </a:ln>
        </p:spPr>
      </p:pic>
      <p:sp>
        <p:nvSpPr>
          <p:cNvPr id="387" name="乔弗里沟通视窗"/>
          <p:cNvSpPr txBox="1"/>
          <p:nvPr/>
        </p:nvSpPr>
        <p:spPr>
          <a:xfrm>
            <a:off x="3083985" y="9171615"/>
            <a:ext cx="2504441" cy="548641"/>
          </a:xfrm>
          <a:prstGeom prst="rect">
            <a:avLst/>
          </a:prstGeom>
          <a:ln w="12700">
            <a:miter lim="400000"/>
          </a:ln>
        </p:spPr>
        <p:txBody>
          <a:bodyPr wrap="none" lIns="45719" rIns="45719">
            <a:spAutoFit/>
          </a:bodyPr>
          <a:lstStyle>
            <a:lvl1pPr>
              <a:defRPr sz="2700">
                <a:solidFill>
                  <a:srgbClr val="535353"/>
                </a:solidFill>
                <a:latin typeface="MiSans Bold" panose="00000500000000000000" charset="-122"/>
                <a:ea typeface="MiSans Bold" panose="00000500000000000000" charset="-122"/>
                <a:cs typeface="MiSans Bold" panose="00000500000000000000" charset="-122"/>
                <a:sym typeface="MiSans Bold" panose="00000500000000000000" charset="-122"/>
              </a:defRPr>
            </a:lvl1pPr>
          </a:lstStyle>
          <a:p>
            <a:r>
              <a:t>乔弗里沟通视窗</a:t>
            </a:r>
          </a:p>
        </p:txBody>
      </p:sp>
      <p:sp>
        <p:nvSpPr>
          <p:cNvPr id="388" name="你知道"/>
          <p:cNvSpPr txBox="1"/>
          <p:nvPr/>
        </p:nvSpPr>
        <p:spPr>
          <a:xfrm>
            <a:off x="2593249" y="4622891"/>
            <a:ext cx="789941" cy="396241"/>
          </a:xfrm>
          <a:prstGeom prst="rect">
            <a:avLst/>
          </a:prstGeom>
          <a:ln w="12700">
            <a:miter lim="400000"/>
          </a:ln>
        </p:spPr>
        <p:txBody>
          <a:bodyPr wrap="none" lIns="45719" rIns="45719">
            <a:spAutoFit/>
          </a:bodyPr>
          <a:lstStyle>
            <a:lvl1pPr>
              <a:defRPr>
                <a:latin typeface="MiSans Normal" panose="00000500000000000000" charset="-122"/>
                <a:ea typeface="MiSans Normal" panose="00000500000000000000" charset="-122"/>
                <a:cs typeface="MiSans Normal" panose="00000500000000000000" charset="-122"/>
                <a:sym typeface="MiSans Normal" panose="00000500000000000000" charset="-122"/>
              </a:defRPr>
            </a:lvl1pPr>
          </a:lstStyle>
          <a:p>
            <a:r>
              <a:t>你知道</a:t>
            </a:r>
          </a:p>
        </p:txBody>
      </p:sp>
      <p:sp>
        <p:nvSpPr>
          <p:cNvPr id="389" name="你不知道"/>
          <p:cNvSpPr txBox="1"/>
          <p:nvPr/>
        </p:nvSpPr>
        <p:spPr>
          <a:xfrm>
            <a:off x="5090585" y="4622891"/>
            <a:ext cx="1018541" cy="396241"/>
          </a:xfrm>
          <a:prstGeom prst="rect">
            <a:avLst/>
          </a:prstGeom>
          <a:ln w="12700">
            <a:miter lim="400000"/>
          </a:ln>
        </p:spPr>
        <p:txBody>
          <a:bodyPr wrap="none" lIns="45719" rIns="45719">
            <a:spAutoFit/>
          </a:bodyPr>
          <a:lstStyle>
            <a:lvl1pPr>
              <a:defRPr>
                <a:latin typeface="MiSans Normal" panose="00000500000000000000" charset="-122"/>
                <a:ea typeface="MiSans Normal" panose="00000500000000000000" charset="-122"/>
                <a:cs typeface="MiSans Normal" panose="00000500000000000000" charset="-122"/>
                <a:sym typeface="MiSans Normal" panose="00000500000000000000" charset="-122"/>
              </a:defRPr>
            </a:lvl1pPr>
          </a:lstStyle>
          <a:p>
            <a:r>
              <a:t>你不知道</a:t>
            </a:r>
          </a:p>
        </p:txBody>
      </p:sp>
      <p:sp>
        <p:nvSpPr>
          <p:cNvPr id="390" name="GPT 知道"/>
          <p:cNvSpPr txBox="1"/>
          <p:nvPr/>
        </p:nvSpPr>
        <p:spPr>
          <a:xfrm>
            <a:off x="328085" y="5943691"/>
            <a:ext cx="1084378" cy="396241"/>
          </a:xfrm>
          <a:prstGeom prst="rect">
            <a:avLst/>
          </a:prstGeom>
          <a:ln w="12700">
            <a:miter lim="400000"/>
          </a:ln>
        </p:spPr>
        <p:txBody>
          <a:bodyPr wrap="none" lIns="45719" rIns="45719">
            <a:spAutoFit/>
          </a:bodyPr>
          <a:lstStyle>
            <a:lvl1pPr>
              <a:defRPr>
                <a:latin typeface="MiSans Normal" panose="00000500000000000000" charset="-122"/>
                <a:ea typeface="MiSans Normal" panose="00000500000000000000" charset="-122"/>
                <a:cs typeface="MiSans Normal" panose="00000500000000000000" charset="-122"/>
                <a:sym typeface="MiSans Normal" panose="00000500000000000000" charset="-122"/>
              </a:defRPr>
            </a:lvl1pPr>
          </a:lstStyle>
          <a:p>
            <a:r>
              <a:t>GPT 知道</a:t>
            </a:r>
          </a:p>
        </p:txBody>
      </p:sp>
      <p:sp>
        <p:nvSpPr>
          <p:cNvPr id="391" name="GPT 不知道"/>
          <p:cNvSpPr txBox="1"/>
          <p:nvPr/>
        </p:nvSpPr>
        <p:spPr>
          <a:xfrm>
            <a:off x="124885" y="7670891"/>
            <a:ext cx="1312978" cy="396241"/>
          </a:xfrm>
          <a:prstGeom prst="rect">
            <a:avLst/>
          </a:prstGeom>
          <a:ln w="12700">
            <a:miter lim="400000"/>
          </a:ln>
        </p:spPr>
        <p:txBody>
          <a:bodyPr wrap="none" lIns="45719" rIns="45719">
            <a:spAutoFit/>
          </a:bodyPr>
          <a:lstStyle>
            <a:lvl1pPr>
              <a:defRPr>
                <a:latin typeface="MiSans Normal" panose="00000500000000000000" charset="-122"/>
                <a:ea typeface="MiSans Normal" panose="00000500000000000000" charset="-122"/>
                <a:cs typeface="MiSans Normal" panose="00000500000000000000" charset="-122"/>
                <a:sym typeface="MiSans Normal" panose="00000500000000000000" charset="-122"/>
              </a:defRPr>
            </a:lvl1pPr>
          </a:lstStyle>
          <a:p>
            <a:r>
              <a:t>GPT 不知道</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 name="Rectangle 27"/>
          <p:cNvSpPr/>
          <p:nvPr/>
        </p:nvSpPr>
        <p:spPr>
          <a:xfrm>
            <a:off x="-1" y="5458618"/>
            <a:ext cx="18288003" cy="4828382"/>
          </a:xfrm>
          <a:prstGeom prst="rect">
            <a:avLst/>
          </a:prstGeom>
          <a:solidFill>
            <a:srgbClr val="323232"/>
          </a:solidFill>
          <a:ln w="12700">
            <a:miter lim="400000"/>
          </a:ln>
        </p:spPr>
        <p:txBody>
          <a:bodyPr lIns="45719" rIns="45719" anchor="ctr"/>
          <a:lstStyle/>
          <a:p>
            <a:pPr algn="ctr">
              <a:defRPr>
                <a:solidFill>
                  <a:srgbClr val="F6F1EB"/>
                </a:solidFill>
              </a:defRPr>
            </a:pPr>
          </a:p>
        </p:txBody>
      </p:sp>
      <p:sp>
        <p:nvSpPr>
          <p:cNvPr id="394" name="Freeform: Shape 9"/>
          <p:cNvSpPr/>
          <p:nvPr/>
        </p:nvSpPr>
        <p:spPr>
          <a:xfrm rot="2700000">
            <a:off x="16672563" y="8807940"/>
            <a:ext cx="1535785" cy="1356575"/>
          </a:xfrm>
          <a:custGeom>
            <a:avLst/>
            <a:gdLst/>
            <a:ahLst/>
            <a:cxnLst>
              <a:cxn ang="0">
                <a:pos x="wd2" y="hd2"/>
              </a:cxn>
              <a:cxn ang="5400000">
                <a:pos x="wd2" y="hd2"/>
              </a:cxn>
              <a:cxn ang="10800000">
                <a:pos x="wd2" y="hd2"/>
              </a:cxn>
              <a:cxn ang="16200000">
                <a:pos x="wd2" y="hd2"/>
              </a:cxn>
            </a:cxnLst>
            <a:rect l="0" t="0" r="r" b="b"/>
            <a:pathLst>
              <a:path w="21600" h="21600" extrusionOk="0">
                <a:moveTo>
                  <a:pt x="12060" y="0"/>
                </a:moveTo>
                <a:lnTo>
                  <a:pt x="21600" y="10800"/>
                </a:lnTo>
                <a:lnTo>
                  <a:pt x="12060" y="21600"/>
                </a:lnTo>
                <a:lnTo>
                  <a:pt x="11390" y="20842"/>
                </a:lnTo>
                <a:lnTo>
                  <a:pt x="19753" y="11375"/>
                </a:lnTo>
                <a:lnTo>
                  <a:pt x="0" y="11375"/>
                </a:lnTo>
                <a:lnTo>
                  <a:pt x="0" y="10302"/>
                </a:lnTo>
                <a:lnTo>
                  <a:pt x="19820" y="10302"/>
                </a:lnTo>
                <a:lnTo>
                  <a:pt x="11390" y="758"/>
                </a:lnTo>
                <a:close/>
              </a:path>
            </a:pathLst>
          </a:custGeom>
          <a:solidFill>
            <a:srgbClr val="F6F1EB"/>
          </a:solidFill>
          <a:ln w="12700">
            <a:miter lim="400000"/>
          </a:ln>
        </p:spPr>
        <p:txBody>
          <a:bodyPr lIns="45719" rIns="45719" anchor="ctr"/>
          <a:lstStyle/>
          <a:p>
            <a:pPr algn="ctr">
              <a:defRPr>
                <a:solidFill>
                  <a:srgbClr val="F6F1EB"/>
                </a:solidFill>
              </a:defRPr>
            </a:pPr>
          </a:p>
        </p:txBody>
      </p:sp>
      <p:sp>
        <p:nvSpPr>
          <p:cNvPr id="395" name="Prompt具体是怎么在组织内激发效能的？"/>
          <p:cNvSpPr txBox="1"/>
          <p:nvPr/>
        </p:nvSpPr>
        <p:spPr>
          <a:xfrm>
            <a:off x="5369537" y="2780664"/>
            <a:ext cx="7974103" cy="647701"/>
          </a:xfrm>
          <a:prstGeom prst="rect">
            <a:avLst/>
          </a:prstGeom>
          <a:ln w="12700">
            <a:miter lim="400000"/>
          </a:ln>
        </p:spPr>
        <p:txBody>
          <a:bodyPr wrap="none" lIns="50800" tIns="50800" rIns="50800" bIns="50800" anchor="ctr">
            <a:spAutoFit/>
          </a:bodyPr>
          <a:lstStyle>
            <a:lvl1pPr defTabSz="2438400">
              <a:defRPr sz="3300">
                <a:latin typeface="MiSans Semibold" panose="00000500000000000000" charset="-122"/>
                <a:ea typeface="MiSans Semibold" panose="00000500000000000000" charset="-122"/>
                <a:cs typeface="MiSans Semibold" panose="00000500000000000000" charset="-122"/>
                <a:sym typeface="MiSans Semibold" panose="00000500000000000000" charset="-122"/>
              </a:defRPr>
            </a:lvl1pPr>
          </a:lstStyle>
          <a:p>
            <a:r>
              <a:t>Prompt具体是怎么在组织内激发效能的？</a:t>
            </a:r>
          </a:p>
        </p:txBody>
      </p:sp>
      <p:grpSp>
        <p:nvGrpSpPr>
          <p:cNvPr id="400" name="成组"/>
          <p:cNvGrpSpPr/>
          <p:nvPr/>
        </p:nvGrpSpPr>
        <p:grpSpPr>
          <a:xfrm>
            <a:off x="1822269" y="6732262"/>
            <a:ext cx="3547269" cy="1946547"/>
            <a:chOff x="0" y="0"/>
            <a:chExt cx="3547268" cy="1946545"/>
          </a:xfrm>
        </p:grpSpPr>
        <p:sp>
          <p:nvSpPr>
            <p:cNvPr id="396" name="矩形"/>
            <p:cNvSpPr/>
            <p:nvPr/>
          </p:nvSpPr>
          <p:spPr>
            <a:xfrm>
              <a:off x="0" y="764540"/>
              <a:ext cx="3547269" cy="167283"/>
            </a:xfrm>
            <a:prstGeom prst="rect">
              <a:avLst/>
            </a:prstGeom>
            <a:solidFill>
              <a:schemeClr val="accent1"/>
            </a:solidFill>
            <a:ln w="12700" cap="flat">
              <a:noFill/>
              <a:miter lim="400000"/>
            </a:ln>
            <a:effectLst/>
          </p:spPr>
          <p:txBody>
            <a:bodyPr wrap="square" lIns="45719" tIns="45719" rIns="45719" bIns="45719" numCol="1" anchor="ctr">
              <a:noAutofit/>
            </a:bodyPr>
            <a:lstStyle/>
            <a:p/>
          </p:txBody>
        </p:sp>
        <p:sp>
          <p:nvSpPr>
            <p:cNvPr id="397" name="矩形"/>
            <p:cNvSpPr/>
            <p:nvPr/>
          </p:nvSpPr>
          <p:spPr>
            <a:xfrm>
              <a:off x="0" y="764540"/>
              <a:ext cx="1388574" cy="167283"/>
            </a:xfrm>
            <a:prstGeom prst="rect">
              <a:avLst/>
            </a:prstGeom>
            <a:solidFill>
              <a:srgbClr val="E1DAD3"/>
            </a:solidFill>
            <a:ln w="12700" cap="flat">
              <a:noFill/>
              <a:miter lim="400000"/>
            </a:ln>
            <a:effectLst/>
          </p:spPr>
          <p:txBody>
            <a:bodyPr wrap="square" lIns="45719" tIns="45719" rIns="45719" bIns="45719" numCol="1" anchor="ctr">
              <a:noAutofit/>
            </a:bodyPr>
            <a:lstStyle/>
            <a:p/>
          </p:txBody>
        </p:sp>
        <p:sp>
          <p:nvSpPr>
            <p:cNvPr id="398" name="0-40分"/>
            <p:cNvSpPr txBox="1"/>
            <p:nvPr/>
          </p:nvSpPr>
          <p:spPr>
            <a:xfrm>
              <a:off x="0" y="0"/>
              <a:ext cx="1672794" cy="701040"/>
            </a:xfrm>
            <a:prstGeom prst="rect">
              <a:avLst/>
            </a:prstGeom>
            <a:noFill/>
            <a:ln w="12700" cap="flat">
              <a:noFill/>
              <a:miter lim="400000"/>
            </a:ln>
            <a:effectLst/>
          </p:spPr>
          <p:txBody>
            <a:bodyPr wrap="none" lIns="45719" tIns="45719" rIns="45719" bIns="45719" numCol="1" anchor="t">
              <a:spAutoFit/>
            </a:bodyPr>
            <a:lstStyle>
              <a:lvl1pPr defTabSz="2438400">
                <a:lnSpc>
                  <a:spcPct val="150000"/>
                </a:lnSpc>
                <a:defRPr sz="3600">
                  <a:solidFill>
                    <a:srgbClr val="F6F1EB"/>
                  </a:solidFill>
                  <a:latin typeface="MiSans Bold" panose="00000500000000000000" charset="-122"/>
                  <a:ea typeface="MiSans Bold" panose="00000500000000000000" charset="-122"/>
                  <a:cs typeface="MiSans Bold" panose="00000500000000000000" charset="-122"/>
                  <a:sym typeface="MiSans Bold" panose="00000500000000000000" charset="-122"/>
                </a:defRPr>
              </a:lvl1pPr>
            </a:lstStyle>
            <a:p>
              <a:r>
                <a:t>0-40分</a:t>
              </a:r>
            </a:p>
          </p:txBody>
        </p:sp>
        <p:sp>
          <p:nvSpPr>
            <p:cNvPr id="399" name="学习时间成本…"/>
            <p:cNvSpPr txBox="1"/>
            <p:nvPr/>
          </p:nvSpPr>
          <p:spPr>
            <a:xfrm>
              <a:off x="0" y="1159145"/>
              <a:ext cx="2146300" cy="787401"/>
            </a:xfrm>
            <a:prstGeom prst="rect">
              <a:avLst/>
            </a:prstGeom>
            <a:noFill/>
            <a:ln w="12700" cap="flat">
              <a:noFill/>
              <a:miter lim="400000"/>
            </a:ln>
            <a:effectLst/>
          </p:spPr>
          <p:txBody>
            <a:bodyPr wrap="none" lIns="50800" tIns="50800" rIns="50800" bIns="50800" numCol="1" anchor="ctr">
              <a:spAutoFit/>
            </a:bodyPr>
            <a:lstStyle/>
            <a:p>
              <a:pPr defTabSz="2438400">
                <a:defRPr sz="2000">
                  <a:solidFill>
                    <a:srgbClr val="F15A24"/>
                  </a:solidFill>
                  <a:latin typeface="MiSans Semibold" panose="00000500000000000000" charset="-122"/>
                  <a:ea typeface="MiSans Semibold" panose="00000500000000000000" charset="-122"/>
                  <a:cs typeface="MiSans Semibold" panose="00000500000000000000" charset="-122"/>
                  <a:sym typeface="MiSans Semibold" panose="00000500000000000000" charset="-122"/>
                </a:defRPr>
              </a:pPr>
              <a:r>
                <a:t>学习时间成本</a:t>
              </a:r>
            </a:p>
            <a:p>
              <a:pPr defTabSz="2438400">
                <a:defRPr sz="2000">
                  <a:solidFill>
                    <a:srgbClr val="F6F1EB"/>
                  </a:solidFill>
                  <a:latin typeface="MiSans Semibold" panose="00000500000000000000" charset="-122"/>
                  <a:ea typeface="MiSans Semibold" panose="00000500000000000000" charset="-122"/>
                  <a:cs typeface="MiSans Semibold" panose="00000500000000000000" charset="-122"/>
                  <a:sym typeface="MiSans Semibold" panose="00000500000000000000" charset="-122"/>
                </a:defRPr>
              </a:pPr>
              <a:r>
                <a:t>几乎可以忽略不计</a:t>
              </a:r>
            </a:p>
          </p:txBody>
        </p:sp>
      </p:grpSp>
      <p:grpSp>
        <p:nvGrpSpPr>
          <p:cNvPr id="405" name="成组"/>
          <p:cNvGrpSpPr/>
          <p:nvPr/>
        </p:nvGrpSpPr>
        <p:grpSpPr>
          <a:xfrm>
            <a:off x="7181850" y="6732262"/>
            <a:ext cx="3547269" cy="1946547"/>
            <a:chOff x="0" y="0"/>
            <a:chExt cx="3547268" cy="1946545"/>
          </a:xfrm>
        </p:grpSpPr>
        <p:sp>
          <p:nvSpPr>
            <p:cNvPr id="401" name="矩形"/>
            <p:cNvSpPr/>
            <p:nvPr/>
          </p:nvSpPr>
          <p:spPr>
            <a:xfrm>
              <a:off x="0" y="764539"/>
              <a:ext cx="3547269" cy="167284"/>
            </a:xfrm>
            <a:prstGeom prst="rect">
              <a:avLst/>
            </a:prstGeom>
            <a:solidFill>
              <a:schemeClr val="accent1"/>
            </a:solidFill>
            <a:ln w="12700" cap="flat">
              <a:noFill/>
              <a:miter lim="400000"/>
            </a:ln>
            <a:effectLst/>
          </p:spPr>
          <p:txBody>
            <a:bodyPr wrap="square" lIns="45719" tIns="45719" rIns="45719" bIns="45719" numCol="1" anchor="ctr">
              <a:noAutofit/>
            </a:bodyPr>
            <a:lstStyle/>
            <a:p/>
          </p:txBody>
        </p:sp>
        <p:sp>
          <p:nvSpPr>
            <p:cNvPr id="402" name="矩形"/>
            <p:cNvSpPr/>
            <p:nvPr/>
          </p:nvSpPr>
          <p:spPr>
            <a:xfrm>
              <a:off x="1190819" y="764539"/>
              <a:ext cx="1165630" cy="167284"/>
            </a:xfrm>
            <a:prstGeom prst="rect">
              <a:avLst/>
            </a:prstGeom>
            <a:solidFill>
              <a:srgbClr val="E1DAD3"/>
            </a:solidFill>
            <a:ln w="12700" cap="flat">
              <a:noFill/>
              <a:miter lim="400000"/>
            </a:ln>
            <a:effectLst/>
          </p:spPr>
          <p:txBody>
            <a:bodyPr wrap="square" lIns="45719" tIns="45719" rIns="45719" bIns="45719" numCol="1" anchor="ctr">
              <a:noAutofit/>
            </a:bodyPr>
            <a:lstStyle/>
            <a:p>
              <a:pPr>
                <a:defRPr sz="2000"/>
              </a:pPr>
            </a:p>
          </p:txBody>
        </p:sp>
        <p:sp>
          <p:nvSpPr>
            <p:cNvPr id="403" name="40-60分"/>
            <p:cNvSpPr txBox="1"/>
            <p:nvPr/>
          </p:nvSpPr>
          <p:spPr>
            <a:xfrm>
              <a:off x="0" y="0"/>
              <a:ext cx="1978203" cy="701040"/>
            </a:xfrm>
            <a:prstGeom prst="rect">
              <a:avLst/>
            </a:prstGeom>
            <a:noFill/>
            <a:ln w="12700" cap="flat">
              <a:noFill/>
              <a:miter lim="400000"/>
            </a:ln>
            <a:effectLst/>
          </p:spPr>
          <p:txBody>
            <a:bodyPr wrap="none" lIns="45719" tIns="45719" rIns="45719" bIns="45719" numCol="1" anchor="t">
              <a:spAutoFit/>
            </a:bodyPr>
            <a:lstStyle>
              <a:lvl1pPr defTabSz="2438400">
                <a:lnSpc>
                  <a:spcPct val="150000"/>
                </a:lnSpc>
                <a:defRPr sz="3600">
                  <a:solidFill>
                    <a:srgbClr val="F6F1EB"/>
                  </a:solidFill>
                  <a:latin typeface="MiSans Bold" panose="00000500000000000000" charset="-122"/>
                  <a:ea typeface="MiSans Bold" panose="00000500000000000000" charset="-122"/>
                  <a:cs typeface="MiSans Bold" panose="00000500000000000000" charset="-122"/>
                  <a:sym typeface="MiSans Bold" panose="00000500000000000000" charset="-122"/>
                </a:defRPr>
              </a:lvl1pPr>
            </a:lstStyle>
            <a:p>
              <a:r>
                <a:t>40-60分</a:t>
              </a:r>
            </a:p>
          </p:txBody>
        </p:sp>
        <p:sp>
          <p:nvSpPr>
            <p:cNvPr id="404" name="可以完全用标准化SOP来实现…"/>
            <p:cNvSpPr txBox="1"/>
            <p:nvPr/>
          </p:nvSpPr>
          <p:spPr>
            <a:xfrm>
              <a:off x="0" y="1159145"/>
              <a:ext cx="3457956" cy="787401"/>
            </a:xfrm>
            <a:prstGeom prst="rect">
              <a:avLst/>
            </a:prstGeom>
            <a:noFill/>
            <a:ln w="12700" cap="flat">
              <a:noFill/>
              <a:miter lim="400000"/>
            </a:ln>
            <a:effectLst/>
          </p:spPr>
          <p:txBody>
            <a:bodyPr wrap="none" lIns="50800" tIns="50800" rIns="50800" bIns="50800" numCol="1" anchor="ctr">
              <a:spAutoFit/>
            </a:bodyPr>
            <a:lstStyle/>
            <a:p>
              <a:pPr defTabSz="2438400">
                <a:defRPr sz="2000">
                  <a:solidFill>
                    <a:srgbClr val="F6F1EB"/>
                  </a:solidFill>
                  <a:latin typeface="MiSans Semibold" panose="00000500000000000000" charset="-122"/>
                  <a:ea typeface="MiSans Semibold" panose="00000500000000000000" charset="-122"/>
                  <a:cs typeface="MiSans Semibold" panose="00000500000000000000" charset="-122"/>
                  <a:sym typeface="MiSans Semibold" panose="00000500000000000000" charset="-122"/>
                </a:defRPr>
              </a:pPr>
              <a:r>
                <a:t>可以完全用</a:t>
              </a:r>
              <a:r>
                <a:rPr>
                  <a:solidFill>
                    <a:srgbClr val="F15A24"/>
                  </a:solidFill>
                </a:rPr>
                <a:t>标准化SOP</a:t>
              </a:r>
              <a:r>
                <a:t>来实现</a:t>
              </a:r>
            </a:p>
            <a:p>
              <a:pPr defTabSz="2438400">
                <a:defRPr sz="2000">
                  <a:solidFill>
                    <a:srgbClr val="F6F1EB"/>
                  </a:solidFill>
                  <a:latin typeface="MiSans Semibold" panose="00000500000000000000" charset="-122"/>
                  <a:ea typeface="MiSans Semibold" panose="00000500000000000000" charset="-122"/>
                  <a:cs typeface="MiSans Semibold" panose="00000500000000000000" charset="-122"/>
                  <a:sym typeface="MiSans Semibold" panose="00000500000000000000" charset="-122"/>
                </a:defRPr>
              </a:pPr>
              <a:r>
                <a:t>而且几乎不需要人的介入</a:t>
              </a:r>
            </a:p>
          </p:txBody>
        </p:sp>
      </p:grpSp>
      <p:grpSp>
        <p:nvGrpSpPr>
          <p:cNvPr id="410" name="成组"/>
          <p:cNvGrpSpPr/>
          <p:nvPr/>
        </p:nvGrpSpPr>
        <p:grpSpPr>
          <a:xfrm>
            <a:off x="12541430" y="6732262"/>
            <a:ext cx="3924301" cy="1946547"/>
            <a:chOff x="0" y="0"/>
            <a:chExt cx="3924300" cy="1946545"/>
          </a:xfrm>
        </p:grpSpPr>
        <p:sp>
          <p:nvSpPr>
            <p:cNvPr id="406" name="矩形"/>
            <p:cNvSpPr/>
            <p:nvPr/>
          </p:nvSpPr>
          <p:spPr>
            <a:xfrm>
              <a:off x="0" y="764539"/>
              <a:ext cx="3547269" cy="167284"/>
            </a:xfrm>
            <a:prstGeom prst="rect">
              <a:avLst/>
            </a:prstGeom>
            <a:solidFill>
              <a:schemeClr val="accent1"/>
            </a:solidFill>
            <a:ln w="12700" cap="flat">
              <a:noFill/>
              <a:miter lim="400000"/>
            </a:ln>
            <a:effectLst/>
          </p:spPr>
          <p:txBody>
            <a:bodyPr wrap="square" lIns="45719" tIns="45719" rIns="45719" bIns="45719" numCol="1" anchor="ctr">
              <a:noAutofit/>
            </a:bodyPr>
            <a:lstStyle/>
            <a:p/>
          </p:txBody>
        </p:sp>
        <p:sp>
          <p:nvSpPr>
            <p:cNvPr id="407" name="矩形"/>
            <p:cNvSpPr/>
            <p:nvPr/>
          </p:nvSpPr>
          <p:spPr>
            <a:xfrm>
              <a:off x="1991004" y="764539"/>
              <a:ext cx="806656" cy="167284"/>
            </a:xfrm>
            <a:prstGeom prst="rect">
              <a:avLst/>
            </a:prstGeom>
            <a:solidFill>
              <a:srgbClr val="E1DAD3"/>
            </a:solidFill>
            <a:ln w="12700" cap="flat">
              <a:noFill/>
              <a:miter lim="400000"/>
            </a:ln>
            <a:effectLst/>
          </p:spPr>
          <p:txBody>
            <a:bodyPr wrap="square" lIns="45719" tIns="45719" rIns="45719" bIns="45719" numCol="1" anchor="ctr">
              <a:noAutofit/>
            </a:bodyPr>
            <a:lstStyle/>
            <a:p/>
          </p:txBody>
        </p:sp>
        <p:sp>
          <p:nvSpPr>
            <p:cNvPr id="408" name="60-80分"/>
            <p:cNvSpPr txBox="1"/>
            <p:nvPr/>
          </p:nvSpPr>
          <p:spPr>
            <a:xfrm>
              <a:off x="0" y="0"/>
              <a:ext cx="1991005" cy="701040"/>
            </a:xfrm>
            <a:prstGeom prst="rect">
              <a:avLst/>
            </a:prstGeom>
            <a:noFill/>
            <a:ln w="12700" cap="flat">
              <a:noFill/>
              <a:miter lim="400000"/>
            </a:ln>
            <a:effectLst/>
          </p:spPr>
          <p:txBody>
            <a:bodyPr wrap="none" lIns="45719" tIns="45719" rIns="45719" bIns="45719" numCol="1" anchor="t">
              <a:spAutoFit/>
            </a:bodyPr>
            <a:lstStyle>
              <a:lvl1pPr defTabSz="2438400">
                <a:lnSpc>
                  <a:spcPct val="150000"/>
                </a:lnSpc>
                <a:defRPr sz="3600">
                  <a:solidFill>
                    <a:srgbClr val="F6F1EB"/>
                  </a:solidFill>
                  <a:latin typeface="MiSans Bold" panose="00000500000000000000" charset="-122"/>
                  <a:ea typeface="MiSans Bold" panose="00000500000000000000" charset="-122"/>
                  <a:cs typeface="MiSans Bold" panose="00000500000000000000" charset="-122"/>
                  <a:sym typeface="MiSans Bold" panose="00000500000000000000" charset="-122"/>
                </a:defRPr>
              </a:lvl1pPr>
            </a:lstStyle>
            <a:p>
              <a:r>
                <a:t>60-80分</a:t>
              </a:r>
            </a:p>
          </p:txBody>
        </p:sp>
        <p:sp>
          <p:nvSpPr>
            <p:cNvPr id="409" name="用于学习力极强的业务骨干和精英…"/>
            <p:cNvSpPr txBox="1"/>
            <p:nvPr/>
          </p:nvSpPr>
          <p:spPr>
            <a:xfrm>
              <a:off x="0" y="1159145"/>
              <a:ext cx="3924300" cy="787401"/>
            </a:xfrm>
            <a:prstGeom prst="rect">
              <a:avLst/>
            </a:prstGeom>
            <a:noFill/>
            <a:ln w="12700" cap="flat">
              <a:noFill/>
              <a:miter lim="400000"/>
            </a:ln>
            <a:effectLst/>
          </p:spPr>
          <p:txBody>
            <a:bodyPr wrap="none" lIns="50800" tIns="50800" rIns="50800" bIns="50800" numCol="1" anchor="ctr">
              <a:spAutoFit/>
            </a:bodyPr>
            <a:lstStyle/>
            <a:p>
              <a:pPr defTabSz="2438400">
                <a:defRPr sz="2000">
                  <a:solidFill>
                    <a:srgbClr val="F6F1EB"/>
                  </a:solidFill>
                  <a:latin typeface="MiSans Semibold" panose="00000500000000000000" charset="-122"/>
                  <a:ea typeface="MiSans Semibold" panose="00000500000000000000" charset="-122"/>
                  <a:cs typeface="MiSans Semibold" panose="00000500000000000000" charset="-122"/>
                  <a:sym typeface="MiSans Semibold" panose="00000500000000000000" charset="-122"/>
                </a:defRPr>
              </a:pPr>
              <a:r>
                <a:t>用于学习力极强的业务骨干和精英</a:t>
              </a:r>
            </a:p>
            <a:p>
              <a:pPr defTabSz="2438400">
                <a:defRPr sz="2000">
                  <a:solidFill>
                    <a:srgbClr val="F6F1EB"/>
                  </a:solidFill>
                  <a:latin typeface="MiSans Semibold" panose="00000500000000000000" charset="-122"/>
                  <a:ea typeface="MiSans Semibold" panose="00000500000000000000" charset="-122"/>
                  <a:cs typeface="MiSans Semibold" panose="00000500000000000000" charset="-122"/>
                  <a:sym typeface="MiSans Semibold" panose="00000500000000000000" charset="-122"/>
                </a:defRPr>
              </a:pPr>
              <a:r>
                <a:t>然后</a:t>
              </a:r>
              <a:r>
                <a:rPr>
                  <a:solidFill>
                    <a:srgbClr val="F15A24"/>
                  </a:solidFill>
                </a:rPr>
                <a:t>向下（60以下）扩散</a:t>
              </a:r>
              <a:endParaRPr>
                <a:solidFill>
                  <a:srgbClr val="F15A24"/>
                </a:solidFill>
              </a:endParaRPr>
            </a:p>
          </p:txBody>
        </p:sp>
      </p:grpSp>
      <p:sp>
        <p:nvSpPr>
          <p:cNvPr id="411" name="Prompt 自学效果为什么不好？"/>
          <p:cNvSpPr txBox="1"/>
          <p:nvPr/>
        </p:nvSpPr>
        <p:spPr>
          <a:xfrm>
            <a:off x="-4595178" y="4247138"/>
            <a:ext cx="4595179" cy="520701"/>
          </a:xfrm>
          <a:prstGeom prst="rect">
            <a:avLst/>
          </a:prstGeom>
          <a:ln w="12700">
            <a:miter lim="400000"/>
          </a:ln>
        </p:spPr>
        <p:txBody>
          <a:bodyPr wrap="none" lIns="50800" tIns="50800" rIns="50800" bIns="50800" anchor="ctr">
            <a:spAutoFit/>
          </a:bodyPr>
          <a:lstStyle/>
          <a:p>
            <a:pPr defTabSz="2438400">
              <a:defRPr sz="2500">
                <a:solidFill>
                  <a:srgbClr val="F6F1EB"/>
                </a:solidFill>
                <a:latin typeface="MiSans Semibold" panose="00000500000000000000" charset="-122"/>
                <a:ea typeface="MiSans Semibold" panose="00000500000000000000" charset="-122"/>
                <a:cs typeface="MiSans Semibold" panose="00000500000000000000" charset="-122"/>
                <a:sym typeface="MiSans Semibold" panose="00000500000000000000" charset="-122"/>
              </a:defRPr>
            </a:pPr>
            <a:r>
              <a:t>Prompt </a:t>
            </a:r>
            <a:r>
              <a:rPr>
                <a:solidFill>
                  <a:srgbClr val="F15A24"/>
                </a:solidFill>
              </a:rPr>
              <a:t>自学效果为什么不好</a:t>
            </a:r>
            <a:r>
              <a:t>？</a:t>
            </a:r>
          </a:p>
        </p:txBody>
      </p:sp>
      <p:sp>
        <p:nvSpPr>
          <p:cNvPr id="412" name="显性：了解大模型"/>
          <p:cNvSpPr txBox="1"/>
          <p:nvPr/>
        </p:nvSpPr>
        <p:spPr>
          <a:xfrm>
            <a:off x="-4595178" y="5125461"/>
            <a:ext cx="2571446" cy="457201"/>
          </a:xfrm>
          <a:prstGeom prst="rect">
            <a:avLst/>
          </a:prstGeom>
          <a:ln w="12700">
            <a:miter lim="400000"/>
          </a:ln>
        </p:spPr>
        <p:txBody>
          <a:bodyPr wrap="none" lIns="50800" tIns="50800" rIns="50800" bIns="50800" anchor="ctr">
            <a:spAutoFit/>
          </a:bodyPr>
          <a:lstStyle>
            <a:lvl1pPr marL="228600" indent="-228600" defTabSz="2438400">
              <a:buSzPct val="100000"/>
              <a:buChar char="๏"/>
              <a:defRPr sz="2100">
                <a:solidFill>
                  <a:srgbClr val="F6F1EB"/>
                </a:solidFill>
                <a:latin typeface="MiSans Normal" panose="00000500000000000000" charset="-122"/>
                <a:ea typeface="MiSans Normal" panose="00000500000000000000" charset="-122"/>
                <a:cs typeface="MiSans Normal" panose="00000500000000000000" charset="-122"/>
                <a:sym typeface="MiSans Normal" panose="00000500000000000000" charset="-122"/>
              </a:defRPr>
            </a:lvl1pPr>
          </a:lstStyle>
          <a:p>
            <a:r>
              <a:t> 显性：了解大模型</a:t>
            </a:r>
          </a:p>
        </p:txBody>
      </p:sp>
      <p:sp>
        <p:nvSpPr>
          <p:cNvPr id="413" name="隐性：了解自己"/>
          <p:cNvSpPr txBox="1"/>
          <p:nvPr/>
        </p:nvSpPr>
        <p:spPr>
          <a:xfrm>
            <a:off x="-4595178" y="5582661"/>
            <a:ext cx="2304746" cy="457201"/>
          </a:xfrm>
          <a:prstGeom prst="rect">
            <a:avLst/>
          </a:prstGeom>
          <a:ln w="12700">
            <a:miter lim="400000"/>
          </a:ln>
        </p:spPr>
        <p:txBody>
          <a:bodyPr wrap="none" lIns="50800" tIns="50800" rIns="50800" bIns="50800" anchor="ctr">
            <a:spAutoFit/>
          </a:bodyPr>
          <a:lstStyle>
            <a:lvl1pPr marL="228600" indent="-228600" defTabSz="2438400">
              <a:buSzPct val="100000"/>
              <a:buChar char="๏"/>
              <a:defRPr sz="2100">
                <a:solidFill>
                  <a:srgbClr val="F6F1EB"/>
                </a:solidFill>
                <a:latin typeface="MiSans Normal" panose="00000500000000000000" charset="-122"/>
                <a:ea typeface="MiSans Normal" panose="00000500000000000000" charset="-122"/>
                <a:cs typeface="MiSans Normal" panose="00000500000000000000" charset="-122"/>
                <a:sym typeface="MiSans Normal" panose="00000500000000000000" charset="-122"/>
              </a:defRPr>
            </a:lvl1pPr>
          </a:lstStyle>
          <a:p>
            <a:r>
              <a:t> 隐性：了解自己</a:t>
            </a:r>
          </a:p>
        </p:txBody>
      </p:sp>
      <p:sp>
        <p:nvSpPr>
          <p:cNvPr id="414" name="Rectangle 24"/>
          <p:cNvSpPr/>
          <p:nvPr/>
        </p:nvSpPr>
        <p:spPr>
          <a:xfrm>
            <a:off x="-6836766" y="718603"/>
            <a:ext cx="5569904" cy="819016"/>
          </a:xfrm>
          <a:prstGeom prst="rect">
            <a:avLst/>
          </a:prstGeom>
          <a:ln w="28575">
            <a:solidFill>
              <a:srgbClr val="323232"/>
            </a:solidFill>
            <a:miter/>
          </a:ln>
        </p:spPr>
        <p:txBody>
          <a:bodyPr lIns="45719" rIns="45719" anchor="ctr"/>
          <a:lstStyle/>
          <a:p>
            <a:pPr algn="ctr">
              <a:defRPr>
                <a:solidFill>
                  <a:srgbClr val="F6F1EB"/>
                </a:solidFill>
              </a:defRPr>
            </a:pPr>
          </a:p>
        </p:txBody>
      </p:sp>
      <p:sp>
        <p:nvSpPr>
          <p:cNvPr id="415" name="是AI在组织内落地的第一把钥匙"/>
          <p:cNvSpPr txBox="1"/>
          <p:nvPr/>
        </p:nvSpPr>
        <p:spPr>
          <a:xfrm>
            <a:off x="-6490214" y="867760"/>
            <a:ext cx="4572953" cy="520701"/>
          </a:xfrm>
          <a:prstGeom prst="rect">
            <a:avLst/>
          </a:prstGeom>
          <a:ln w="12700">
            <a:miter lim="400000"/>
          </a:ln>
        </p:spPr>
        <p:txBody>
          <a:bodyPr wrap="none" lIns="50800" tIns="50800" rIns="50800" bIns="50800" anchor="ctr">
            <a:spAutoFit/>
          </a:bodyPr>
          <a:lstStyle>
            <a:lvl1pPr defTabSz="2438400">
              <a:defRPr sz="2500">
                <a:latin typeface="MiSans Semibold" panose="00000500000000000000" charset="-122"/>
                <a:ea typeface="MiSans Semibold" panose="00000500000000000000" charset="-122"/>
                <a:cs typeface="MiSans Semibold" panose="00000500000000000000" charset="-122"/>
                <a:sym typeface="MiSans Semibold" panose="00000500000000000000" charset="-122"/>
              </a:defRPr>
            </a:lvl1pPr>
          </a:lstStyle>
          <a:p>
            <a:r>
              <a:t>是AI在组织内落地的第一把钥匙</a:t>
            </a:r>
          </a:p>
        </p:txBody>
      </p:sp>
      <p:sp>
        <p:nvSpPr>
          <p:cNvPr id="416" name="Rectangle 24"/>
          <p:cNvSpPr/>
          <p:nvPr/>
        </p:nvSpPr>
        <p:spPr>
          <a:xfrm>
            <a:off x="-6836766" y="1794324"/>
            <a:ext cx="5569904" cy="819016"/>
          </a:xfrm>
          <a:prstGeom prst="rect">
            <a:avLst/>
          </a:prstGeom>
          <a:ln w="28575">
            <a:solidFill>
              <a:srgbClr val="323232"/>
            </a:solidFill>
            <a:miter/>
          </a:ln>
        </p:spPr>
        <p:txBody>
          <a:bodyPr lIns="45719" rIns="45719" anchor="ctr"/>
          <a:lstStyle/>
          <a:p>
            <a:pPr algn="ctr">
              <a:defRPr>
                <a:solidFill>
                  <a:srgbClr val="F6F1EB"/>
                </a:solidFill>
              </a:defRPr>
            </a:pPr>
          </a:p>
        </p:txBody>
      </p:sp>
      <p:sp>
        <p:nvSpPr>
          <p:cNvPr id="417" name="是萃取业务精英方法论的有效工具"/>
          <p:cNvSpPr txBox="1"/>
          <p:nvPr/>
        </p:nvSpPr>
        <p:spPr>
          <a:xfrm>
            <a:off x="-6490214" y="1943482"/>
            <a:ext cx="4876801" cy="520701"/>
          </a:xfrm>
          <a:prstGeom prst="rect">
            <a:avLst/>
          </a:prstGeom>
          <a:ln w="12700">
            <a:miter lim="400000"/>
          </a:ln>
        </p:spPr>
        <p:txBody>
          <a:bodyPr wrap="none" lIns="50800" tIns="50800" rIns="50800" bIns="50800" anchor="ctr">
            <a:spAutoFit/>
          </a:bodyPr>
          <a:lstStyle>
            <a:lvl1pPr defTabSz="2438400">
              <a:defRPr sz="2500">
                <a:latin typeface="MiSans Semibold" panose="00000500000000000000" charset="-122"/>
                <a:ea typeface="MiSans Semibold" panose="00000500000000000000" charset="-122"/>
                <a:cs typeface="MiSans Semibold" panose="00000500000000000000" charset="-122"/>
                <a:sym typeface="MiSans Semibold" panose="00000500000000000000" charset="-122"/>
              </a:defRPr>
            </a:lvl1pPr>
          </a:lstStyle>
          <a:p>
            <a:r>
              <a:t>是萃取业务精英方法论的有效工具</a:t>
            </a:r>
          </a:p>
        </p:txBody>
      </p:sp>
      <p:sp>
        <p:nvSpPr>
          <p:cNvPr id="418" name="Rectangle 24"/>
          <p:cNvSpPr/>
          <p:nvPr/>
        </p:nvSpPr>
        <p:spPr>
          <a:xfrm>
            <a:off x="-6836766" y="3033491"/>
            <a:ext cx="5569904" cy="819016"/>
          </a:xfrm>
          <a:prstGeom prst="rect">
            <a:avLst/>
          </a:prstGeom>
          <a:ln w="28575">
            <a:solidFill>
              <a:srgbClr val="323232"/>
            </a:solidFill>
            <a:miter/>
          </a:ln>
        </p:spPr>
        <p:txBody>
          <a:bodyPr lIns="45719" rIns="45719" anchor="ctr"/>
          <a:lstStyle/>
          <a:p>
            <a:pPr algn="ctr">
              <a:defRPr>
                <a:solidFill>
                  <a:srgbClr val="F6F1EB"/>
                </a:solidFill>
              </a:defRPr>
            </a:pPr>
          </a:p>
        </p:txBody>
      </p:sp>
      <p:sp>
        <p:nvSpPr>
          <p:cNvPr id="419" name="是绝对碾压式的员工培训利器"/>
          <p:cNvSpPr txBox="1"/>
          <p:nvPr/>
        </p:nvSpPr>
        <p:spPr>
          <a:xfrm>
            <a:off x="-6490214" y="3182648"/>
            <a:ext cx="4241801" cy="520701"/>
          </a:xfrm>
          <a:prstGeom prst="rect">
            <a:avLst/>
          </a:prstGeom>
          <a:ln w="12700">
            <a:miter lim="400000"/>
          </a:ln>
        </p:spPr>
        <p:txBody>
          <a:bodyPr wrap="none" lIns="50800" tIns="50800" rIns="50800" bIns="50800" anchor="ctr">
            <a:spAutoFit/>
          </a:bodyPr>
          <a:lstStyle>
            <a:lvl1pPr defTabSz="2438400">
              <a:defRPr sz="2500">
                <a:solidFill>
                  <a:srgbClr val="F6F1EB"/>
                </a:solidFill>
                <a:latin typeface="MiSans Semibold" panose="00000500000000000000" charset="-122"/>
                <a:ea typeface="MiSans Semibold" panose="00000500000000000000" charset="-122"/>
                <a:cs typeface="MiSans Semibold" panose="00000500000000000000" charset="-122"/>
                <a:sym typeface="MiSans Semibold" panose="00000500000000000000" charset="-122"/>
              </a:defRPr>
            </a:lvl1pPr>
          </a:lstStyle>
          <a:p>
            <a:r>
              <a:t>是绝对碾压式的员工培训利器</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 name="已粘贴的影片.png" descr="已粘贴的影片.png"/>
          <p:cNvPicPr>
            <a:picLocks noChangeAspect="1"/>
          </p:cNvPicPr>
          <p:nvPr/>
        </p:nvPicPr>
        <p:blipFill>
          <a:blip r:embed="rId1"/>
          <a:srcRect/>
          <a:stretch>
            <a:fillRect/>
          </a:stretch>
        </p:blipFill>
        <p:spPr>
          <a:xfrm>
            <a:off x="18415000" y="3211589"/>
            <a:ext cx="6339285" cy="579349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01"/>
                </a:lnTo>
                <a:cubicBezTo>
                  <a:pt x="0" y="430"/>
                  <a:pt x="28" y="453"/>
                  <a:pt x="100" y="283"/>
                </a:cubicBezTo>
                <a:cubicBezTo>
                  <a:pt x="128" y="218"/>
                  <a:pt x="200" y="137"/>
                  <a:pt x="261" y="104"/>
                </a:cubicBezTo>
                <a:cubicBezTo>
                  <a:pt x="432" y="10"/>
                  <a:pt x="427" y="0"/>
                  <a:pt x="206" y="0"/>
                </a:cubicBezTo>
                <a:lnTo>
                  <a:pt x="0" y="0"/>
                </a:lnTo>
                <a:close/>
                <a:moveTo>
                  <a:pt x="21394" y="0"/>
                </a:moveTo>
                <a:cubicBezTo>
                  <a:pt x="21173" y="0"/>
                  <a:pt x="21168" y="10"/>
                  <a:pt x="21339" y="104"/>
                </a:cubicBezTo>
                <a:cubicBezTo>
                  <a:pt x="21400" y="137"/>
                  <a:pt x="21472" y="218"/>
                  <a:pt x="21500" y="283"/>
                </a:cubicBezTo>
                <a:cubicBezTo>
                  <a:pt x="21572" y="453"/>
                  <a:pt x="21600" y="430"/>
                  <a:pt x="21600" y="201"/>
                </a:cubicBezTo>
                <a:lnTo>
                  <a:pt x="21600" y="0"/>
                </a:lnTo>
                <a:lnTo>
                  <a:pt x="21394" y="0"/>
                </a:lnTo>
                <a:close/>
                <a:moveTo>
                  <a:pt x="2780" y="182"/>
                </a:moveTo>
                <a:cubicBezTo>
                  <a:pt x="1604" y="182"/>
                  <a:pt x="1441" y="190"/>
                  <a:pt x="1373" y="243"/>
                </a:cubicBezTo>
                <a:cubicBezTo>
                  <a:pt x="1215" y="364"/>
                  <a:pt x="1202" y="467"/>
                  <a:pt x="1202" y="1620"/>
                </a:cubicBezTo>
                <a:cubicBezTo>
                  <a:pt x="1202" y="2211"/>
                  <a:pt x="1211" y="2747"/>
                  <a:pt x="1222" y="2810"/>
                </a:cubicBezTo>
                <a:cubicBezTo>
                  <a:pt x="1247" y="2942"/>
                  <a:pt x="1375" y="3095"/>
                  <a:pt x="1479" y="3118"/>
                </a:cubicBezTo>
                <a:cubicBezTo>
                  <a:pt x="1519" y="3126"/>
                  <a:pt x="2098" y="3136"/>
                  <a:pt x="2764" y="3138"/>
                </a:cubicBezTo>
                <a:cubicBezTo>
                  <a:pt x="4065" y="3144"/>
                  <a:pt x="4139" y="3135"/>
                  <a:pt x="4253" y="2956"/>
                </a:cubicBezTo>
                <a:cubicBezTo>
                  <a:pt x="4301" y="2882"/>
                  <a:pt x="4307" y="2718"/>
                  <a:pt x="4307" y="1634"/>
                </a:cubicBezTo>
                <a:lnTo>
                  <a:pt x="4307" y="397"/>
                </a:lnTo>
                <a:lnTo>
                  <a:pt x="4208" y="290"/>
                </a:lnTo>
                <a:lnTo>
                  <a:pt x="4112" y="182"/>
                </a:lnTo>
                <a:lnTo>
                  <a:pt x="2780" y="182"/>
                </a:lnTo>
                <a:close/>
                <a:moveTo>
                  <a:pt x="752" y="252"/>
                </a:moveTo>
                <a:cubicBezTo>
                  <a:pt x="676" y="252"/>
                  <a:pt x="599" y="289"/>
                  <a:pt x="531" y="363"/>
                </a:cubicBezTo>
                <a:cubicBezTo>
                  <a:pt x="397" y="510"/>
                  <a:pt x="397" y="696"/>
                  <a:pt x="531" y="843"/>
                </a:cubicBezTo>
                <a:cubicBezTo>
                  <a:pt x="604" y="922"/>
                  <a:pt x="662" y="950"/>
                  <a:pt x="752" y="950"/>
                </a:cubicBezTo>
                <a:cubicBezTo>
                  <a:pt x="921" y="950"/>
                  <a:pt x="1068" y="789"/>
                  <a:pt x="1068" y="604"/>
                </a:cubicBezTo>
                <a:cubicBezTo>
                  <a:pt x="1068" y="505"/>
                  <a:pt x="1043" y="442"/>
                  <a:pt x="971" y="363"/>
                </a:cubicBezTo>
                <a:cubicBezTo>
                  <a:pt x="904" y="289"/>
                  <a:pt x="828" y="252"/>
                  <a:pt x="752" y="252"/>
                </a:cubicBezTo>
                <a:close/>
                <a:moveTo>
                  <a:pt x="1444" y="3362"/>
                </a:moveTo>
                <a:lnTo>
                  <a:pt x="1358" y="3437"/>
                </a:lnTo>
                <a:cubicBezTo>
                  <a:pt x="1310" y="3478"/>
                  <a:pt x="1255" y="3573"/>
                  <a:pt x="1236" y="3647"/>
                </a:cubicBezTo>
                <a:cubicBezTo>
                  <a:pt x="1187" y="3839"/>
                  <a:pt x="1189" y="20541"/>
                  <a:pt x="1237" y="20733"/>
                </a:cubicBezTo>
                <a:cubicBezTo>
                  <a:pt x="1261" y="20826"/>
                  <a:pt x="1308" y="20895"/>
                  <a:pt x="1379" y="20943"/>
                </a:cubicBezTo>
                <a:cubicBezTo>
                  <a:pt x="1484" y="21013"/>
                  <a:pt x="1638" y="21014"/>
                  <a:pt x="11185" y="21014"/>
                </a:cubicBezTo>
                <a:cubicBezTo>
                  <a:pt x="20732" y="21014"/>
                  <a:pt x="20884" y="21013"/>
                  <a:pt x="20989" y="20943"/>
                </a:cubicBezTo>
                <a:cubicBezTo>
                  <a:pt x="21060" y="20895"/>
                  <a:pt x="21107" y="20826"/>
                  <a:pt x="21131" y="20733"/>
                </a:cubicBezTo>
                <a:cubicBezTo>
                  <a:pt x="21179" y="20541"/>
                  <a:pt x="21179" y="3839"/>
                  <a:pt x="21131" y="3647"/>
                </a:cubicBezTo>
                <a:cubicBezTo>
                  <a:pt x="21112" y="3573"/>
                  <a:pt x="21058" y="3478"/>
                  <a:pt x="21010" y="3437"/>
                </a:cubicBezTo>
                <a:lnTo>
                  <a:pt x="20924" y="3362"/>
                </a:lnTo>
                <a:lnTo>
                  <a:pt x="11185" y="3362"/>
                </a:lnTo>
                <a:lnTo>
                  <a:pt x="1444" y="3362"/>
                </a:lnTo>
                <a:close/>
                <a:moveTo>
                  <a:pt x="721" y="3451"/>
                </a:moveTo>
                <a:cubicBezTo>
                  <a:pt x="591" y="3462"/>
                  <a:pt x="469" y="3560"/>
                  <a:pt x="445" y="3754"/>
                </a:cubicBezTo>
                <a:cubicBezTo>
                  <a:pt x="428" y="3890"/>
                  <a:pt x="437" y="3920"/>
                  <a:pt x="527" y="4019"/>
                </a:cubicBezTo>
                <a:cubicBezTo>
                  <a:pt x="667" y="4172"/>
                  <a:pt x="825" y="4171"/>
                  <a:pt x="966" y="4017"/>
                </a:cubicBezTo>
                <a:cubicBezTo>
                  <a:pt x="1025" y="3952"/>
                  <a:pt x="1068" y="3867"/>
                  <a:pt x="1068" y="3815"/>
                </a:cubicBezTo>
                <a:cubicBezTo>
                  <a:pt x="1068" y="3563"/>
                  <a:pt x="888" y="3435"/>
                  <a:pt x="721" y="3451"/>
                </a:cubicBezTo>
                <a:close/>
                <a:moveTo>
                  <a:pt x="37" y="21208"/>
                </a:moveTo>
                <a:cubicBezTo>
                  <a:pt x="11" y="21193"/>
                  <a:pt x="0" y="21256"/>
                  <a:pt x="0" y="21399"/>
                </a:cubicBezTo>
                <a:lnTo>
                  <a:pt x="0" y="21600"/>
                </a:lnTo>
                <a:lnTo>
                  <a:pt x="206" y="21600"/>
                </a:lnTo>
                <a:cubicBezTo>
                  <a:pt x="427" y="21600"/>
                  <a:pt x="432" y="21590"/>
                  <a:pt x="261" y="21496"/>
                </a:cubicBezTo>
                <a:cubicBezTo>
                  <a:pt x="200" y="21463"/>
                  <a:pt x="128" y="21382"/>
                  <a:pt x="100" y="21317"/>
                </a:cubicBezTo>
                <a:cubicBezTo>
                  <a:pt x="73" y="21254"/>
                  <a:pt x="52" y="21217"/>
                  <a:pt x="37" y="21208"/>
                </a:cubicBezTo>
                <a:close/>
                <a:moveTo>
                  <a:pt x="21563" y="21208"/>
                </a:moveTo>
                <a:cubicBezTo>
                  <a:pt x="21548" y="21217"/>
                  <a:pt x="21527" y="21254"/>
                  <a:pt x="21500" y="21317"/>
                </a:cubicBezTo>
                <a:cubicBezTo>
                  <a:pt x="21472" y="21382"/>
                  <a:pt x="21400" y="21463"/>
                  <a:pt x="21339" y="21496"/>
                </a:cubicBezTo>
                <a:cubicBezTo>
                  <a:pt x="21278" y="21530"/>
                  <a:pt x="21219" y="21566"/>
                  <a:pt x="21208" y="21578"/>
                </a:cubicBezTo>
                <a:cubicBezTo>
                  <a:pt x="21197" y="21590"/>
                  <a:pt x="21281" y="21600"/>
                  <a:pt x="21394" y="21600"/>
                </a:cubicBezTo>
                <a:lnTo>
                  <a:pt x="21600" y="21600"/>
                </a:lnTo>
                <a:lnTo>
                  <a:pt x="21600" y="21399"/>
                </a:lnTo>
                <a:cubicBezTo>
                  <a:pt x="21600" y="21256"/>
                  <a:pt x="21589" y="21193"/>
                  <a:pt x="21563" y="21208"/>
                </a:cubicBezTo>
                <a:close/>
              </a:path>
            </a:pathLst>
          </a:custGeom>
          <a:ln w="12700">
            <a:miter lim="400000"/>
            <a:headEnd/>
            <a:tailEnd/>
          </a:ln>
        </p:spPr>
      </p:pic>
      <p:sp>
        <p:nvSpPr>
          <p:cNvPr id="2" name="这是一个封装好的 Prompt"/>
          <p:cNvSpPr txBox="1"/>
          <p:nvPr/>
        </p:nvSpPr>
        <p:spPr>
          <a:xfrm>
            <a:off x="765832" y="4699354"/>
            <a:ext cx="2410916" cy="1210588"/>
          </a:xfrm>
          <a:prstGeom prst="rect">
            <a:avLst/>
          </a:prstGeom>
          <a:ln w="12700">
            <a:miter lim="400000"/>
          </a:ln>
        </p:spPr>
        <p:txBody>
          <a:bodyPr wrap="none" lIns="50800" tIns="50800" rIns="50800" bIns="50800" anchor="ctr">
            <a:spAutoFit/>
          </a:bodyPr>
          <a:lstStyle>
            <a:lvl1pPr defTabSz="2438400">
              <a:defRPr sz="2500">
                <a:solidFill>
                  <a:srgbClr val="F6F1EB"/>
                </a:solidFill>
                <a:latin typeface="MiSans Semibold" panose="00000500000000000000" charset="-122"/>
                <a:ea typeface="MiSans Semibold" panose="00000500000000000000" charset="-122"/>
                <a:cs typeface="MiSans Semibold" panose="00000500000000000000" charset="-122"/>
                <a:sym typeface="MiSans Semibold" panose="00000500000000000000" charset="-122"/>
              </a:defRPr>
            </a:lvl1pPr>
          </a:lstStyle>
          <a:p>
            <a:r>
              <a:rPr lang="zh-CN" altLang="en-US" sz="3600" dirty="0">
                <a:solidFill>
                  <a:schemeClr val="tx1">
                    <a:lumMod val="75000"/>
                    <a:lumOff val="25000"/>
                  </a:schemeClr>
                </a:solidFill>
              </a:rPr>
              <a:t>概念解释型</a:t>
            </a:r>
            <a:br>
              <a:rPr lang="en-US" altLang="zh-CN" sz="3600" dirty="0">
                <a:solidFill>
                  <a:schemeClr val="tx1">
                    <a:lumMod val="75000"/>
                    <a:lumOff val="25000"/>
                  </a:schemeClr>
                </a:solidFill>
              </a:rPr>
            </a:br>
            <a:r>
              <a:rPr lang="zh-CN" altLang="en-US" sz="3600" dirty="0">
                <a:solidFill>
                  <a:schemeClr val="tx1">
                    <a:lumMod val="75000"/>
                    <a:lumOff val="25000"/>
                  </a:schemeClr>
                </a:solidFill>
              </a:rPr>
              <a:t>提示词</a:t>
            </a:r>
            <a:endParaRPr sz="3600" dirty="0">
              <a:solidFill>
                <a:schemeClr val="tx1">
                  <a:lumMod val="75000"/>
                  <a:lumOff val="25000"/>
                </a:schemeClr>
              </a:solidFill>
            </a:endParaRPr>
          </a:p>
        </p:txBody>
      </p:sp>
      <p:pic>
        <p:nvPicPr>
          <p:cNvPr id="3" name="图片 2"/>
          <p:cNvPicPr>
            <a:picLocks noChangeAspect="1"/>
          </p:cNvPicPr>
          <p:nvPr/>
        </p:nvPicPr>
        <p:blipFill>
          <a:blip r:embed="rId2"/>
          <a:stretch>
            <a:fillRect/>
          </a:stretch>
        </p:blipFill>
        <p:spPr>
          <a:xfrm>
            <a:off x="5168103" y="171450"/>
            <a:ext cx="11929310" cy="1970601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TextBox 6"/>
          <p:cNvSpPr txBox="1"/>
          <p:nvPr/>
        </p:nvSpPr>
        <p:spPr>
          <a:xfrm>
            <a:off x="1009406" y="8941036"/>
            <a:ext cx="1809148" cy="338554"/>
          </a:xfrm>
          <a:prstGeom prst="rect">
            <a:avLst/>
          </a:prstGeom>
          <a:ln w="12700">
            <a:miter lim="400000"/>
          </a:ln>
        </p:spPr>
        <p:txBody>
          <a:bodyPr wrap="none" lIns="45719" rIns="45719">
            <a:spAutoFit/>
          </a:bodyPr>
          <a:lstStyle>
            <a:lvl1pPr>
              <a:defRPr sz="1600">
                <a:latin typeface="MiSans Normal" panose="00000500000000000000" charset="-122"/>
                <a:ea typeface="MiSans Normal" panose="00000500000000000000" charset="-122"/>
                <a:cs typeface="MiSans Normal" panose="00000500000000000000" charset="-122"/>
                <a:sym typeface="MiSans Normal" panose="00000500000000000000" charset="-122"/>
              </a:defRPr>
            </a:lvl1pPr>
          </a:lstStyle>
          <a:p>
            <a:r>
              <a:rPr dirty="0"/>
              <a:t>© </a:t>
            </a:r>
            <a:r>
              <a:rPr dirty="0" err="1"/>
              <a:t>小七姐</a:t>
            </a:r>
            <a:r>
              <a:rPr dirty="0"/>
              <a:t> 2024.0</a:t>
            </a:r>
            <a:r>
              <a:rPr lang="en-US" altLang="zh-CN" dirty="0"/>
              <a:t>2</a:t>
            </a:r>
            <a:endParaRPr dirty="0"/>
          </a:p>
        </p:txBody>
      </p:sp>
      <p:sp>
        <p:nvSpPr>
          <p:cNvPr id="286" name="TextBox 13"/>
          <p:cNvSpPr txBox="1"/>
          <p:nvPr/>
        </p:nvSpPr>
        <p:spPr>
          <a:xfrm>
            <a:off x="1110110" y="2435094"/>
            <a:ext cx="8986389" cy="5654690"/>
          </a:xfrm>
          <a:prstGeom prst="rect">
            <a:avLst/>
          </a:prstGeom>
          <a:ln w="12700">
            <a:miter lim="400000"/>
          </a:ln>
        </p:spPr>
        <p:txBody>
          <a:bodyPr wrap="square" lIns="45719" rIns="45719">
            <a:spAutoFit/>
          </a:bodyPr>
          <a:lstStyle/>
          <a:p>
            <a:pPr>
              <a:lnSpc>
                <a:spcPct val="150000"/>
              </a:lnSpc>
              <a:spcBef>
                <a:spcPts val="1200"/>
              </a:spcBef>
              <a:defRPr sz="6700">
                <a:latin typeface="MiSans Semibold" panose="00000500000000000000" charset="-122"/>
                <a:ea typeface="MiSans Semibold" panose="00000500000000000000" charset="-122"/>
                <a:cs typeface="MiSans Semibold" panose="00000500000000000000" charset="-122"/>
                <a:sym typeface="MiSans Semibold" panose="00000500000000000000" charset="-122"/>
              </a:defRPr>
            </a:pPr>
            <a:r>
              <a:rPr lang="zh-CN" altLang="en-US" sz="2800" dirty="0">
                <a:solidFill>
                  <a:schemeClr val="tx1">
                    <a:lumMod val="50000"/>
                    <a:lumOff val="50000"/>
                  </a:schemeClr>
                </a:solidFill>
              </a:rPr>
              <a:t>什么是提示词</a:t>
            </a:r>
            <a:r>
              <a:rPr lang="en-US" altLang="zh-CN" sz="2800" dirty="0">
                <a:solidFill>
                  <a:schemeClr val="tx1">
                    <a:lumMod val="50000"/>
                    <a:lumOff val="50000"/>
                  </a:schemeClr>
                </a:solidFill>
              </a:rPr>
              <a:t>?</a:t>
            </a:r>
            <a:endParaRPr lang="en-US" altLang="zh-CN" sz="2800" dirty="0">
              <a:solidFill>
                <a:schemeClr val="tx1">
                  <a:lumMod val="50000"/>
                  <a:lumOff val="50000"/>
                </a:schemeClr>
              </a:solidFill>
            </a:endParaRPr>
          </a:p>
          <a:p>
            <a:pPr>
              <a:lnSpc>
                <a:spcPct val="150000"/>
              </a:lnSpc>
              <a:spcBef>
                <a:spcPts val="1200"/>
              </a:spcBef>
              <a:defRPr sz="6700">
                <a:latin typeface="MiSans Semibold" panose="00000500000000000000" charset="-122"/>
                <a:ea typeface="MiSans Semibold" panose="00000500000000000000" charset="-122"/>
                <a:cs typeface="MiSans Semibold" panose="00000500000000000000" charset="-122"/>
                <a:sym typeface="MiSans Semibold" panose="00000500000000000000" charset="-122"/>
              </a:defRPr>
            </a:pPr>
            <a:r>
              <a:rPr lang="zh-CN" altLang="en-US" sz="2800" dirty="0">
                <a:solidFill>
                  <a:schemeClr val="tx1">
                    <a:lumMod val="50000"/>
                    <a:lumOff val="50000"/>
                  </a:schemeClr>
                </a:solidFill>
              </a:rPr>
              <a:t>为什么提示词需要学习</a:t>
            </a:r>
            <a:r>
              <a:rPr lang="en-US" altLang="zh-CN" sz="2800" dirty="0">
                <a:solidFill>
                  <a:schemeClr val="tx1">
                    <a:lumMod val="50000"/>
                    <a:lumOff val="50000"/>
                  </a:schemeClr>
                </a:solidFill>
              </a:rPr>
              <a:t>?</a:t>
            </a:r>
            <a:endParaRPr lang="en-US" altLang="zh-CN" sz="2800" dirty="0">
              <a:solidFill>
                <a:schemeClr val="tx1">
                  <a:lumMod val="50000"/>
                  <a:lumOff val="50000"/>
                </a:schemeClr>
              </a:solidFill>
            </a:endParaRPr>
          </a:p>
          <a:p>
            <a:pPr>
              <a:lnSpc>
                <a:spcPct val="150000"/>
              </a:lnSpc>
              <a:spcBef>
                <a:spcPts val="1200"/>
              </a:spcBef>
              <a:defRPr sz="6700">
                <a:latin typeface="MiSans Semibold" panose="00000500000000000000" charset="-122"/>
                <a:ea typeface="MiSans Semibold" panose="00000500000000000000" charset="-122"/>
                <a:cs typeface="MiSans Semibold" panose="00000500000000000000" charset="-122"/>
                <a:sym typeface="MiSans Semibold" panose="00000500000000000000" charset="-122"/>
              </a:defRPr>
            </a:pPr>
            <a:r>
              <a:rPr lang="zh-CN" altLang="en-US" sz="2800" dirty="0">
                <a:solidFill>
                  <a:schemeClr val="tx1">
                    <a:lumMod val="50000"/>
                    <a:lumOff val="50000"/>
                  </a:schemeClr>
                </a:solidFill>
              </a:rPr>
              <a:t>对于个人和企业，提示词有什么价值</a:t>
            </a:r>
            <a:r>
              <a:rPr lang="en-US" altLang="zh-CN" sz="2800" dirty="0">
                <a:solidFill>
                  <a:schemeClr val="tx1">
                    <a:lumMod val="50000"/>
                    <a:lumOff val="50000"/>
                  </a:schemeClr>
                </a:solidFill>
              </a:rPr>
              <a:t>?</a:t>
            </a:r>
            <a:endParaRPr lang="en-US" altLang="zh-CN" sz="2800" dirty="0">
              <a:solidFill>
                <a:schemeClr val="tx1">
                  <a:lumMod val="50000"/>
                  <a:lumOff val="50000"/>
                </a:schemeClr>
              </a:solidFill>
            </a:endParaRPr>
          </a:p>
          <a:p>
            <a:pPr>
              <a:lnSpc>
                <a:spcPct val="150000"/>
              </a:lnSpc>
              <a:spcBef>
                <a:spcPts val="1200"/>
              </a:spcBef>
              <a:defRPr sz="6700">
                <a:latin typeface="MiSans Semibold" panose="00000500000000000000" charset="-122"/>
                <a:ea typeface="MiSans Semibold" panose="00000500000000000000" charset="-122"/>
                <a:cs typeface="MiSans Semibold" panose="00000500000000000000" charset="-122"/>
                <a:sym typeface="MiSans Semibold" panose="00000500000000000000" charset="-122"/>
              </a:defRPr>
            </a:pPr>
            <a:r>
              <a:rPr lang="zh-CN" altLang="en-US" sz="3600" dirty="0">
                <a:solidFill>
                  <a:schemeClr val="bg2">
                    <a:lumMod val="75000"/>
                  </a:schemeClr>
                </a:solidFill>
                <a:latin typeface="MiSans Semibold" panose="00000500000000000000" charset="-122"/>
                <a:ea typeface="MiSans Semibold" panose="00000500000000000000" charset="-122"/>
                <a:cs typeface="MiSans Semibold" panose="00000500000000000000" charset="-122"/>
              </a:rPr>
              <a:t>提示词应用的现状与挑战</a:t>
            </a:r>
            <a:endParaRPr lang="zh-CN" altLang="en-US" sz="3600" dirty="0">
              <a:solidFill>
                <a:schemeClr val="bg2">
                  <a:lumMod val="75000"/>
                </a:schemeClr>
              </a:solidFill>
              <a:latin typeface="MiSans Semibold" panose="00000500000000000000" charset="-122"/>
              <a:ea typeface="MiSans Semibold" panose="00000500000000000000" charset="-122"/>
              <a:cs typeface="MiSans Semibold" panose="00000500000000000000" charset="-122"/>
            </a:endParaRPr>
          </a:p>
          <a:p>
            <a:pPr>
              <a:lnSpc>
                <a:spcPct val="150000"/>
              </a:lnSpc>
              <a:spcBef>
                <a:spcPts val="1200"/>
              </a:spcBef>
              <a:defRPr sz="6700">
                <a:latin typeface="MiSans Semibold" panose="00000500000000000000" charset="-122"/>
                <a:ea typeface="MiSans Semibold" panose="00000500000000000000" charset="-122"/>
                <a:cs typeface="MiSans Semibold" panose="00000500000000000000" charset="-122"/>
                <a:sym typeface="MiSans Semibold" panose="00000500000000000000" charset="-122"/>
              </a:defRPr>
            </a:pPr>
            <a:r>
              <a:rPr lang="zh-CN" altLang="en-US" sz="2800" dirty="0">
                <a:solidFill>
                  <a:schemeClr val="tx1">
                    <a:lumMod val="50000"/>
                    <a:lumOff val="50000"/>
                  </a:schemeClr>
                </a:solidFill>
              </a:rPr>
              <a:t>提示词是如何优化生成内容的</a:t>
            </a:r>
            <a:endParaRPr lang="zh-CN" altLang="en-US" sz="2800" dirty="0">
              <a:solidFill>
                <a:schemeClr val="tx1">
                  <a:lumMod val="50000"/>
                  <a:lumOff val="50000"/>
                </a:schemeClr>
              </a:solidFill>
            </a:endParaRPr>
          </a:p>
          <a:p>
            <a:pPr>
              <a:lnSpc>
                <a:spcPct val="150000"/>
              </a:lnSpc>
              <a:spcBef>
                <a:spcPts val="1200"/>
              </a:spcBef>
              <a:defRPr sz="6700">
                <a:latin typeface="MiSans Semibold" panose="00000500000000000000" charset="-122"/>
                <a:ea typeface="MiSans Semibold" panose="00000500000000000000" charset="-122"/>
                <a:cs typeface="MiSans Semibold" panose="00000500000000000000" charset="-122"/>
                <a:sym typeface="MiSans Semibold" panose="00000500000000000000" charset="-122"/>
              </a:defRPr>
            </a:pPr>
            <a:r>
              <a:rPr lang="zh-CN" altLang="en-US" sz="2800" dirty="0">
                <a:solidFill>
                  <a:schemeClr val="tx1">
                    <a:lumMod val="50000"/>
                    <a:lumOff val="50000"/>
                  </a:schemeClr>
                </a:solidFill>
              </a:rPr>
              <a:t>提示词的本质是什么</a:t>
            </a:r>
            <a:r>
              <a:rPr lang="en-US" altLang="zh-CN" sz="2800" dirty="0">
                <a:solidFill>
                  <a:schemeClr val="tx1">
                    <a:lumMod val="50000"/>
                    <a:lumOff val="50000"/>
                  </a:schemeClr>
                </a:solidFill>
              </a:rPr>
              <a:t>?</a:t>
            </a:r>
            <a:endParaRPr lang="en-US" altLang="zh-CN" sz="2800" dirty="0">
              <a:solidFill>
                <a:schemeClr val="tx1">
                  <a:lumMod val="50000"/>
                  <a:lumOff val="50000"/>
                </a:schemeClr>
              </a:solidFill>
            </a:endParaRPr>
          </a:p>
          <a:p>
            <a:pPr>
              <a:lnSpc>
                <a:spcPct val="150000"/>
              </a:lnSpc>
              <a:spcBef>
                <a:spcPts val="1200"/>
              </a:spcBef>
              <a:defRPr sz="6700">
                <a:latin typeface="MiSans Semibold" panose="00000500000000000000" charset="-122"/>
                <a:ea typeface="MiSans Semibold" panose="00000500000000000000" charset="-122"/>
                <a:cs typeface="MiSans Semibold" panose="00000500000000000000" charset="-122"/>
                <a:sym typeface="MiSans Semibold" panose="00000500000000000000" charset="-122"/>
              </a:defRPr>
            </a:pPr>
            <a:r>
              <a:rPr lang="zh-CN" altLang="en-US" sz="2800" dirty="0">
                <a:solidFill>
                  <a:schemeClr val="tx1">
                    <a:lumMod val="50000"/>
                    <a:lumOff val="50000"/>
                  </a:schemeClr>
                </a:solidFill>
              </a:rPr>
              <a:t>提示词的知识体系是什么样的</a:t>
            </a:r>
            <a:r>
              <a:rPr lang="en-US" altLang="zh-CN" sz="2800" dirty="0">
                <a:solidFill>
                  <a:schemeClr val="tx1">
                    <a:lumMod val="50000"/>
                    <a:lumOff val="50000"/>
                  </a:schemeClr>
                </a:solidFill>
              </a:rPr>
              <a:t>?</a:t>
            </a:r>
            <a:endParaRPr lang="en-US" altLang="zh-CN" sz="2800" dirty="0">
              <a:solidFill>
                <a:schemeClr val="tx1">
                  <a:lumMod val="50000"/>
                  <a:lumOff val="50000"/>
                </a:schemeClr>
              </a:solidFill>
            </a:endParaRPr>
          </a:p>
        </p:txBody>
      </p:sp>
      <p:pic>
        <p:nvPicPr>
          <p:cNvPr id="287" name="横版_黑.png" descr="横版_黑.png"/>
          <p:cNvPicPr>
            <a:picLocks noChangeAspect="1"/>
          </p:cNvPicPr>
          <p:nvPr/>
        </p:nvPicPr>
        <p:blipFill>
          <a:blip r:embed="rId1"/>
          <a:stretch>
            <a:fillRect/>
          </a:stretch>
        </p:blipFill>
        <p:spPr>
          <a:xfrm>
            <a:off x="1110111" y="1184863"/>
            <a:ext cx="1927095" cy="478354"/>
          </a:xfrm>
          <a:prstGeom prst="rect">
            <a:avLst/>
          </a:prstGeom>
          <a:ln w="12700">
            <a:miter lim="400000"/>
            <a:headEnd/>
            <a:tailEnd/>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59:morph option="byObjec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TextBox 6"/>
          <p:cNvSpPr txBox="1"/>
          <p:nvPr/>
        </p:nvSpPr>
        <p:spPr>
          <a:xfrm>
            <a:off x="1009406" y="8941036"/>
            <a:ext cx="1809148" cy="338554"/>
          </a:xfrm>
          <a:prstGeom prst="rect">
            <a:avLst/>
          </a:prstGeom>
          <a:ln w="12700">
            <a:miter lim="400000"/>
          </a:ln>
        </p:spPr>
        <p:txBody>
          <a:bodyPr wrap="none" lIns="45719" rIns="45719">
            <a:spAutoFit/>
          </a:bodyPr>
          <a:lstStyle>
            <a:lvl1pPr>
              <a:defRPr sz="1600">
                <a:latin typeface="MiSans Normal" panose="00000500000000000000" charset="-122"/>
                <a:ea typeface="MiSans Normal" panose="00000500000000000000" charset="-122"/>
                <a:cs typeface="MiSans Normal" panose="00000500000000000000" charset="-122"/>
                <a:sym typeface="MiSans Normal" panose="00000500000000000000" charset="-122"/>
              </a:defRPr>
            </a:lvl1pPr>
          </a:lstStyle>
          <a:p>
            <a:r>
              <a:rPr dirty="0"/>
              <a:t>© </a:t>
            </a:r>
            <a:r>
              <a:rPr dirty="0" err="1"/>
              <a:t>小七姐</a:t>
            </a:r>
            <a:r>
              <a:rPr dirty="0"/>
              <a:t> 2024.0</a:t>
            </a:r>
            <a:r>
              <a:rPr lang="en-US" altLang="zh-CN" dirty="0"/>
              <a:t>2</a:t>
            </a:r>
            <a:endParaRPr dirty="0"/>
          </a:p>
        </p:txBody>
      </p:sp>
      <p:sp>
        <p:nvSpPr>
          <p:cNvPr id="286" name="TextBox 13"/>
          <p:cNvSpPr txBox="1"/>
          <p:nvPr/>
        </p:nvSpPr>
        <p:spPr>
          <a:xfrm>
            <a:off x="1110111" y="2911344"/>
            <a:ext cx="7476230" cy="5632311"/>
          </a:xfrm>
          <a:prstGeom prst="rect">
            <a:avLst/>
          </a:prstGeom>
          <a:ln w="12700">
            <a:miter lim="400000"/>
          </a:ln>
        </p:spPr>
        <p:txBody>
          <a:bodyPr wrap="square" lIns="45719" rIns="45719">
            <a:spAutoFit/>
          </a:bodyPr>
          <a:lstStyle/>
          <a:p>
            <a:r>
              <a:rPr lang="zh-CN" altLang="en-US" sz="2800" dirty="0">
                <a:solidFill>
                  <a:srgbClr val="F15A24"/>
                </a:solidFill>
                <a:latin typeface="MiSans Semibold" panose="00000500000000000000" charset="-122"/>
                <a:ea typeface="MiSans Semibold" panose="00000500000000000000" charset="-122"/>
              </a:rPr>
              <a:t>新兴学科，缺乏体系化的学习框架</a:t>
            </a:r>
            <a:br>
              <a:rPr lang="zh-CN" altLang="en-US" sz="2800" dirty="0"/>
            </a:br>
            <a:endParaRPr lang="zh-CN" altLang="en-US" sz="2800" dirty="0"/>
          </a:p>
          <a:p>
            <a:r>
              <a:rPr lang="zh-CN" altLang="en-US" sz="2400" dirty="0">
                <a:latin typeface="MiSans Light" panose="00000500000000000000" pitchFamily="2" charset="-122"/>
                <a:ea typeface="MiSans Light" panose="00000500000000000000" pitchFamily="2" charset="-122"/>
              </a:rPr>
              <a:t>大模型提示词是一个新兴学科，传统教育尚未对此设计出新版教材，只有少部分爱好者和研究者个人编写的教材。整体来看，缺乏系统化、成体系的学习方法。</a:t>
            </a:r>
            <a:endParaRPr lang="en-US" altLang="zh-CN" sz="2400" dirty="0">
              <a:latin typeface="MiSans Light" panose="00000500000000000000" pitchFamily="2" charset="-122"/>
              <a:ea typeface="MiSans Light" panose="00000500000000000000" pitchFamily="2" charset="-122"/>
            </a:endParaRPr>
          </a:p>
          <a:p>
            <a:endParaRPr lang="zh-CN" altLang="en-US" sz="2800" dirty="0"/>
          </a:p>
          <a:p>
            <a:r>
              <a:rPr lang="zh-CN" altLang="en-US" sz="2800" dirty="0">
                <a:solidFill>
                  <a:srgbClr val="F15A24"/>
                </a:solidFill>
                <a:latin typeface="MiSans Semibold" panose="00000500000000000000" charset="-122"/>
                <a:ea typeface="MiSans Semibold" panose="00000500000000000000" charset="-122"/>
              </a:rPr>
              <a:t>众说纷纭，缺乏参考标准</a:t>
            </a:r>
            <a:endParaRPr lang="zh-CN" altLang="en-US" sz="2800" dirty="0">
              <a:solidFill>
                <a:srgbClr val="F15A24"/>
              </a:solidFill>
              <a:latin typeface="MiSans Semibold" panose="00000500000000000000" charset="-122"/>
              <a:ea typeface="MiSans Semibold" panose="00000500000000000000" charset="-122"/>
            </a:endParaRPr>
          </a:p>
          <a:p>
            <a:endParaRPr lang="zh-CN" altLang="en-US" sz="2800" dirty="0"/>
          </a:p>
          <a:p>
            <a:r>
              <a:rPr lang="zh-CN" altLang="en-US" sz="2400" dirty="0">
                <a:latin typeface="MiSans Light" panose="00000500000000000000" pitchFamily="2" charset="-122"/>
                <a:ea typeface="MiSans Light" panose="00000500000000000000" pitchFamily="2" charset="-122"/>
              </a:rPr>
              <a:t>关于提示词的技巧、作用、方法和效果，处于个体经验和主观感受超过客观评价测试的阶段，也没有权威的、大众可用的测评机构来验证发布的这些有效语句，目前可参考的大多是从已发表论文中衍生出来的方法论和语句。</a:t>
            </a:r>
            <a:endParaRPr lang="en-US" altLang="zh-CN" sz="2400" dirty="0">
              <a:latin typeface="MiSans Light" panose="00000500000000000000" pitchFamily="2" charset="-122"/>
              <a:ea typeface="MiSans Light" panose="00000500000000000000" pitchFamily="2" charset="-122"/>
            </a:endParaRPr>
          </a:p>
          <a:p>
            <a:endParaRPr lang="zh-CN" altLang="en-US" sz="2800" dirty="0"/>
          </a:p>
        </p:txBody>
      </p:sp>
      <p:pic>
        <p:nvPicPr>
          <p:cNvPr id="287" name="横版_黑.png" descr="横版_黑.png"/>
          <p:cNvPicPr>
            <a:picLocks noChangeAspect="1"/>
          </p:cNvPicPr>
          <p:nvPr/>
        </p:nvPicPr>
        <p:blipFill>
          <a:blip r:embed="rId1"/>
          <a:stretch>
            <a:fillRect/>
          </a:stretch>
        </p:blipFill>
        <p:spPr>
          <a:xfrm>
            <a:off x="1110111" y="1184863"/>
            <a:ext cx="1927095" cy="478354"/>
          </a:xfrm>
          <a:prstGeom prst="rect">
            <a:avLst/>
          </a:prstGeom>
          <a:ln w="12700">
            <a:miter lim="400000"/>
            <a:headEnd/>
            <a:tailEnd/>
          </a:ln>
        </p:spPr>
      </p:pic>
      <p:sp>
        <p:nvSpPr>
          <p:cNvPr id="3" name="TextBox 13"/>
          <p:cNvSpPr txBox="1"/>
          <p:nvPr/>
        </p:nvSpPr>
        <p:spPr>
          <a:xfrm>
            <a:off x="9144000" y="2911344"/>
            <a:ext cx="7886700" cy="5570756"/>
          </a:xfrm>
          <a:prstGeom prst="rect">
            <a:avLst/>
          </a:prstGeom>
          <a:ln w="12700">
            <a:miter lim="400000"/>
          </a:ln>
        </p:spPr>
        <p:txBody>
          <a:bodyPr wrap="square" lIns="45719" rIns="45719">
            <a:spAutoFit/>
          </a:bodyPr>
          <a:lstStyle/>
          <a:p>
            <a:r>
              <a:rPr lang="zh-CN" altLang="en-US" sz="2800" dirty="0">
                <a:solidFill>
                  <a:srgbClr val="F15A24"/>
                </a:solidFill>
                <a:latin typeface="MiSans Semibold" panose="00000500000000000000" charset="-122"/>
                <a:ea typeface="MiSans Semibold" panose="00000500000000000000" charset="-122"/>
              </a:rPr>
              <a:t>经验学科，缺乏稳定性测试</a:t>
            </a:r>
            <a:endParaRPr lang="zh-CN" altLang="en-US" sz="2800" dirty="0">
              <a:solidFill>
                <a:srgbClr val="F15A24"/>
              </a:solidFill>
              <a:latin typeface="MiSans Semibold" panose="00000500000000000000" charset="-122"/>
              <a:ea typeface="MiSans Semibold" panose="00000500000000000000" charset="-122"/>
            </a:endParaRPr>
          </a:p>
          <a:p>
            <a:endParaRPr lang="zh-CN" altLang="en-US" sz="2800" dirty="0"/>
          </a:p>
          <a:p>
            <a:r>
              <a:rPr lang="zh-CN" altLang="en-US" sz="2400" dirty="0">
                <a:latin typeface="MiSans Light" panose="00000500000000000000" pitchFamily="2" charset="-122"/>
                <a:ea typeface="MiSans Light" panose="00000500000000000000" pitchFamily="2" charset="-122"/>
              </a:rPr>
              <a:t>基于上述原因，当一个新的方法或结构化提示词被发布时，很难评价它是否在广泛的场景中具有稳定的表现，只能基于个人的不断使用来自行发觉其中的细节问题。</a:t>
            </a:r>
            <a:endParaRPr lang="en-US" altLang="zh-CN" sz="2400" dirty="0">
              <a:latin typeface="MiSans Light" panose="00000500000000000000" pitchFamily="2" charset="-122"/>
              <a:ea typeface="MiSans Light" panose="00000500000000000000" pitchFamily="2" charset="-122"/>
            </a:endParaRPr>
          </a:p>
          <a:p>
            <a:endParaRPr lang="zh-CN" altLang="en-US" sz="2800" dirty="0"/>
          </a:p>
          <a:p>
            <a:r>
              <a:rPr lang="zh-CN" altLang="en-US" sz="2800" dirty="0">
                <a:solidFill>
                  <a:srgbClr val="F15A24"/>
                </a:solidFill>
                <a:latin typeface="MiSans Semibold" panose="00000500000000000000" charset="-122"/>
                <a:ea typeface="MiSans Semibold" panose="00000500000000000000" charset="-122"/>
              </a:rPr>
              <a:t>极客探索期，缺乏行业方法论</a:t>
            </a:r>
            <a:br>
              <a:rPr lang="zh-CN" altLang="en-US" sz="2800" dirty="0"/>
            </a:br>
            <a:endParaRPr lang="zh-CN" altLang="en-US" sz="2800" dirty="0"/>
          </a:p>
          <a:p>
            <a:r>
              <a:rPr lang="zh-CN" altLang="en-US" sz="2400" dirty="0">
                <a:latin typeface="MiSans Light" panose="00000500000000000000" pitchFamily="2" charset="-122"/>
                <a:ea typeface="MiSans Light" panose="00000500000000000000" pitchFamily="2" charset="-122"/>
              </a:rPr>
              <a:t>在</a:t>
            </a:r>
            <a:r>
              <a:rPr lang="en-GB" altLang="zh-CN" sz="2400" dirty="0">
                <a:latin typeface="MiSans Light" panose="00000500000000000000" pitchFamily="2" charset="-122"/>
                <a:ea typeface="MiSans Light" panose="00000500000000000000" pitchFamily="2" charset="-122"/>
              </a:rPr>
              <a:t>AI</a:t>
            </a:r>
            <a:r>
              <a:rPr lang="zh-CN" altLang="en-US" sz="2400" dirty="0">
                <a:latin typeface="MiSans Light" panose="00000500000000000000" pitchFamily="2" charset="-122"/>
                <a:ea typeface="MiSans Light" panose="00000500000000000000" pitchFamily="2" charset="-122"/>
              </a:rPr>
              <a:t>探索初期，关于提示词的效果作用，大多是极客们在积极探索，很多优秀提示词仅出于兴趣和爱好，加之传播中的幸存者偏差问题，大多数广为流传的都是一些有噱头、有趣、整活的提示词，而真正用于业务的，具有行业方法论的提示词反而不那么“流行”，更多真正需要用提示词解决的业务场景需求也尚未得到广泛收集和关注。</a:t>
            </a:r>
            <a:endParaRPr lang="zh-CN" altLang="en-US" sz="2400" dirty="0">
              <a:latin typeface="MiSans Light" panose="00000500000000000000" pitchFamily="2" charset="-122"/>
              <a:ea typeface="MiSans Light" panose="00000500000000000000" pitchFamily="2"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59:morph option="byObject"/>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TextBox 6"/>
          <p:cNvSpPr txBox="1"/>
          <p:nvPr/>
        </p:nvSpPr>
        <p:spPr>
          <a:xfrm>
            <a:off x="1009406" y="8941036"/>
            <a:ext cx="1809148" cy="338554"/>
          </a:xfrm>
          <a:prstGeom prst="rect">
            <a:avLst/>
          </a:prstGeom>
          <a:ln w="12700">
            <a:miter lim="400000"/>
          </a:ln>
        </p:spPr>
        <p:txBody>
          <a:bodyPr wrap="none" lIns="45719" rIns="45719">
            <a:spAutoFit/>
          </a:bodyPr>
          <a:lstStyle>
            <a:lvl1pPr>
              <a:defRPr sz="1600">
                <a:latin typeface="MiSans Normal" panose="00000500000000000000" charset="-122"/>
                <a:ea typeface="MiSans Normal" panose="00000500000000000000" charset="-122"/>
                <a:cs typeface="MiSans Normal" panose="00000500000000000000" charset="-122"/>
                <a:sym typeface="MiSans Normal" panose="00000500000000000000" charset="-122"/>
              </a:defRPr>
            </a:lvl1pPr>
          </a:lstStyle>
          <a:p>
            <a:r>
              <a:rPr dirty="0"/>
              <a:t>© </a:t>
            </a:r>
            <a:r>
              <a:rPr dirty="0" err="1"/>
              <a:t>小七姐</a:t>
            </a:r>
            <a:r>
              <a:rPr dirty="0"/>
              <a:t> 2024.0</a:t>
            </a:r>
            <a:r>
              <a:rPr lang="en-US" altLang="zh-CN" dirty="0"/>
              <a:t>2</a:t>
            </a:r>
            <a:endParaRPr dirty="0"/>
          </a:p>
        </p:txBody>
      </p:sp>
      <p:sp>
        <p:nvSpPr>
          <p:cNvPr id="286" name="TextBox 13"/>
          <p:cNvSpPr txBox="1"/>
          <p:nvPr/>
        </p:nvSpPr>
        <p:spPr>
          <a:xfrm>
            <a:off x="1110110" y="2435094"/>
            <a:ext cx="8986389" cy="5654690"/>
          </a:xfrm>
          <a:prstGeom prst="rect">
            <a:avLst/>
          </a:prstGeom>
          <a:ln w="12700">
            <a:miter lim="400000"/>
          </a:ln>
        </p:spPr>
        <p:txBody>
          <a:bodyPr wrap="square" lIns="45719" rIns="45719">
            <a:spAutoFit/>
          </a:bodyPr>
          <a:lstStyle/>
          <a:p>
            <a:pPr>
              <a:lnSpc>
                <a:spcPct val="150000"/>
              </a:lnSpc>
              <a:spcBef>
                <a:spcPts val="1200"/>
              </a:spcBef>
              <a:defRPr sz="6700">
                <a:latin typeface="MiSans Semibold" panose="00000500000000000000" charset="-122"/>
                <a:ea typeface="MiSans Semibold" panose="00000500000000000000" charset="-122"/>
                <a:cs typeface="MiSans Semibold" panose="00000500000000000000" charset="-122"/>
                <a:sym typeface="MiSans Semibold" panose="00000500000000000000" charset="-122"/>
              </a:defRPr>
            </a:pPr>
            <a:r>
              <a:rPr lang="zh-CN" altLang="en-US" sz="2800" dirty="0">
                <a:solidFill>
                  <a:schemeClr val="tx1">
                    <a:lumMod val="50000"/>
                    <a:lumOff val="50000"/>
                  </a:schemeClr>
                </a:solidFill>
              </a:rPr>
              <a:t>什么是提示词</a:t>
            </a:r>
            <a:r>
              <a:rPr lang="en-US" altLang="zh-CN" sz="2800" dirty="0">
                <a:solidFill>
                  <a:schemeClr val="tx1">
                    <a:lumMod val="50000"/>
                    <a:lumOff val="50000"/>
                  </a:schemeClr>
                </a:solidFill>
              </a:rPr>
              <a:t>?</a:t>
            </a:r>
            <a:endParaRPr lang="en-US" altLang="zh-CN" sz="2800" dirty="0">
              <a:solidFill>
                <a:schemeClr val="tx1">
                  <a:lumMod val="50000"/>
                  <a:lumOff val="50000"/>
                </a:schemeClr>
              </a:solidFill>
            </a:endParaRPr>
          </a:p>
          <a:p>
            <a:pPr>
              <a:lnSpc>
                <a:spcPct val="150000"/>
              </a:lnSpc>
              <a:spcBef>
                <a:spcPts val="1200"/>
              </a:spcBef>
              <a:defRPr sz="6700">
                <a:latin typeface="MiSans Semibold" panose="00000500000000000000" charset="-122"/>
                <a:ea typeface="MiSans Semibold" panose="00000500000000000000" charset="-122"/>
                <a:cs typeface="MiSans Semibold" panose="00000500000000000000" charset="-122"/>
                <a:sym typeface="MiSans Semibold" panose="00000500000000000000" charset="-122"/>
              </a:defRPr>
            </a:pPr>
            <a:r>
              <a:rPr lang="zh-CN" altLang="en-US" sz="2800" dirty="0">
                <a:solidFill>
                  <a:schemeClr val="tx1">
                    <a:lumMod val="50000"/>
                    <a:lumOff val="50000"/>
                  </a:schemeClr>
                </a:solidFill>
              </a:rPr>
              <a:t>为什么提示词需要学习</a:t>
            </a:r>
            <a:r>
              <a:rPr lang="en-US" altLang="zh-CN" sz="2800" dirty="0">
                <a:solidFill>
                  <a:schemeClr val="tx1">
                    <a:lumMod val="50000"/>
                    <a:lumOff val="50000"/>
                  </a:schemeClr>
                </a:solidFill>
              </a:rPr>
              <a:t>?</a:t>
            </a:r>
            <a:endParaRPr lang="en-US" altLang="zh-CN" sz="2800" dirty="0">
              <a:solidFill>
                <a:schemeClr val="tx1">
                  <a:lumMod val="50000"/>
                  <a:lumOff val="50000"/>
                </a:schemeClr>
              </a:solidFill>
            </a:endParaRPr>
          </a:p>
          <a:p>
            <a:pPr>
              <a:lnSpc>
                <a:spcPct val="150000"/>
              </a:lnSpc>
              <a:spcBef>
                <a:spcPts val="1200"/>
              </a:spcBef>
              <a:defRPr sz="6700">
                <a:latin typeface="MiSans Semibold" panose="00000500000000000000" charset="-122"/>
                <a:ea typeface="MiSans Semibold" panose="00000500000000000000" charset="-122"/>
                <a:cs typeface="MiSans Semibold" panose="00000500000000000000" charset="-122"/>
                <a:sym typeface="MiSans Semibold" panose="00000500000000000000" charset="-122"/>
              </a:defRPr>
            </a:pPr>
            <a:r>
              <a:rPr lang="zh-CN" altLang="en-US" sz="2800" dirty="0">
                <a:solidFill>
                  <a:schemeClr val="tx1">
                    <a:lumMod val="50000"/>
                    <a:lumOff val="50000"/>
                  </a:schemeClr>
                </a:solidFill>
              </a:rPr>
              <a:t>对于个人和企业，提示词有什么价值</a:t>
            </a:r>
            <a:r>
              <a:rPr lang="en-US" altLang="zh-CN" sz="2800" dirty="0">
                <a:solidFill>
                  <a:schemeClr val="tx1">
                    <a:lumMod val="50000"/>
                    <a:lumOff val="50000"/>
                  </a:schemeClr>
                </a:solidFill>
              </a:rPr>
              <a:t>?</a:t>
            </a:r>
            <a:endParaRPr lang="en-US" altLang="zh-CN" sz="2800" dirty="0">
              <a:solidFill>
                <a:schemeClr val="tx1">
                  <a:lumMod val="50000"/>
                  <a:lumOff val="50000"/>
                </a:schemeClr>
              </a:solidFill>
            </a:endParaRPr>
          </a:p>
          <a:p>
            <a:pPr>
              <a:lnSpc>
                <a:spcPct val="150000"/>
              </a:lnSpc>
              <a:spcBef>
                <a:spcPts val="1200"/>
              </a:spcBef>
              <a:defRPr sz="6700">
                <a:latin typeface="MiSans Semibold" panose="00000500000000000000" charset="-122"/>
                <a:ea typeface="MiSans Semibold" panose="00000500000000000000" charset="-122"/>
                <a:cs typeface="MiSans Semibold" panose="00000500000000000000" charset="-122"/>
                <a:sym typeface="MiSans Semibold" panose="00000500000000000000" charset="-122"/>
              </a:defRPr>
            </a:pPr>
            <a:r>
              <a:rPr lang="zh-CN" altLang="en-US" sz="2800" dirty="0">
                <a:solidFill>
                  <a:schemeClr val="tx1">
                    <a:lumMod val="50000"/>
                    <a:lumOff val="50000"/>
                  </a:schemeClr>
                </a:solidFill>
              </a:rPr>
              <a:t>提示词应用的现状与挑战</a:t>
            </a:r>
            <a:endParaRPr lang="zh-CN" altLang="en-US" sz="2800" dirty="0">
              <a:solidFill>
                <a:schemeClr val="tx1">
                  <a:lumMod val="50000"/>
                  <a:lumOff val="50000"/>
                </a:schemeClr>
              </a:solidFill>
            </a:endParaRPr>
          </a:p>
          <a:p>
            <a:pPr>
              <a:lnSpc>
                <a:spcPct val="150000"/>
              </a:lnSpc>
              <a:spcBef>
                <a:spcPts val="1200"/>
              </a:spcBef>
              <a:defRPr sz="6700">
                <a:latin typeface="MiSans Semibold" panose="00000500000000000000" charset="-122"/>
                <a:ea typeface="MiSans Semibold" panose="00000500000000000000" charset="-122"/>
                <a:cs typeface="MiSans Semibold" panose="00000500000000000000" charset="-122"/>
                <a:sym typeface="MiSans Semibold" panose="00000500000000000000" charset="-122"/>
              </a:defRPr>
            </a:pPr>
            <a:r>
              <a:rPr lang="zh-CN" altLang="en-US" sz="3600" dirty="0">
                <a:solidFill>
                  <a:schemeClr val="bg2">
                    <a:lumMod val="75000"/>
                  </a:schemeClr>
                </a:solidFill>
                <a:latin typeface="MiSans Semibold" panose="00000500000000000000" charset="-122"/>
                <a:ea typeface="MiSans Semibold" panose="00000500000000000000" charset="-122"/>
                <a:cs typeface="MiSans Semibold" panose="00000500000000000000" charset="-122"/>
              </a:rPr>
              <a:t>提示词是如何优化生成内容的</a:t>
            </a:r>
            <a:endParaRPr lang="zh-CN" altLang="en-US" sz="3600" dirty="0">
              <a:solidFill>
                <a:schemeClr val="bg2">
                  <a:lumMod val="75000"/>
                </a:schemeClr>
              </a:solidFill>
              <a:latin typeface="MiSans Semibold" panose="00000500000000000000" charset="-122"/>
              <a:ea typeface="MiSans Semibold" panose="00000500000000000000" charset="-122"/>
              <a:cs typeface="MiSans Semibold" panose="00000500000000000000" charset="-122"/>
            </a:endParaRPr>
          </a:p>
          <a:p>
            <a:pPr>
              <a:lnSpc>
                <a:spcPct val="150000"/>
              </a:lnSpc>
              <a:spcBef>
                <a:spcPts val="1200"/>
              </a:spcBef>
              <a:defRPr sz="6700">
                <a:latin typeface="MiSans Semibold" panose="00000500000000000000" charset="-122"/>
                <a:ea typeface="MiSans Semibold" panose="00000500000000000000" charset="-122"/>
                <a:cs typeface="MiSans Semibold" panose="00000500000000000000" charset="-122"/>
                <a:sym typeface="MiSans Semibold" panose="00000500000000000000" charset="-122"/>
              </a:defRPr>
            </a:pPr>
            <a:r>
              <a:rPr lang="zh-CN" altLang="en-US" sz="2800" dirty="0">
                <a:solidFill>
                  <a:schemeClr val="tx1">
                    <a:lumMod val="50000"/>
                    <a:lumOff val="50000"/>
                  </a:schemeClr>
                </a:solidFill>
              </a:rPr>
              <a:t>提示词的本质是什么</a:t>
            </a:r>
            <a:r>
              <a:rPr lang="en-US" altLang="zh-CN" sz="2800" dirty="0">
                <a:solidFill>
                  <a:schemeClr val="tx1">
                    <a:lumMod val="50000"/>
                    <a:lumOff val="50000"/>
                  </a:schemeClr>
                </a:solidFill>
              </a:rPr>
              <a:t>?</a:t>
            </a:r>
            <a:endParaRPr lang="en-US" altLang="zh-CN" sz="2800" dirty="0">
              <a:solidFill>
                <a:schemeClr val="tx1">
                  <a:lumMod val="50000"/>
                  <a:lumOff val="50000"/>
                </a:schemeClr>
              </a:solidFill>
            </a:endParaRPr>
          </a:p>
          <a:p>
            <a:pPr>
              <a:lnSpc>
                <a:spcPct val="150000"/>
              </a:lnSpc>
              <a:spcBef>
                <a:spcPts val="1200"/>
              </a:spcBef>
              <a:defRPr sz="6700">
                <a:latin typeface="MiSans Semibold" panose="00000500000000000000" charset="-122"/>
                <a:ea typeface="MiSans Semibold" panose="00000500000000000000" charset="-122"/>
                <a:cs typeface="MiSans Semibold" panose="00000500000000000000" charset="-122"/>
                <a:sym typeface="MiSans Semibold" panose="00000500000000000000" charset="-122"/>
              </a:defRPr>
            </a:pPr>
            <a:r>
              <a:rPr lang="zh-CN" altLang="en-US" sz="2800" dirty="0">
                <a:solidFill>
                  <a:schemeClr val="tx1">
                    <a:lumMod val="50000"/>
                    <a:lumOff val="50000"/>
                  </a:schemeClr>
                </a:solidFill>
              </a:rPr>
              <a:t>提示词的知识体系是什么样的</a:t>
            </a:r>
            <a:r>
              <a:rPr lang="en-US" altLang="zh-CN" sz="2800" dirty="0">
                <a:solidFill>
                  <a:schemeClr val="tx1">
                    <a:lumMod val="50000"/>
                    <a:lumOff val="50000"/>
                  </a:schemeClr>
                </a:solidFill>
              </a:rPr>
              <a:t>?</a:t>
            </a:r>
            <a:endParaRPr lang="en-US" altLang="zh-CN" sz="2800" dirty="0">
              <a:solidFill>
                <a:schemeClr val="tx1">
                  <a:lumMod val="50000"/>
                  <a:lumOff val="50000"/>
                </a:schemeClr>
              </a:solidFill>
            </a:endParaRPr>
          </a:p>
        </p:txBody>
      </p:sp>
      <p:pic>
        <p:nvPicPr>
          <p:cNvPr id="287" name="横版_黑.png" descr="横版_黑.png"/>
          <p:cNvPicPr>
            <a:picLocks noChangeAspect="1"/>
          </p:cNvPicPr>
          <p:nvPr/>
        </p:nvPicPr>
        <p:blipFill>
          <a:blip r:embed="rId1"/>
          <a:stretch>
            <a:fillRect/>
          </a:stretch>
        </p:blipFill>
        <p:spPr>
          <a:xfrm>
            <a:off x="1110111" y="1184863"/>
            <a:ext cx="1927095" cy="478354"/>
          </a:xfrm>
          <a:prstGeom prst="rect">
            <a:avLst/>
          </a:prstGeom>
          <a:ln w="12700">
            <a:miter lim="400000"/>
            <a:headEnd/>
            <a:tailEnd/>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59:morph option="byObject"/>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7251175" y="4358671"/>
            <a:ext cx="3785650" cy="15696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pPr>
            <a:r>
              <a:rPr lang="zh-CN" altLang="en-US" sz="9600" b="1" dirty="0">
                <a:latin typeface="MiSans" panose="00000500000000000000" pitchFamily="2" charset="-122"/>
                <a:ea typeface="MiSans" panose="00000500000000000000" pitchFamily="2" charset="-122"/>
              </a:rPr>
              <a:t>上案例</a:t>
            </a:r>
            <a:endParaRPr kumimoji="0" lang="zh-CN" altLang="en-US" sz="9600" b="1" u="none" strike="noStrike" cap="none" spc="0" normalizeH="0" baseline="0" dirty="0">
              <a:ln>
                <a:noFill/>
              </a:ln>
              <a:solidFill>
                <a:srgbClr val="323232"/>
              </a:solidFill>
              <a:effectLst/>
              <a:uFillTx/>
              <a:latin typeface="MiSans" panose="00000500000000000000" pitchFamily="2" charset="-122"/>
              <a:ea typeface="MiSans" panose="00000500000000000000" pitchFamily="2" charset="-122"/>
              <a:sym typeface="Calibri"/>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59:morph option="byObject"/>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TextBox 6"/>
          <p:cNvSpPr txBox="1"/>
          <p:nvPr/>
        </p:nvSpPr>
        <p:spPr>
          <a:xfrm>
            <a:off x="1009406" y="8941036"/>
            <a:ext cx="1809148" cy="338554"/>
          </a:xfrm>
          <a:prstGeom prst="rect">
            <a:avLst/>
          </a:prstGeom>
          <a:ln w="12700">
            <a:miter lim="400000"/>
          </a:ln>
        </p:spPr>
        <p:txBody>
          <a:bodyPr wrap="none" lIns="45719" rIns="45719">
            <a:spAutoFit/>
          </a:bodyPr>
          <a:lstStyle>
            <a:lvl1pPr>
              <a:defRPr sz="1600">
                <a:latin typeface="MiSans Normal" panose="00000500000000000000" charset="-122"/>
                <a:ea typeface="MiSans Normal" panose="00000500000000000000" charset="-122"/>
                <a:cs typeface="MiSans Normal" panose="00000500000000000000" charset="-122"/>
                <a:sym typeface="MiSans Normal" panose="00000500000000000000" charset="-122"/>
              </a:defRPr>
            </a:lvl1pPr>
          </a:lstStyle>
          <a:p>
            <a:r>
              <a:rPr dirty="0"/>
              <a:t>© </a:t>
            </a:r>
            <a:r>
              <a:rPr dirty="0" err="1"/>
              <a:t>小七姐</a:t>
            </a:r>
            <a:r>
              <a:rPr dirty="0"/>
              <a:t> 2024.0</a:t>
            </a:r>
            <a:r>
              <a:rPr lang="en-US" altLang="zh-CN" dirty="0"/>
              <a:t>2</a:t>
            </a:r>
            <a:endParaRPr dirty="0"/>
          </a:p>
        </p:txBody>
      </p:sp>
      <p:sp>
        <p:nvSpPr>
          <p:cNvPr id="286" name="TextBox 13"/>
          <p:cNvSpPr txBox="1"/>
          <p:nvPr/>
        </p:nvSpPr>
        <p:spPr>
          <a:xfrm>
            <a:off x="1110110" y="2435094"/>
            <a:ext cx="8986389" cy="5654690"/>
          </a:xfrm>
          <a:prstGeom prst="rect">
            <a:avLst/>
          </a:prstGeom>
          <a:ln w="12700">
            <a:miter lim="400000"/>
          </a:ln>
        </p:spPr>
        <p:txBody>
          <a:bodyPr wrap="square" lIns="45719" rIns="45719">
            <a:spAutoFit/>
          </a:bodyPr>
          <a:lstStyle/>
          <a:p>
            <a:pPr>
              <a:lnSpc>
                <a:spcPct val="150000"/>
              </a:lnSpc>
              <a:spcBef>
                <a:spcPts val="1200"/>
              </a:spcBef>
              <a:defRPr sz="6700">
                <a:latin typeface="MiSans Semibold" panose="00000500000000000000" charset="-122"/>
                <a:ea typeface="MiSans Semibold" panose="00000500000000000000" charset="-122"/>
                <a:cs typeface="MiSans Semibold" panose="00000500000000000000" charset="-122"/>
                <a:sym typeface="MiSans Semibold" panose="00000500000000000000" charset="-122"/>
              </a:defRPr>
            </a:pPr>
            <a:r>
              <a:rPr lang="zh-CN" altLang="en-US" sz="2800" dirty="0">
                <a:solidFill>
                  <a:schemeClr val="tx1">
                    <a:lumMod val="50000"/>
                    <a:lumOff val="50000"/>
                  </a:schemeClr>
                </a:solidFill>
              </a:rPr>
              <a:t>什么是提示词</a:t>
            </a:r>
            <a:r>
              <a:rPr lang="en-US" altLang="zh-CN" sz="2800" dirty="0">
                <a:solidFill>
                  <a:schemeClr val="tx1">
                    <a:lumMod val="50000"/>
                    <a:lumOff val="50000"/>
                  </a:schemeClr>
                </a:solidFill>
              </a:rPr>
              <a:t>?</a:t>
            </a:r>
            <a:endParaRPr lang="en-US" altLang="zh-CN" sz="2800" dirty="0">
              <a:solidFill>
                <a:schemeClr val="tx1">
                  <a:lumMod val="50000"/>
                  <a:lumOff val="50000"/>
                </a:schemeClr>
              </a:solidFill>
            </a:endParaRPr>
          </a:p>
          <a:p>
            <a:pPr>
              <a:lnSpc>
                <a:spcPct val="150000"/>
              </a:lnSpc>
              <a:spcBef>
                <a:spcPts val="1200"/>
              </a:spcBef>
              <a:defRPr sz="6700">
                <a:latin typeface="MiSans Semibold" panose="00000500000000000000" charset="-122"/>
                <a:ea typeface="MiSans Semibold" panose="00000500000000000000" charset="-122"/>
                <a:cs typeface="MiSans Semibold" panose="00000500000000000000" charset="-122"/>
                <a:sym typeface="MiSans Semibold" panose="00000500000000000000" charset="-122"/>
              </a:defRPr>
            </a:pPr>
            <a:r>
              <a:rPr lang="zh-CN" altLang="en-US" sz="2800" dirty="0">
                <a:solidFill>
                  <a:schemeClr val="tx1">
                    <a:lumMod val="50000"/>
                    <a:lumOff val="50000"/>
                  </a:schemeClr>
                </a:solidFill>
              </a:rPr>
              <a:t>为什么提示词需要学习</a:t>
            </a:r>
            <a:r>
              <a:rPr lang="en-US" altLang="zh-CN" sz="2800" dirty="0">
                <a:solidFill>
                  <a:schemeClr val="tx1">
                    <a:lumMod val="50000"/>
                    <a:lumOff val="50000"/>
                  </a:schemeClr>
                </a:solidFill>
              </a:rPr>
              <a:t>?</a:t>
            </a:r>
            <a:endParaRPr lang="en-US" altLang="zh-CN" sz="2800" dirty="0">
              <a:solidFill>
                <a:schemeClr val="tx1">
                  <a:lumMod val="50000"/>
                  <a:lumOff val="50000"/>
                </a:schemeClr>
              </a:solidFill>
            </a:endParaRPr>
          </a:p>
          <a:p>
            <a:pPr>
              <a:lnSpc>
                <a:spcPct val="150000"/>
              </a:lnSpc>
              <a:spcBef>
                <a:spcPts val="1200"/>
              </a:spcBef>
              <a:defRPr sz="6700">
                <a:latin typeface="MiSans Semibold" panose="00000500000000000000" charset="-122"/>
                <a:ea typeface="MiSans Semibold" panose="00000500000000000000" charset="-122"/>
                <a:cs typeface="MiSans Semibold" panose="00000500000000000000" charset="-122"/>
                <a:sym typeface="MiSans Semibold" panose="00000500000000000000" charset="-122"/>
              </a:defRPr>
            </a:pPr>
            <a:r>
              <a:rPr lang="zh-CN" altLang="en-US" sz="2800" dirty="0">
                <a:solidFill>
                  <a:schemeClr val="tx1">
                    <a:lumMod val="50000"/>
                    <a:lumOff val="50000"/>
                  </a:schemeClr>
                </a:solidFill>
              </a:rPr>
              <a:t>对于个人和企业，提示词有什么价值</a:t>
            </a:r>
            <a:r>
              <a:rPr lang="en-US" altLang="zh-CN" sz="2800" dirty="0">
                <a:solidFill>
                  <a:schemeClr val="tx1">
                    <a:lumMod val="50000"/>
                    <a:lumOff val="50000"/>
                  </a:schemeClr>
                </a:solidFill>
              </a:rPr>
              <a:t>?</a:t>
            </a:r>
            <a:endParaRPr lang="en-US" altLang="zh-CN" sz="2800" dirty="0">
              <a:solidFill>
                <a:schemeClr val="tx1">
                  <a:lumMod val="50000"/>
                  <a:lumOff val="50000"/>
                </a:schemeClr>
              </a:solidFill>
            </a:endParaRPr>
          </a:p>
          <a:p>
            <a:pPr>
              <a:lnSpc>
                <a:spcPct val="150000"/>
              </a:lnSpc>
              <a:spcBef>
                <a:spcPts val="1200"/>
              </a:spcBef>
              <a:defRPr sz="6700">
                <a:latin typeface="MiSans Semibold" panose="00000500000000000000" charset="-122"/>
                <a:ea typeface="MiSans Semibold" panose="00000500000000000000" charset="-122"/>
                <a:cs typeface="MiSans Semibold" panose="00000500000000000000" charset="-122"/>
                <a:sym typeface="MiSans Semibold" panose="00000500000000000000" charset="-122"/>
              </a:defRPr>
            </a:pPr>
            <a:r>
              <a:rPr lang="zh-CN" altLang="en-US" sz="2800" dirty="0">
                <a:solidFill>
                  <a:schemeClr val="tx1">
                    <a:lumMod val="50000"/>
                    <a:lumOff val="50000"/>
                  </a:schemeClr>
                </a:solidFill>
              </a:rPr>
              <a:t>提示词应用的现状与挑战</a:t>
            </a:r>
            <a:endParaRPr lang="zh-CN" altLang="en-US" sz="2800" dirty="0">
              <a:solidFill>
                <a:schemeClr val="tx1">
                  <a:lumMod val="50000"/>
                  <a:lumOff val="50000"/>
                </a:schemeClr>
              </a:solidFill>
            </a:endParaRPr>
          </a:p>
          <a:p>
            <a:pPr>
              <a:lnSpc>
                <a:spcPct val="150000"/>
              </a:lnSpc>
              <a:spcBef>
                <a:spcPts val="1200"/>
              </a:spcBef>
              <a:defRPr sz="6700">
                <a:latin typeface="MiSans Semibold" panose="00000500000000000000" charset="-122"/>
                <a:ea typeface="MiSans Semibold" panose="00000500000000000000" charset="-122"/>
                <a:cs typeface="MiSans Semibold" panose="00000500000000000000" charset="-122"/>
                <a:sym typeface="MiSans Semibold" panose="00000500000000000000" charset="-122"/>
              </a:defRPr>
            </a:pPr>
            <a:r>
              <a:rPr lang="zh-CN" altLang="en-US" sz="2800" dirty="0">
                <a:solidFill>
                  <a:schemeClr val="tx1">
                    <a:lumMod val="50000"/>
                    <a:lumOff val="50000"/>
                  </a:schemeClr>
                </a:solidFill>
              </a:rPr>
              <a:t>提示词是如何优化生成内容的</a:t>
            </a:r>
            <a:endParaRPr lang="zh-CN" altLang="en-US" sz="2800" dirty="0">
              <a:solidFill>
                <a:schemeClr val="tx1">
                  <a:lumMod val="50000"/>
                  <a:lumOff val="50000"/>
                </a:schemeClr>
              </a:solidFill>
            </a:endParaRPr>
          </a:p>
          <a:p>
            <a:pPr>
              <a:lnSpc>
                <a:spcPct val="150000"/>
              </a:lnSpc>
              <a:spcBef>
                <a:spcPts val="1200"/>
              </a:spcBef>
              <a:defRPr sz="6700">
                <a:latin typeface="MiSans Semibold" panose="00000500000000000000" charset="-122"/>
                <a:ea typeface="MiSans Semibold" panose="00000500000000000000" charset="-122"/>
                <a:cs typeface="MiSans Semibold" panose="00000500000000000000" charset="-122"/>
                <a:sym typeface="MiSans Semibold" panose="00000500000000000000" charset="-122"/>
              </a:defRPr>
            </a:pPr>
            <a:r>
              <a:rPr lang="zh-CN" altLang="en-US" sz="3600" dirty="0">
                <a:solidFill>
                  <a:schemeClr val="bg2">
                    <a:lumMod val="75000"/>
                  </a:schemeClr>
                </a:solidFill>
                <a:latin typeface="MiSans Semibold" panose="00000500000000000000" charset="-122"/>
                <a:ea typeface="MiSans Semibold" panose="00000500000000000000" charset="-122"/>
                <a:cs typeface="MiSans Semibold" panose="00000500000000000000" charset="-122"/>
              </a:rPr>
              <a:t>提示词的本质是什么</a:t>
            </a:r>
            <a:r>
              <a:rPr lang="en-US" altLang="zh-CN" sz="3600" dirty="0">
                <a:solidFill>
                  <a:schemeClr val="bg2">
                    <a:lumMod val="75000"/>
                  </a:schemeClr>
                </a:solidFill>
                <a:latin typeface="MiSans Semibold" panose="00000500000000000000" charset="-122"/>
                <a:ea typeface="MiSans Semibold" panose="00000500000000000000" charset="-122"/>
                <a:cs typeface="MiSans Semibold" panose="00000500000000000000" charset="-122"/>
              </a:rPr>
              <a:t>?</a:t>
            </a:r>
            <a:endParaRPr lang="en-US" altLang="zh-CN" sz="3600" dirty="0">
              <a:solidFill>
                <a:schemeClr val="bg2">
                  <a:lumMod val="75000"/>
                </a:schemeClr>
              </a:solidFill>
              <a:latin typeface="MiSans Semibold" panose="00000500000000000000" charset="-122"/>
              <a:ea typeface="MiSans Semibold" panose="00000500000000000000" charset="-122"/>
              <a:cs typeface="MiSans Semibold" panose="00000500000000000000" charset="-122"/>
            </a:endParaRPr>
          </a:p>
          <a:p>
            <a:pPr>
              <a:lnSpc>
                <a:spcPct val="150000"/>
              </a:lnSpc>
              <a:spcBef>
                <a:spcPts val="1200"/>
              </a:spcBef>
              <a:defRPr sz="6700">
                <a:latin typeface="MiSans Semibold" panose="00000500000000000000" charset="-122"/>
                <a:ea typeface="MiSans Semibold" panose="00000500000000000000" charset="-122"/>
                <a:cs typeface="MiSans Semibold" panose="00000500000000000000" charset="-122"/>
                <a:sym typeface="MiSans Semibold" panose="00000500000000000000" charset="-122"/>
              </a:defRPr>
            </a:pPr>
            <a:r>
              <a:rPr lang="zh-CN" altLang="en-US" sz="2800" dirty="0">
                <a:solidFill>
                  <a:schemeClr val="tx1">
                    <a:lumMod val="50000"/>
                    <a:lumOff val="50000"/>
                  </a:schemeClr>
                </a:solidFill>
              </a:rPr>
              <a:t>提示词的知识体系是什么样的</a:t>
            </a:r>
            <a:r>
              <a:rPr lang="en-US" altLang="zh-CN" sz="2800" dirty="0">
                <a:solidFill>
                  <a:schemeClr val="tx1">
                    <a:lumMod val="50000"/>
                    <a:lumOff val="50000"/>
                  </a:schemeClr>
                </a:solidFill>
              </a:rPr>
              <a:t>?</a:t>
            </a:r>
            <a:endParaRPr lang="en-US" altLang="zh-CN" sz="2800" dirty="0">
              <a:solidFill>
                <a:schemeClr val="tx1">
                  <a:lumMod val="50000"/>
                  <a:lumOff val="50000"/>
                </a:schemeClr>
              </a:solidFill>
            </a:endParaRPr>
          </a:p>
        </p:txBody>
      </p:sp>
      <p:pic>
        <p:nvPicPr>
          <p:cNvPr id="287" name="横版_黑.png" descr="横版_黑.png"/>
          <p:cNvPicPr>
            <a:picLocks noChangeAspect="1"/>
          </p:cNvPicPr>
          <p:nvPr/>
        </p:nvPicPr>
        <p:blipFill>
          <a:blip r:embed="rId1"/>
          <a:stretch>
            <a:fillRect/>
          </a:stretch>
        </p:blipFill>
        <p:spPr>
          <a:xfrm>
            <a:off x="1110111" y="1184863"/>
            <a:ext cx="1927095" cy="478354"/>
          </a:xfrm>
          <a:prstGeom prst="rect">
            <a:avLst/>
          </a:prstGeom>
          <a:ln w="12700">
            <a:miter lim="400000"/>
            <a:headEnd/>
            <a:tailEnd/>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59:morph option="byObject"/>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 name="Rectangle 27"/>
          <p:cNvSpPr/>
          <p:nvPr/>
        </p:nvSpPr>
        <p:spPr>
          <a:xfrm>
            <a:off x="-1" y="-24028"/>
            <a:ext cx="6093324" cy="10335056"/>
          </a:xfrm>
          <a:prstGeom prst="rect">
            <a:avLst/>
          </a:prstGeom>
          <a:solidFill>
            <a:srgbClr val="323232"/>
          </a:solidFill>
          <a:ln w="12700">
            <a:miter lim="400000"/>
          </a:ln>
        </p:spPr>
        <p:txBody>
          <a:bodyPr lIns="45719" rIns="45719" anchor="ctr"/>
          <a:lstStyle/>
          <a:p>
            <a:pPr algn="ctr">
              <a:defRPr>
                <a:solidFill>
                  <a:srgbClr val="F6F1EB"/>
                </a:solidFill>
              </a:defRPr>
            </a:pPr>
          </a:p>
        </p:txBody>
      </p:sp>
      <p:sp>
        <p:nvSpPr>
          <p:cNvPr id="422" name="Freeform: Shape 9"/>
          <p:cNvSpPr/>
          <p:nvPr/>
        </p:nvSpPr>
        <p:spPr>
          <a:xfrm>
            <a:off x="4965201" y="9152082"/>
            <a:ext cx="758098" cy="669636"/>
          </a:xfrm>
          <a:custGeom>
            <a:avLst/>
            <a:gdLst/>
            <a:ahLst/>
            <a:cxnLst>
              <a:cxn ang="0">
                <a:pos x="wd2" y="hd2"/>
              </a:cxn>
              <a:cxn ang="5400000">
                <a:pos x="wd2" y="hd2"/>
              </a:cxn>
              <a:cxn ang="10800000">
                <a:pos x="wd2" y="hd2"/>
              </a:cxn>
              <a:cxn ang="16200000">
                <a:pos x="wd2" y="hd2"/>
              </a:cxn>
            </a:cxnLst>
            <a:rect l="0" t="0" r="r" b="b"/>
            <a:pathLst>
              <a:path w="21600" h="21600" extrusionOk="0">
                <a:moveTo>
                  <a:pt x="12060" y="0"/>
                </a:moveTo>
                <a:lnTo>
                  <a:pt x="21600" y="10800"/>
                </a:lnTo>
                <a:lnTo>
                  <a:pt x="12060" y="21600"/>
                </a:lnTo>
                <a:lnTo>
                  <a:pt x="11390" y="20842"/>
                </a:lnTo>
                <a:lnTo>
                  <a:pt x="19753" y="11375"/>
                </a:lnTo>
                <a:lnTo>
                  <a:pt x="0" y="11375"/>
                </a:lnTo>
                <a:lnTo>
                  <a:pt x="0" y="10302"/>
                </a:lnTo>
                <a:lnTo>
                  <a:pt x="19820" y="10302"/>
                </a:lnTo>
                <a:lnTo>
                  <a:pt x="11390" y="758"/>
                </a:lnTo>
                <a:close/>
              </a:path>
            </a:pathLst>
          </a:custGeom>
          <a:solidFill>
            <a:srgbClr val="F6F1EB"/>
          </a:solidFill>
          <a:ln w="12700">
            <a:miter lim="400000"/>
          </a:ln>
        </p:spPr>
        <p:txBody>
          <a:bodyPr lIns="45719" rIns="45719" anchor="ctr"/>
          <a:lstStyle/>
          <a:p>
            <a:pPr algn="ctr">
              <a:defRPr>
                <a:solidFill>
                  <a:srgbClr val="F6F1EB"/>
                </a:solidFill>
              </a:defRPr>
            </a:pPr>
          </a:p>
        </p:txBody>
      </p:sp>
      <p:sp>
        <p:nvSpPr>
          <p:cNvPr id="423" name="自学 Prompt 效果为什么不好"/>
          <p:cNvSpPr txBox="1"/>
          <p:nvPr/>
        </p:nvSpPr>
        <p:spPr>
          <a:xfrm>
            <a:off x="749072" y="3707303"/>
            <a:ext cx="4316887" cy="656590"/>
          </a:xfrm>
          <a:prstGeom prst="rect">
            <a:avLst/>
          </a:prstGeom>
          <a:ln w="12700">
            <a:miter lim="400000"/>
          </a:ln>
        </p:spPr>
        <p:txBody>
          <a:bodyPr wrap="none" lIns="50800" tIns="50800" rIns="50800" bIns="50800" anchor="ctr">
            <a:spAutoFit/>
          </a:bodyPr>
          <a:lstStyle/>
          <a:p>
            <a:pPr defTabSz="2438400">
              <a:defRPr sz="2500">
                <a:solidFill>
                  <a:srgbClr val="F6F1EB"/>
                </a:solidFill>
                <a:latin typeface="MiSans Semibold" panose="00000500000000000000" charset="-122"/>
                <a:ea typeface="MiSans Semibold" panose="00000500000000000000" charset="-122"/>
                <a:cs typeface="MiSans Semibold" panose="00000500000000000000" charset="-122"/>
                <a:sym typeface="MiSans Semibold" panose="00000500000000000000" charset="-122"/>
              </a:defRPr>
            </a:pPr>
            <a:r>
              <a:rPr sz="3600" dirty="0"/>
              <a:t>Prompt </a:t>
            </a:r>
            <a:r>
              <a:rPr lang="zh-CN" altLang="en-US" sz="3600" dirty="0">
                <a:solidFill>
                  <a:srgbClr val="F15A24"/>
                </a:solidFill>
              </a:rPr>
              <a:t>学习的本质</a:t>
            </a:r>
            <a:endParaRPr sz="3600" dirty="0">
              <a:solidFill>
                <a:srgbClr val="F15A24"/>
              </a:solidFill>
            </a:endParaRPr>
          </a:p>
        </p:txBody>
      </p:sp>
      <p:sp>
        <p:nvSpPr>
          <p:cNvPr id="424" name="显性知识：了解大模型"/>
          <p:cNvSpPr txBox="1"/>
          <p:nvPr/>
        </p:nvSpPr>
        <p:spPr>
          <a:xfrm>
            <a:off x="794708" y="5415029"/>
            <a:ext cx="4052391" cy="533479"/>
          </a:xfrm>
          <a:prstGeom prst="rect">
            <a:avLst/>
          </a:prstGeom>
          <a:ln w="12700">
            <a:miter lim="400000"/>
          </a:ln>
        </p:spPr>
        <p:txBody>
          <a:bodyPr wrap="none" lIns="50800" tIns="50800" rIns="50800" bIns="50800" anchor="ctr">
            <a:spAutoFit/>
          </a:bodyPr>
          <a:lstStyle>
            <a:lvl1pPr marL="228600" indent="-228600" defTabSz="2438400">
              <a:buSzPct val="100000"/>
              <a:buChar char="๏"/>
              <a:defRPr sz="2100">
                <a:solidFill>
                  <a:srgbClr val="F6F1EB"/>
                </a:solidFill>
                <a:latin typeface="MiSans Normal" panose="00000500000000000000" charset="-122"/>
                <a:ea typeface="MiSans Normal" panose="00000500000000000000" charset="-122"/>
                <a:cs typeface="MiSans Normal" panose="00000500000000000000" charset="-122"/>
                <a:sym typeface="MiSans Normal" panose="00000500000000000000" charset="-122"/>
              </a:defRPr>
            </a:lvl1pPr>
          </a:lstStyle>
          <a:p>
            <a:r>
              <a:rPr sz="2800" dirty="0"/>
              <a:t> </a:t>
            </a:r>
            <a:r>
              <a:rPr sz="2800" dirty="0" err="1"/>
              <a:t>显性知识：了解大模型</a:t>
            </a:r>
            <a:endParaRPr sz="2800" dirty="0"/>
          </a:p>
        </p:txBody>
      </p:sp>
      <p:sp>
        <p:nvSpPr>
          <p:cNvPr id="425" name="隐性知识：了解自己"/>
          <p:cNvSpPr txBox="1"/>
          <p:nvPr/>
        </p:nvSpPr>
        <p:spPr>
          <a:xfrm>
            <a:off x="794708" y="5872229"/>
            <a:ext cx="3693319" cy="533479"/>
          </a:xfrm>
          <a:prstGeom prst="rect">
            <a:avLst/>
          </a:prstGeom>
          <a:ln w="12700">
            <a:miter lim="400000"/>
          </a:ln>
        </p:spPr>
        <p:txBody>
          <a:bodyPr wrap="none" lIns="50800" tIns="50800" rIns="50800" bIns="50800" anchor="ctr">
            <a:spAutoFit/>
          </a:bodyPr>
          <a:lstStyle>
            <a:lvl1pPr marL="228600" indent="-228600" defTabSz="2438400">
              <a:buSzPct val="100000"/>
              <a:buChar char="๏"/>
              <a:defRPr sz="2100">
                <a:solidFill>
                  <a:srgbClr val="F6F1EB"/>
                </a:solidFill>
                <a:latin typeface="MiSans Normal" panose="00000500000000000000" charset="-122"/>
                <a:ea typeface="MiSans Normal" panose="00000500000000000000" charset="-122"/>
                <a:cs typeface="MiSans Normal" panose="00000500000000000000" charset="-122"/>
                <a:sym typeface="MiSans Normal" panose="00000500000000000000" charset="-122"/>
              </a:defRPr>
            </a:lvl1pPr>
          </a:lstStyle>
          <a:p>
            <a:r>
              <a:rPr sz="2800" dirty="0"/>
              <a:t> </a:t>
            </a:r>
            <a:r>
              <a:rPr sz="2800" dirty="0" err="1"/>
              <a:t>隐性知识：了解自己</a:t>
            </a:r>
            <a:endParaRPr sz="2800" dirty="0"/>
          </a:p>
        </p:txBody>
      </p:sp>
      <p:sp>
        <p:nvSpPr>
          <p:cNvPr id="426" name="线条"/>
          <p:cNvSpPr/>
          <p:nvPr/>
        </p:nvSpPr>
        <p:spPr>
          <a:xfrm flipV="1">
            <a:off x="15060041" y="4686300"/>
            <a:ext cx="1" cy="2468710"/>
          </a:xfrm>
          <a:prstGeom prst="line">
            <a:avLst/>
          </a:prstGeom>
          <a:noFill/>
          <a:ln w="12700" cap="flat">
            <a:solidFill>
              <a:schemeClr val="accent1"/>
            </a:solidFill>
            <a:prstDash val="solid"/>
            <a:miter lim="800000"/>
          </a:ln>
          <a:effectLst/>
        </p:spPr>
        <p:txBody>
          <a:bodyPr wrap="square" lIns="45719" tIns="45719" rIns="45719" bIns="45719" numCol="1" anchor="t">
            <a:noAutofit/>
          </a:bodyPr>
          <a:lstStyle/>
          <a:p/>
        </p:txBody>
      </p:sp>
      <p:sp>
        <p:nvSpPr>
          <p:cNvPr id="427" name="线条"/>
          <p:cNvSpPr/>
          <p:nvPr/>
        </p:nvSpPr>
        <p:spPr>
          <a:xfrm flipV="1">
            <a:off x="9862168" y="4508500"/>
            <a:ext cx="1" cy="2321217"/>
          </a:xfrm>
          <a:prstGeom prst="line">
            <a:avLst/>
          </a:prstGeom>
          <a:noFill/>
          <a:ln w="12700" cap="flat">
            <a:solidFill>
              <a:schemeClr val="accent1"/>
            </a:solidFill>
            <a:prstDash val="solid"/>
            <a:miter lim="800000"/>
          </a:ln>
          <a:effectLst/>
        </p:spPr>
        <p:txBody>
          <a:bodyPr wrap="square" lIns="45719" tIns="45719" rIns="45719" bIns="45719" numCol="1" anchor="t">
            <a:noAutofit/>
          </a:bodyPr>
          <a:lstStyle/>
          <a:p/>
        </p:txBody>
      </p:sp>
      <p:sp>
        <p:nvSpPr>
          <p:cNvPr id="429" name="了解大模型"/>
          <p:cNvSpPr/>
          <p:nvPr/>
        </p:nvSpPr>
        <p:spPr>
          <a:xfrm>
            <a:off x="8289553" y="3989243"/>
            <a:ext cx="3132584" cy="749300"/>
          </a:xfrm>
          <a:prstGeom prst="roundRect">
            <a:avLst>
              <a:gd name="adj" fmla="val 25424"/>
            </a:avLst>
          </a:prstGeom>
          <a:solidFill>
            <a:srgbClr val="323232"/>
          </a:solidFill>
          <a:ln w="12700" cap="flat">
            <a:solidFill>
              <a:schemeClr val="accent1"/>
            </a:solidFill>
            <a:prstDash val="solid"/>
            <a:miter lim="800000"/>
          </a:ln>
          <a:effectLst/>
        </p:spPr>
        <p:txBody>
          <a:bodyPr wrap="square" lIns="45719" tIns="45719" rIns="45719" bIns="45719" numCol="1" anchor="ctr">
            <a:noAutofit/>
          </a:bodyPr>
          <a:lstStyle>
            <a:lvl1pPr algn="ctr">
              <a:defRPr sz="2400">
                <a:solidFill>
                  <a:srgbClr val="F6F1EB"/>
                </a:solidFill>
                <a:latin typeface="MiSans Semibold" panose="00000500000000000000" charset="-122"/>
                <a:ea typeface="MiSans Semibold" panose="00000500000000000000" charset="-122"/>
                <a:cs typeface="MiSans Semibold" panose="00000500000000000000" charset="-122"/>
                <a:sym typeface="MiSans Semibold" panose="00000500000000000000" charset="-122"/>
              </a:defRPr>
            </a:lvl1pPr>
          </a:lstStyle>
          <a:p>
            <a:r>
              <a:t>了解大模型</a:t>
            </a:r>
          </a:p>
        </p:txBody>
      </p:sp>
      <p:sp>
        <p:nvSpPr>
          <p:cNvPr id="430" name="了解自己"/>
          <p:cNvSpPr/>
          <p:nvPr/>
        </p:nvSpPr>
        <p:spPr>
          <a:xfrm>
            <a:off x="13487400" y="3989243"/>
            <a:ext cx="3132585" cy="749300"/>
          </a:xfrm>
          <a:prstGeom prst="roundRect">
            <a:avLst>
              <a:gd name="adj" fmla="val 25424"/>
            </a:avLst>
          </a:prstGeom>
          <a:solidFill>
            <a:srgbClr val="323232"/>
          </a:solidFill>
          <a:ln w="12700" cap="flat">
            <a:solidFill>
              <a:schemeClr val="accent1"/>
            </a:solidFill>
            <a:prstDash val="solid"/>
            <a:miter lim="800000"/>
          </a:ln>
          <a:effectLst/>
        </p:spPr>
        <p:txBody>
          <a:bodyPr wrap="square" lIns="45719" tIns="45719" rIns="45719" bIns="45719" numCol="1" anchor="ctr">
            <a:noAutofit/>
          </a:bodyPr>
          <a:lstStyle>
            <a:lvl1pPr algn="ctr">
              <a:defRPr sz="2400">
                <a:solidFill>
                  <a:srgbClr val="F6F1EB"/>
                </a:solidFill>
                <a:latin typeface="MiSans Semibold" panose="00000500000000000000" charset="-122"/>
                <a:ea typeface="MiSans Semibold" panose="00000500000000000000" charset="-122"/>
                <a:cs typeface="MiSans Semibold" panose="00000500000000000000" charset="-122"/>
                <a:sym typeface="MiSans Semibold" panose="00000500000000000000" charset="-122"/>
              </a:defRPr>
            </a:lvl1pPr>
          </a:lstStyle>
          <a:p>
            <a:r>
              <a:t>了解自己</a:t>
            </a:r>
          </a:p>
        </p:txBody>
      </p:sp>
      <p:cxnSp>
        <p:nvCxnSpPr>
          <p:cNvPr id="431" name="连接线"/>
          <p:cNvCxnSpPr>
            <a:stCxn id="429" idx="0"/>
          </p:cNvCxnSpPr>
          <p:nvPr/>
        </p:nvCxnSpPr>
        <p:spPr>
          <a:xfrm flipV="1">
            <a:off x="9855845" y="3360591"/>
            <a:ext cx="2670169" cy="628652"/>
          </a:xfrm>
          <a:prstGeom prst="straightConnector1">
            <a:avLst/>
          </a:prstGeom>
          <a:ln w="25400" cap="flat">
            <a:solidFill>
              <a:srgbClr val="323232"/>
            </a:solidFill>
            <a:prstDash val="solid"/>
            <a:miter lim="800000"/>
            <a:headEnd type="triangle" w="med" len="med"/>
          </a:ln>
          <a:effectLst/>
        </p:spPr>
      </p:cxnSp>
      <p:cxnSp>
        <p:nvCxnSpPr>
          <p:cNvPr id="432" name="连接线"/>
          <p:cNvCxnSpPr>
            <a:stCxn id="430" idx="0"/>
          </p:cNvCxnSpPr>
          <p:nvPr/>
        </p:nvCxnSpPr>
        <p:spPr>
          <a:xfrm flipH="1" flipV="1">
            <a:off x="12526014" y="3360591"/>
            <a:ext cx="2527679" cy="628652"/>
          </a:xfrm>
          <a:prstGeom prst="straightConnector1">
            <a:avLst/>
          </a:prstGeom>
          <a:ln w="25400" cap="flat">
            <a:solidFill>
              <a:srgbClr val="323232"/>
            </a:solidFill>
            <a:prstDash val="solid"/>
            <a:miter lim="800000"/>
            <a:headEnd type="triangle" w="med" len="med"/>
          </a:ln>
          <a:effectLst/>
        </p:spPr>
      </p:cxnSp>
      <p:sp>
        <p:nvSpPr>
          <p:cNvPr id="433" name="ChatGPT 怎么干活"/>
          <p:cNvSpPr/>
          <p:nvPr/>
        </p:nvSpPr>
        <p:spPr>
          <a:xfrm>
            <a:off x="8576472" y="5218257"/>
            <a:ext cx="2558746" cy="444501"/>
          </a:xfrm>
          <a:prstGeom prst="roundRect">
            <a:avLst>
              <a:gd name="adj" fmla="val 23237"/>
            </a:avLst>
          </a:prstGeom>
          <a:solidFill>
            <a:srgbClr val="F6F1EB"/>
          </a:solidFill>
          <a:ln w="12700" cap="flat">
            <a:solidFill>
              <a:schemeClr val="accent1"/>
            </a:solidFill>
            <a:prstDash val="solid"/>
            <a:miter lim="800000"/>
          </a:ln>
          <a:effectLst/>
        </p:spPr>
        <p:txBody>
          <a:bodyPr wrap="square" lIns="45719" tIns="45719" rIns="45719" bIns="45719" numCol="1" anchor="ctr">
            <a:noAutofit/>
          </a:bodyPr>
          <a:lstStyle>
            <a:lvl1pPr algn="ct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700">
                <a:latin typeface="MiSans Normal" panose="00000500000000000000" charset="-122"/>
                <a:ea typeface="MiSans Normal" panose="00000500000000000000" charset="-122"/>
                <a:cs typeface="MiSans Normal" panose="00000500000000000000" charset="-122"/>
                <a:sym typeface="MiSans Normal" panose="00000500000000000000" charset="-122"/>
              </a:defRPr>
            </a:lvl1pPr>
          </a:lstStyle>
          <a:p>
            <a:r>
              <a:t>ChatGPT 怎么干活</a:t>
            </a:r>
          </a:p>
        </p:txBody>
      </p:sp>
      <p:sp>
        <p:nvSpPr>
          <p:cNvPr id="434" name="ChatGPT 的强与弱"/>
          <p:cNvSpPr/>
          <p:nvPr/>
        </p:nvSpPr>
        <p:spPr>
          <a:xfrm>
            <a:off x="8576472" y="5865957"/>
            <a:ext cx="2558746" cy="444501"/>
          </a:xfrm>
          <a:prstGeom prst="roundRect">
            <a:avLst>
              <a:gd name="adj" fmla="val 23237"/>
            </a:avLst>
          </a:prstGeom>
          <a:solidFill>
            <a:srgbClr val="F6F1EB"/>
          </a:solidFill>
          <a:ln w="12700" cap="flat">
            <a:solidFill>
              <a:schemeClr val="accent1"/>
            </a:solidFill>
            <a:prstDash val="solid"/>
            <a:miter lim="800000"/>
          </a:ln>
          <a:effectLst/>
        </p:spPr>
        <p:txBody>
          <a:bodyPr wrap="square" lIns="45719" tIns="45719" rIns="45719" bIns="45719" numCol="1" anchor="ctr">
            <a:noAutofit/>
          </a:bodyPr>
          <a:lstStyle>
            <a:lvl1pPr algn="ct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700">
                <a:latin typeface="MiSans Normal" panose="00000500000000000000" charset="-122"/>
                <a:ea typeface="MiSans Normal" panose="00000500000000000000" charset="-122"/>
                <a:cs typeface="MiSans Normal" panose="00000500000000000000" charset="-122"/>
                <a:sym typeface="MiSans Normal" panose="00000500000000000000" charset="-122"/>
              </a:defRPr>
            </a:lvl1pPr>
          </a:lstStyle>
          <a:p>
            <a:r>
              <a:t>ChatGPT 的强与弱</a:t>
            </a:r>
          </a:p>
        </p:txBody>
      </p:sp>
      <p:sp>
        <p:nvSpPr>
          <p:cNvPr id="435" name="人类在/可以用它做什么"/>
          <p:cNvSpPr/>
          <p:nvPr/>
        </p:nvSpPr>
        <p:spPr>
          <a:xfrm>
            <a:off x="8576472" y="6513658"/>
            <a:ext cx="2558746" cy="444501"/>
          </a:xfrm>
          <a:prstGeom prst="roundRect">
            <a:avLst>
              <a:gd name="adj" fmla="val 23237"/>
            </a:avLst>
          </a:prstGeom>
          <a:solidFill>
            <a:srgbClr val="F6F1EB"/>
          </a:solidFill>
          <a:ln w="12700" cap="flat">
            <a:solidFill>
              <a:schemeClr val="accent1"/>
            </a:solidFill>
            <a:prstDash val="solid"/>
            <a:miter lim="800000"/>
          </a:ln>
          <a:effectLst/>
        </p:spPr>
        <p:txBody>
          <a:bodyPr wrap="square" lIns="45719" tIns="45719" rIns="45719" bIns="45719" numCol="1" anchor="ctr">
            <a:noAutofit/>
          </a:bodyPr>
          <a:lstStyle>
            <a:lvl1pPr algn="ct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700">
                <a:latin typeface="MiSans Normal" panose="00000500000000000000" charset="-122"/>
                <a:ea typeface="MiSans Normal" panose="00000500000000000000" charset="-122"/>
                <a:cs typeface="MiSans Normal" panose="00000500000000000000" charset="-122"/>
                <a:sym typeface="MiSans Normal" panose="00000500000000000000" charset="-122"/>
              </a:defRPr>
            </a:lvl1pPr>
          </a:lstStyle>
          <a:p>
            <a:r>
              <a:t>人类在/可以用它做什么</a:t>
            </a:r>
          </a:p>
        </p:txBody>
      </p:sp>
      <p:sp>
        <p:nvSpPr>
          <p:cNvPr id="436" name="我想要什么"/>
          <p:cNvSpPr/>
          <p:nvPr/>
        </p:nvSpPr>
        <p:spPr>
          <a:xfrm>
            <a:off x="13774319" y="5218257"/>
            <a:ext cx="2558746" cy="444501"/>
          </a:xfrm>
          <a:prstGeom prst="roundRect">
            <a:avLst>
              <a:gd name="adj" fmla="val 23237"/>
            </a:avLst>
          </a:prstGeom>
          <a:solidFill>
            <a:srgbClr val="F6F1EB"/>
          </a:solidFill>
          <a:ln w="12700" cap="flat">
            <a:solidFill>
              <a:schemeClr val="accent1"/>
            </a:solidFill>
            <a:prstDash val="solid"/>
            <a:miter lim="800000"/>
          </a:ln>
          <a:effectLst/>
        </p:spPr>
        <p:txBody>
          <a:bodyPr wrap="square" lIns="45719" tIns="45719" rIns="45719" bIns="45719" numCol="1" anchor="ctr">
            <a:noAutofit/>
          </a:bodyPr>
          <a:lstStyle>
            <a:lvl1pPr algn="ct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700">
                <a:latin typeface="MiSans Normal" panose="00000500000000000000" charset="-122"/>
                <a:ea typeface="MiSans Normal" panose="00000500000000000000" charset="-122"/>
                <a:cs typeface="MiSans Normal" panose="00000500000000000000" charset="-122"/>
                <a:sym typeface="MiSans Normal" panose="00000500000000000000" charset="-122"/>
              </a:defRPr>
            </a:lvl1pPr>
          </a:lstStyle>
          <a:p>
            <a:r>
              <a:t>我想要什么</a:t>
            </a:r>
          </a:p>
        </p:txBody>
      </p:sp>
      <p:sp>
        <p:nvSpPr>
          <p:cNvPr id="437" name="怎么说清楚"/>
          <p:cNvSpPr/>
          <p:nvPr/>
        </p:nvSpPr>
        <p:spPr>
          <a:xfrm>
            <a:off x="13774319" y="5865957"/>
            <a:ext cx="2558746" cy="444501"/>
          </a:xfrm>
          <a:prstGeom prst="roundRect">
            <a:avLst>
              <a:gd name="adj" fmla="val 23237"/>
            </a:avLst>
          </a:prstGeom>
          <a:solidFill>
            <a:srgbClr val="F6F1EB"/>
          </a:solidFill>
          <a:ln w="12700" cap="flat">
            <a:solidFill>
              <a:schemeClr val="accent1"/>
            </a:solidFill>
            <a:prstDash val="solid"/>
            <a:miter lim="800000"/>
          </a:ln>
          <a:effectLst/>
        </p:spPr>
        <p:txBody>
          <a:bodyPr wrap="square" lIns="45719" tIns="45719" rIns="45719" bIns="45719" numCol="1" anchor="ctr">
            <a:noAutofit/>
          </a:bodyPr>
          <a:lstStyle>
            <a:lvl1pPr algn="ct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700">
                <a:latin typeface="MiSans Normal" panose="00000500000000000000" charset="-122"/>
                <a:ea typeface="MiSans Normal" panose="00000500000000000000" charset="-122"/>
                <a:cs typeface="MiSans Normal" panose="00000500000000000000" charset="-122"/>
                <a:sym typeface="MiSans Normal" panose="00000500000000000000" charset="-122"/>
              </a:defRPr>
            </a:lvl1pPr>
          </a:lstStyle>
          <a:p>
            <a:r>
              <a:t>怎么说清楚</a:t>
            </a:r>
          </a:p>
        </p:txBody>
      </p:sp>
      <p:sp>
        <p:nvSpPr>
          <p:cNvPr id="438" name="它理解了吗"/>
          <p:cNvSpPr/>
          <p:nvPr/>
        </p:nvSpPr>
        <p:spPr>
          <a:xfrm>
            <a:off x="13774319" y="6513658"/>
            <a:ext cx="2558746" cy="444501"/>
          </a:xfrm>
          <a:prstGeom prst="roundRect">
            <a:avLst>
              <a:gd name="adj" fmla="val 23237"/>
            </a:avLst>
          </a:prstGeom>
          <a:solidFill>
            <a:srgbClr val="F6F1EB"/>
          </a:solidFill>
          <a:ln w="12700" cap="flat">
            <a:solidFill>
              <a:schemeClr val="accent1"/>
            </a:solidFill>
            <a:prstDash val="solid"/>
            <a:miter lim="800000"/>
          </a:ln>
          <a:effectLst/>
        </p:spPr>
        <p:txBody>
          <a:bodyPr wrap="square" lIns="45719" tIns="45719" rIns="45719" bIns="45719" numCol="1" anchor="ctr">
            <a:noAutofit/>
          </a:bodyPr>
          <a:lstStyle>
            <a:lvl1pPr algn="ct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700">
                <a:latin typeface="MiSans Normal" panose="00000500000000000000" charset="-122"/>
                <a:ea typeface="MiSans Normal" panose="00000500000000000000" charset="-122"/>
                <a:cs typeface="MiSans Normal" panose="00000500000000000000" charset="-122"/>
                <a:sym typeface="MiSans Normal" panose="00000500000000000000" charset="-122"/>
              </a:defRPr>
            </a:lvl1pPr>
          </a:lstStyle>
          <a:p>
            <a:r>
              <a:t>它理解了吗</a:t>
            </a:r>
          </a:p>
        </p:txBody>
      </p:sp>
      <p:sp>
        <p:nvSpPr>
          <p:cNvPr id="439" name="如何优化表达"/>
          <p:cNvSpPr/>
          <p:nvPr/>
        </p:nvSpPr>
        <p:spPr>
          <a:xfrm>
            <a:off x="13774319" y="7161358"/>
            <a:ext cx="2558746" cy="444501"/>
          </a:xfrm>
          <a:prstGeom prst="roundRect">
            <a:avLst>
              <a:gd name="adj" fmla="val 23237"/>
            </a:avLst>
          </a:prstGeom>
          <a:solidFill>
            <a:srgbClr val="F6F1EB"/>
          </a:solidFill>
          <a:ln w="12700" cap="flat">
            <a:solidFill>
              <a:schemeClr val="accent1"/>
            </a:solidFill>
            <a:prstDash val="solid"/>
            <a:miter lim="800000"/>
          </a:ln>
          <a:effectLst/>
        </p:spPr>
        <p:txBody>
          <a:bodyPr wrap="square" lIns="45719" tIns="45719" rIns="45719" bIns="45719" numCol="1" anchor="ctr">
            <a:noAutofit/>
          </a:bodyPr>
          <a:lstStyle>
            <a:lvl1pPr algn="ct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700">
                <a:latin typeface="MiSans Normal" panose="00000500000000000000" charset="-122"/>
                <a:ea typeface="MiSans Normal" panose="00000500000000000000" charset="-122"/>
                <a:cs typeface="MiSans Normal" panose="00000500000000000000" charset="-122"/>
                <a:sym typeface="MiSans Normal" panose="00000500000000000000" charset="-122"/>
              </a:defRPr>
            </a:lvl1pPr>
          </a:lstStyle>
          <a:p>
            <a:r>
              <a:t>如何优化表达</a:t>
            </a:r>
          </a:p>
        </p:txBody>
      </p:sp>
      <p:sp>
        <p:nvSpPr>
          <p:cNvPr id="428" name="Prompt…"/>
          <p:cNvSpPr txBox="1"/>
          <p:nvPr/>
        </p:nvSpPr>
        <p:spPr>
          <a:xfrm>
            <a:off x="10959721" y="2217591"/>
            <a:ext cx="2985454" cy="939801"/>
          </a:xfrm>
          <a:prstGeom prst="rect">
            <a:avLst/>
          </a:prstGeom>
          <a:noFill/>
          <a:ln w="12700" cap="flat">
            <a:noFill/>
            <a:miter lim="400000"/>
          </a:ln>
          <a:effectLst/>
        </p:spPr>
        <p:txBody>
          <a:bodyPr wrap="none" lIns="50800" tIns="50800" rIns="50800" bIns="50800" numCol="1" anchor="ctr">
            <a:spAutoFit/>
          </a:bodyPr>
          <a:lstStyle/>
          <a:p>
            <a:pPr algn="ctr" defTabSz="2438400">
              <a:defRPr sz="2500">
                <a:latin typeface="MiSans Semibold" panose="00000500000000000000" charset="-122"/>
                <a:ea typeface="MiSans Semibold" panose="00000500000000000000" charset="-122"/>
                <a:cs typeface="MiSans Semibold" panose="00000500000000000000" charset="-122"/>
                <a:sym typeface="MiSans Semibold" panose="00000500000000000000" charset="-122"/>
              </a:defRPr>
            </a:pPr>
            <a:r>
              <a:rPr dirty="0"/>
              <a:t>Prompt</a:t>
            </a:r>
            <a:endParaRPr dirty="0"/>
          </a:p>
          <a:p>
            <a:pPr algn="ctr" defTabSz="2438400">
              <a:defRPr sz="2500">
                <a:latin typeface="MiSans Semibold" panose="00000500000000000000" charset="-122"/>
                <a:ea typeface="MiSans Semibold" panose="00000500000000000000" charset="-122"/>
                <a:cs typeface="MiSans Semibold" panose="00000500000000000000" charset="-122"/>
                <a:sym typeface="MiSans Semibold" panose="00000500000000000000" charset="-122"/>
              </a:defRPr>
            </a:pPr>
            <a:r>
              <a:rPr dirty="0" err="1"/>
              <a:t>和AI对话的语言逻辑</a:t>
            </a:r>
            <a:endParaRPr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59:morph option="byObject"/>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TextBox 6"/>
          <p:cNvSpPr txBox="1"/>
          <p:nvPr/>
        </p:nvSpPr>
        <p:spPr>
          <a:xfrm>
            <a:off x="1009406" y="8941036"/>
            <a:ext cx="1755953" cy="370841"/>
          </a:xfrm>
          <a:prstGeom prst="rect">
            <a:avLst/>
          </a:prstGeom>
          <a:ln w="12700">
            <a:miter lim="400000"/>
          </a:ln>
        </p:spPr>
        <p:txBody>
          <a:bodyPr wrap="none" lIns="45719" rIns="45719">
            <a:spAutoFit/>
          </a:bodyPr>
          <a:lstStyle>
            <a:lvl1pPr>
              <a:defRPr sz="1600">
                <a:latin typeface="MiSans Normal" panose="00000500000000000000" charset="-122"/>
                <a:ea typeface="MiSans Normal" panose="00000500000000000000" charset="-122"/>
                <a:cs typeface="MiSans Normal" panose="00000500000000000000" charset="-122"/>
                <a:sym typeface="MiSans Normal" panose="00000500000000000000" charset="-122"/>
              </a:defRPr>
            </a:lvl1pPr>
          </a:lstStyle>
          <a:p>
            <a:r>
              <a:t>© 小七姐 2024.01</a:t>
            </a:r>
          </a:p>
        </p:txBody>
      </p:sp>
      <p:sp>
        <p:nvSpPr>
          <p:cNvPr id="286" name="TextBox 13"/>
          <p:cNvSpPr txBox="1"/>
          <p:nvPr/>
        </p:nvSpPr>
        <p:spPr>
          <a:xfrm>
            <a:off x="1110110" y="2435094"/>
            <a:ext cx="8986389" cy="5634684"/>
          </a:xfrm>
          <a:prstGeom prst="rect">
            <a:avLst/>
          </a:prstGeom>
          <a:ln w="12700">
            <a:miter lim="400000"/>
          </a:ln>
        </p:spPr>
        <p:txBody>
          <a:bodyPr wrap="square" lIns="45719" rIns="45719">
            <a:spAutoFit/>
          </a:bodyPr>
          <a:lstStyle/>
          <a:p>
            <a:pPr>
              <a:lnSpc>
                <a:spcPct val="150000"/>
              </a:lnSpc>
              <a:spcBef>
                <a:spcPts val="1200"/>
              </a:spcBef>
              <a:defRPr sz="6700">
                <a:latin typeface="MiSans Semibold" panose="00000500000000000000" charset="-122"/>
                <a:ea typeface="MiSans Semibold" panose="00000500000000000000" charset="-122"/>
                <a:cs typeface="MiSans Semibold" panose="00000500000000000000" charset="-122"/>
                <a:sym typeface="MiSans Semibold" panose="00000500000000000000" charset="-122"/>
              </a:defRPr>
            </a:pPr>
            <a:r>
              <a:rPr lang="zh-CN" altLang="en-US" sz="2800" dirty="0">
                <a:solidFill>
                  <a:schemeClr val="tx1">
                    <a:lumMod val="50000"/>
                    <a:lumOff val="50000"/>
                  </a:schemeClr>
                </a:solidFill>
              </a:rPr>
              <a:t>什么是提示词</a:t>
            </a:r>
            <a:r>
              <a:rPr lang="en-US" altLang="zh-CN" sz="2800" dirty="0">
                <a:solidFill>
                  <a:schemeClr val="tx1">
                    <a:lumMod val="50000"/>
                    <a:lumOff val="50000"/>
                  </a:schemeClr>
                </a:solidFill>
              </a:rPr>
              <a:t>?</a:t>
            </a:r>
            <a:endParaRPr lang="en-US" altLang="zh-CN" sz="2800" dirty="0">
              <a:solidFill>
                <a:schemeClr val="tx1">
                  <a:lumMod val="50000"/>
                  <a:lumOff val="50000"/>
                </a:schemeClr>
              </a:solidFill>
            </a:endParaRPr>
          </a:p>
          <a:p>
            <a:pPr>
              <a:lnSpc>
                <a:spcPct val="150000"/>
              </a:lnSpc>
              <a:spcBef>
                <a:spcPts val="1200"/>
              </a:spcBef>
              <a:defRPr sz="6700">
                <a:latin typeface="MiSans Semibold" panose="00000500000000000000" charset="-122"/>
                <a:ea typeface="MiSans Semibold" panose="00000500000000000000" charset="-122"/>
                <a:cs typeface="MiSans Semibold" panose="00000500000000000000" charset="-122"/>
                <a:sym typeface="MiSans Semibold" panose="00000500000000000000" charset="-122"/>
              </a:defRPr>
            </a:pPr>
            <a:r>
              <a:rPr lang="zh-CN" altLang="en-US" sz="2800" dirty="0">
                <a:solidFill>
                  <a:schemeClr val="tx1">
                    <a:lumMod val="50000"/>
                    <a:lumOff val="50000"/>
                  </a:schemeClr>
                </a:solidFill>
              </a:rPr>
              <a:t>为什么提示词需要学习</a:t>
            </a:r>
            <a:r>
              <a:rPr lang="en-US" altLang="zh-CN" sz="2800" dirty="0">
                <a:solidFill>
                  <a:schemeClr val="tx1">
                    <a:lumMod val="50000"/>
                    <a:lumOff val="50000"/>
                  </a:schemeClr>
                </a:solidFill>
              </a:rPr>
              <a:t>?</a:t>
            </a:r>
            <a:endParaRPr lang="en-US" altLang="zh-CN" sz="2800" dirty="0">
              <a:solidFill>
                <a:schemeClr val="tx1">
                  <a:lumMod val="50000"/>
                  <a:lumOff val="50000"/>
                </a:schemeClr>
              </a:solidFill>
            </a:endParaRPr>
          </a:p>
          <a:p>
            <a:pPr>
              <a:lnSpc>
                <a:spcPct val="150000"/>
              </a:lnSpc>
              <a:spcBef>
                <a:spcPts val="1200"/>
              </a:spcBef>
              <a:defRPr sz="6700">
                <a:latin typeface="MiSans Semibold" panose="00000500000000000000" charset="-122"/>
                <a:ea typeface="MiSans Semibold" panose="00000500000000000000" charset="-122"/>
                <a:cs typeface="MiSans Semibold" panose="00000500000000000000" charset="-122"/>
                <a:sym typeface="MiSans Semibold" panose="00000500000000000000" charset="-122"/>
              </a:defRPr>
            </a:pPr>
            <a:r>
              <a:rPr lang="zh-CN" altLang="en-US" sz="2800" dirty="0">
                <a:solidFill>
                  <a:schemeClr val="tx1">
                    <a:lumMod val="50000"/>
                    <a:lumOff val="50000"/>
                  </a:schemeClr>
                </a:solidFill>
              </a:rPr>
              <a:t>对于个人和企业，提示词有什么价值</a:t>
            </a:r>
            <a:r>
              <a:rPr lang="en-US" altLang="zh-CN" sz="2800" dirty="0">
                <a:solidFill>
                  <a:schemeClr val="tx1">
                    <a:lumMod val="50000"/>
                    <a:lumOff val="50000"/>
                  </a:schemeClr>
                </a:solidFill>
              </a:rPr>
              <a:t>?</a:t>
            </a:r>
            <a:endParaRPr lang="en-US" altLang="zh-CN" sz="2800" dirty="0">
              <a:solidFill>
                <a:schemeClr val="tx1">
                  <a:lumMod val="50000"/>
                  <a:lumOff val="50000"/>
                </a:schemeClr>
              </a:solidFill>
            </a:endParaRPr>
          </a:p>
          <a:p>
            <a:pPr>
              <a:lnSpc>
                <a:spcPct val="150000"/>
              </a:lnSpc>
              <a:spcBef>
                <a:spcPts val="1200"/>
              </a:spcBef>
              <a:defRPr sz="6700">
                <a:latin typeface="MiSans Semibold" panose="00000500000000000000" charset="-122"/>
                <a:ea typeface="MiSans Semibold" panose="00000500000000000000" charset="-122"/>
                <a:cs typeface="MiSans Semibold" panose="00000500000000000000" charset="-122"/>
                <a:sym typeface="MiSans Semibold" panose="00000500000000000000" charset="-122"/>
              </a:defRPr>
            </a:pPr>
            <a:r>
              <a:rPr lang="zh-CN" altLang="en-US" sz="2800" dirty="0">
                <a:solidFill>
                  <a:schemeClr val="tx1">
                    <a:lumMod val="50000"/>
                    <a:lumOff val="50000"/>
                  </a:schemeClr>
                </a:solidFill>
              </a:rPr>
              <a:t>提示词应用的现状与挑战</a:t>
            </a:r>
            <a:endParaRPr lang="zh-CN" altLang="en-US" sz="2800" dirty="0">
              <a:solidFill>
                <a:schemeClr val="tx1">
                  <a:lumMod val="50000"/>
                  <a:lumOff val="50000"/>
                </a:schemeClr>
              </a:solidFill>
            </a:endParaRPr>
          </a:p>
          <a:p>
            <a:pPr>
              <a:lnSpc>
                <a:spcPct val="150000"/>
              </a:lnSpc>
              <a:spcBef>
                <a:spcPts val="1200"/>
              </a:spcBef>
              <a:defRPr sz="6700">
                <a:latin typeface="MiSans Semibold" panose="00000500000000000000" charset="-122"/>
                <a:ea typeface="MiSans Semibold" panose="00000500000000000000" charset="-122"/>
                <a:cs typeface="MiSans Semibold" panose="00000500000000000000" charset="-122"/>
                <a:sym typeface="MiSans Semibold" panose="00000500000000000000" charset="-122"/>
              </a:defRPr>
            </a:pPr>
            <a:r>
              <a:rPr lang="zh-CN" altLang="en-US" sz="2800" dirty="0">
                <a:solidFill>
                  <a:schemeClr val="tx1">
                    <a:lumMod val="50000"/>
                    <a:lumOff val="50000"/>
                  </a:schemeClr>
                </a:solidFill>
              </a:rPr>
              <a:t>提示词是如何优化生成内容的</a:t>
            </a:r>
            <a:endParaRPr lang="zh-CN" altLang="en-US" sz="2800" dirty="0">
              <a:solidFill>
                <a:schemeClr val="tx1">
                  <a:lumMod val="50000"/>
                  <a:lumOff val="50000"/>
                </a:schemeClr>
              </a:solidFill>
            </a:endParaRPr>
          </a:p>
          <a:p>
            <a:pPr>
              <a:lnSpc>
                <a:spcPct val="150000"/>
              </a:lnSpc>
              <a:spcBef>
                <a:spcPts val="1200"/>
              </a:spcBef>
              <a:defRPr sz="6700">
                <a:latin typeface="MiSans Semibold" panose="00000500000000000000" charset="-122"/>
                <a:ea typeface="MiSans Semibold" panose="00000500000000000000" charset="-122"/>
                <a:cs typeface="MiSans Semibold" panose="00000500000000000000" charset="-122"/>
                <a:sym typeface="MiSans Semibold" panose="00000500000000000000" charset="-122"/>
              </a:defRPr>
            </a:pPr>
            <a:r>
              <a:rPr lang="zh-CN" altLang="en-US" sz="2800" dirty="0">
                <a:solidFill>
                  <a:schemeClr val="tx1">
                    <a:lumMod val="50000"/>
                    <a:lumOff val="50000"/>
                  </a:schemeClr>
                </a:solidFill>
              </a:rPr>
              <a:t>提示词的本质是什么</a:t>
            </a:r>
            <a:r>
              <a:rPr lang="en-US" altLang="zh-CN" sz="2800" dirty="0">
                <a:solidFill>
                  <a:schemeClr val="tx1">
                    <a:lumMod val="50000"/>
                    <a:lumOff val="50000"/>
                  </a:schemeClr>
                </a:solidFill>
              </a:rPr>
              <a:t>?</a:t>
            </a:r>
            <a:endParaRPr lang="en-US" altLang="zh-CN" sz="2800" dirty="0">
              <a:solidFill>
                <a:schemeClr val="tx1">
                  <a:lumMod val="50000"/>
                  <a:lumOff val="50000"/>
                </a:schemeClr>
              </a:solidFill>
            </a:endParaRPr>
          </a:p>
          <a:p>
            <a:pPr>
              <a:lnSpc>
                <a:spcPct val="150000"/>
              </a:lnSpc>
              <a:spcBef>
                <a:spcPts val="1200"/>
              </a:spcBef>
              <a:defRPr sz="6700">
                <a:latin typeface="MiSans Semibold" panose="00000500000000000000" charset="-122"/>
                <a:ea typeface="MiSans Semibold" panose="00000500000000000000" charset="-122"/>
                <a:cs typeface="MiSans Semibold" panose="00000500000000000000" charset="-122"/>
                <a:sym typeface="MiSans Semibold" panose="00000500000000000000" charset="-122"/>
              </a:defRPr>
            </a:pPr>
            <a:r>
              <a:rPr lang="zh-CN" altLang="en-US" sz="3600" dirty="0">
                <a:solidFill>
                  <a:schemeClr val="bg2">
                    <a:lumMod val="75000"/>
                  </a:schemeClr>
                </a:solidFill>
                <a:latin typeface="MiSans Semibold" panose="00000500000000000000" charset="-122"/>
                <a:ea typeface="MiSans Semibold" panose="00000500000000000000" charset="-122"/>
                <a:cs typeface="MiSans Semibold" panose="00000500000000000000" charset="-122"/>
              </a:rPr>
              <a:t>提示词的知识体系是什么样的</a:t>
            </a:r>
            <a:r>
              <a:rPr lang="en-US" altLang="zh-CN" sz="3600" dirty="0">
                <a:solidFill>
                  <a:schemeClr val="bg2">
                    <a:lumMod val="75000"/>
                  </a:schemeClr>
                </a:solidFill>
                <a:latin typeface="MiSans Semibold" panose="00000500000000000000" charset="-122"/>
                <a:ea typeface="MiSans Semibold" panose="00000500000000000000" charset="-122"/>
                <a:cs typeface="MiSans Semibold" panose="00000500000000000000" charset="-122"/>
              </a:rPr>
              <a:t>?</a:t>
            </a:r>
            <a:endParaRPr lang="en-US" altLang="zh-CN" sz="3600" dirty="0">
              <a:solidFill>
                <a:schemeClr val="bg2">
                  <a:lumMod val="75000"/>
                </a:schemeClr>
              </a:solidFill>
              <a:latin typeface="MiSans Semibold" panose="00000500000000000000" charset="-122"/>
              <a:ea typeface="MiSans Semibold" panose="00000500000000000000" charset="-122"/>
              <a:cs typeface="MiSans Semibold" panose="00000500000000000000" charset="-122"/>
            </a:endParaRPr>
          </a:p>
        </p:txBody>
      </p:sp>
      <p:pic>
        <p:nvPicPr>
          <p:cNvPr id="287" name="横版_黑.png" descr="横版_黑.png"/>
          <p:cNvPicPr>
            <a:picLocks noChangeAspect="1"/>
          </p:cNvPicPr>
          <p:nvPr/>
        </p:nvPicPr>
        <p:blipFill>
          <a:blip r:embed="rId1"/>
          <a:stretch>
            <a:fillRect/>
          </a:stretch>
        </p:blipFill>
        <p:spPr>
          <a:xfrm>
            <a:off x="1110111" y="1184863"/>
            <a:ext cx="1927095" cy="478354"/>
          </a:xfrm>
          <a:prstGeom prst="rect">
            <a:avLst/>
          </a:prstGeom>
          <a:ln w="12700">
            <a:miter lim="400000"/>
            <a:headEnd/>
            <a:tailEnd/>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Freeform: Shape 9"/>
          <p:cNvSpPr/>
          <p:nvPr/>
        </p:nvSpPr>
        <p:spPr>
          <a:xfrm rot="2700000">
            <a:off x="16656739" y="8786592"/>
            <a:ext cx="1535320" cy="1356164"/>
          </a:xfrm>
          <a:custGeom>
            <a:avLst/>
            <a:gdLst/>
            <a:ahLst/>
            <a:cxnLst>
              <a:cxn ang="0">
                <a:pos x="wd2" y="hd2"/>
              </a:cxn>
              <a:cxn ang="5400000">
                <a:pos x="wd2" y="hd2"/>
              </a:cxn>
              <a:cxn ang="10800000">
                <a:pos x="wd2" y="hd2"/>
              </a:cxn>
              <a:cxn ang="16200000">
                <a:pos x="wd2" y="hd2"/>
              </a:cxn>
            </a:cxnLst>
            <a:rect l="0" t="0" r="r" b="b"/>
            <a:pathLst>
              <a:path w="21600" h="21600" extrusionOk="0">
                <a:moveTo>
                  <a:pt x="12060" y="0"/>
                </a:moveTo>
                <a:lnTo>
                  <a:pt x="21600" y="10800"/>
                </a:lnTo>
                <a:lnTo>
                  <a:pt x="12060" y="21600"/>
                </a:lnTo>
                <a:lnTo>
                  <a:pt x="11390" y="20842"/>
                </a:lnTo>
                <a:lnTo>
                  <a:pt x="19753" y="11375"/>
                </a:lnTo>
                <a:lnTo>
                  <a:pt x="0" y="11375"/>
                </a:lnTo>
                <a:lnTo>
                  <a:pt x="0" y="10302"/>
                </a:lnTo>
                <a:lnTo>
                  <a:pt x="19820" y="10302"/>
                </a:lnTo>
                <a:lnTo>
                  <a:pt x="11390" y="758"/>
                </a:lnTo>
                <a:close/>
              </a:path>
            </a:pathLst>
          </a:custGeom>
          <a:solidFill>
            <a:srgbClr val="F6F1EB"/>
          </a:solidFill>
          <a:ln w="12700">
            <a:miter lim="400000"/>
          </a:ln>
        </p:spPr>
        <p:txBody>
          <a:bodyPr lIns="45719" rIns="45719" anchor="ctr"/>
          <a:lstStyle/>
          <a:p>
            <a:pPr algn="ctr">
              <a:defRPr>
                <a:solidFill>
                  <a:srgbClr val="F6F1EB"/>
                </a:solidFill>
              </a:defRPr>
            </a:pPr>
          </a:p>
        </p:txBody>
      </p:sp>
      <p:grpSp>
        <p:nvGrpSpPr>
          <p:cNvPr id="292" name="已粘贴的影片.png"/>
          <p:cNvGrpSpPr/>
          <p:nvPr/>
        </p:nvGrpSpPr>
        <p:grpSpPr>
          <a:xfrm>
            <a:off x="2166703" y="1058542"/>
            <a:ext cx="5651200" cy="6495235"/>
            <a:chOff x="0" y="0"/>
            <a:chExt cx="5651199" cy="6495233"/>
          </a:xfrm>
        </p:grpSpPr>
        <p:pic>
          <p:nvPicPr>
            <p:cNvPr id="291" name="已粘贴的影片.png" descr="已粘贴的影片.png"/>
            <p:cNvPicPr>
              <a:picLocks noChangeAspect="1"/>
            </p:cNvPicPr>
            <p:nvPr/>
          </p:nvPicPr>
          <p:blipFill>
            <a:blip r:embed="rId1"/>
            <a:stretch>
              <a:fillRect/>
            </a:stretch>
          </p:blipFill>
          <p:spPr>
            <a:xfrm>
              <a:off x="127000" y="88900"/>
              <a:ext cx="5397200" cy="6165034"/>
            </a:xfrm>
            <a:prstGeom prst="rect">
              <a:avLst/>
            </a:prstGeom>
            <a:ln>
              <a:noFill/>
            </a:ln>
            <a:effectLst/>
          </p:spPr>
        </p:pic>
        <p:pic>
          <p:nvPicPr>
            <p:cNvPr id="290" name="已粘贴的影片.png" descr="已粘贴的影片.png"/>
            <p:cNvPicPr/>
            <p:nvPr/>
          </p:nvPicPr>
          <p:blipFill>
            <a:blip r:embed="rId2"/>
            <a:stretch>
              <a:fillRect/>
            </a:stretch>
          </p:blipFill>
          <p:spPr>
            <a:xfrm>
              <a:off x="0" y="0"/>
              <a:ext cx="5651200" cy="6495234"/>
            </a:xfrm>
            <a:prstGeom prst="rect">
              <a:avLst/>
            </a:prstGeom>
            <a:effectLst/>
          </p:spPr>
        </p:pic>
      </p:grpSp>
      <p:grpSp>
        <p:nvGrpSpPr>
          <p:cNvPr id="295" name="已粘贴的影片.png"/>
          <p:cNvGrpSpPr/>
          <p:nvPr/>
        </p:nvGrpSpPr>
        <p:grpSpPr>
          <a:xfrm>
            <a:off x="10258552" y="1058542"/>
            <a:ext cx="5373875" cy="6495235"/>
            <a:chOff x="0" y="0"/>
            <a:chExt cx="5373874" cy="6495233"/>
          </a:xfrm>
        </p:grpSpPr>
        <p:pic>
          <p:nvPicPr>
            <p:cNvPr id="294" name="已粘贴的影片.png" descr="已粘贴的影片.png"/>
            <p:cNvPicPr>
              <a:picLocks noChangeAspect="1"/>
            </p:cNvPicPr>
            <p:nvPr/>
          </p:nvPicPr>
          <p:blipFill>
            <a:blip r:embed="rId3"/>
            <a:stretch>
              <a:fillRect/>
            </a:stretch>
          </p:blipFill>
          <p:spPr>
            <a:xfrm>
              <a:off x="127000" y="88900"/>
              <a:ext cx="5119875" cy="6165034"/>
            </a:xfrm>
            <a:prstGeom prst="rect">
              <a:avLst/>
            </a:prstGeom>
            <a:ln>
              <a:noFill/>
            </a:ln>
            <a:effectLst/>
          </p:spPr>
        </p:pic>
        <p:pic>
          <p:nvPicPr>
            <p:cNvPr id="293" name="已粘贴的影片.png" descr="已粘贴的影片.png"/>
            <p:cNvPicPr/>
            <p:nvPr/>
          </p:nvPicPr>
          <p:blipFill>
            <a:blip r:embed="rId4"/>
            <a:stretch>
              <a:fillRect/>
            </a:stretch>
          </p:blipFill>
          <p:spPr>
            <a:xfrm>
              <a:off x="0" y="0"/>
              <a:ext cx="5373875" cy="6495234"/>
            </a:xfrm>
            <a:prstGeom prst="rect">
              <a:avLst/>
            </a:prstGeom>
            <a:effectLst/>
          </p:spPr>
        </p:pic>
      </p:grpSp>
      <p:sp>
        <p:nvSpPr>
          <p:cNvPr id="296" name="圆角矩形"/>
          <p:cNvSpPr/>
          <p:nvPr/>
        </p:nvSpPr>
        <p:spPr>
          <a:xfrm>
            <a:off x="3220964" y="8290145"/>
            <a:ext cx="3542678" cy="838202"/>
          </a:xfrm>
          <a:prstGeom prst="roundRect">
            <a:avLst>
              <a:gd name="adj" fmla="val 6679"/>
            </a:avLst>
          </a:prstGeom>
          <a:solidFill>
            <a:srgbClr val="FFFFFF"/>
          </a:solidFill>
          <a:ln w="12700">
            <a:miter lim="400000"/>
          </a:ln>
          <a:effectLst>
            <a:outerShdw blurRad="355600" rotWithShape="0">
              <a:srgbClr val="000000">
                <a:alpha val="39502"/>
              </a:srgbClr>
            </a:outerShdw>
          </a:effectLst>
        </p:spPr>
        <p:txBody>
          <a:bodyPr lIns="50800" tIns="50800" rIns="50800" bIns="50800" anchor="b"/>
          <a:lstStyle/>
          <a:p>
            <a:pPr algn="ctr" defTabSz="2438400">
              <a:defRPr sz="2400">
                <a:solidFill>
                  <a:srgbClr val="000000"/>
                </a:solidFill>
                <a:latin typeface="Avenir Next Regular" panose="020B0803020202020204"/>
                <a:ea typeface="Avenir Next Regular" panose="020B0803020202020204"/>
                <a:cs typeface="Avenir Next Regular" panose="020B0803020202020204"/>
                <a:sym typeface="Avenir Next Regular" panose="020B0803020202020204"/>
              </a:defRPr>
            </a:pPr>
          </a:p>
        </p:txBody>
      </p:sp>
      <p:sp>
        <p:nvSpPr>
          <p:cNvPr id="297" name="GPT 是一个无所不懂的渊博学者"/>
          <p:cNvSpPr txBox="1"/>
          <p:nvPr/>
        </p:nvSpPr>
        <p:spPr>
          <a:xfrm>
            <a:off x="3483492" y="8518745"/>
            <a:ext cx="3017622" cy="381001"/>
          </a:xfrm>
          <a:prstGeom prst="rect">
            <a:avLst/>
          </a:prstGeom>
          <a:ln w="12700">
            <a:miter lim="400000"/>
          </a:ln>
        </p:spPr>
        <p:txBody>
          <a:bodyPr wrap="none" lIns="50800" tIns="50800" rIns="50800" bIns="50800" anchor="ctr">
            <a:spAutoFit/>
          </a:bodyPr>
          <a:lstStyle>
            <a:lvl1pPr algn="ctr" defTabSz="2438400">
              <a:defRPr sz="1600">
                <a:solidFill>
                  <a:srgbClr val="000000"/>
                </a:solidFill>
                <a:latin typeface="MiSans Normal" panose="00000500000000000000" charset="-122"/>
                <a:ea typeface="MiSans Normal" panose="00000500000000000000" charset="-122"/>
                <a:cs typeface="MiSans Normal" panose="00000500000000000000" charset="-122"/>
                <a:sym typeface="MiSans Normal" panose="00000500000000000000" charset="-122"/>
              </a:defRPr>
            </a:lvl1pPr>
          </a:lstStyle>
          <a:p>
            <a:r>
              <a:t>GPT 是一个无所不懂的渊博学者</a:t>
            </a:r>
          </a:p>
        </p:txBody>
      </p:sp>
      <p:sp>
        <p:nvSpPr>
          <p:cNvPr id="298" name="圆角矩形"/>
          <p:cNvSpPr/>
          <p:nvPr/>
        </p:nvSpPr>
        <p:spPr>
          <a:xfrm>
            <a:off x="11129551" y="8290145"/>
            <a:ext cx="3657276" cy="838202"/>
          </a:xfrm>
          <a:prstGeom prst="roundRect">
            <a:avLst>
              <a:gd name="adj" fmla="val 6679"/>
            </a:avLst>
          </a:prstGeom>
          <a:solidFill>
            <a:srgbClr val="FFFFFF"/>
          </a:solidFill>
          <a:ln w="12700">
            <a:miter lim="400000"/>
          </a:ln>
          <a:effectLst>
            <a:outerShdw blurRad="355600" rotWithShape="0">
              <a:srgbClr val="000000">
                <a:alpha val="39502"/>
              </a:srgbClr>
            </a:outerShdw>
          </a:effectLst>
        </p:spPr>
        <p:txBody>
          <a:bodyPr lIns="50800" tIns="50800" rIns="50800" bIns="50800" anchor="b"/>
          <a:lstStyle/>
          <a:p>
            <a:pPr algn="ctr" defTabSz="2438400">
              <a:defRPr sz="2400">
                <a:solidFill>
                  <a:srgbClr val="000000"/>
                </a:solidFill>
                <a:latin typeface="Avenir Next Regular" panose="020B0803020202020204"/>
                <a:ea typeface="Avenir Next Regular" panose="020B0803020202020204"/>
                <a:cs typeface="Avenir Next Regular" panose="020B0803020202020204"/>
                <a:sym typeface="Avenir Next Regular" panose="020B0803020202020204"/>
              </a:defRPr>
            </a:pPr>
          </a:p>
        </p:txBody>
      </p:sp>
      <p:sp>
        <p:nvSpPr>
          <p:cNvPr id="299" name="GPT 是一个你不说清楚话就无法…"/>
          <p:cNvSpPr txBox="1"/>
          <p:nvPr/>
        </p:nvSpPr>
        <p:spPr>
          <a:xfrm>
            <a:off x="11304699" y="8379045"/>
            <a:ext cx="3306980" cy="660401"/>
          </a:xfrm>
          <a:prstGeom prst="rect">
            <a:avLst/>
          </a:prstGeom>
          <a:ln w="12700">
            <a:miter lim="400000"/>
          </a:ln>
        </p:spPr>
        <p:txBody>
          <a:bodyPr wrap="none" lIns="50800" tIns="50800" rIns="50800" bIns="50800" anchor="ctr">
            <a:spAutoFit/>
          </a:bodyPr>
          <a:lstStyle/>
          <a:p>
            <a:pPr algn="ctr" defTabSz="2438400">
              <a:defRPr sz="1600">
                <a:solidFill>
                  <a:srgbClr val="000000"/>
                </a:solidFill>
                <a:latin typeface="MiSans Normal" panose="00000500000000000000" charset="-122"/>
                <a:ea typeface="MiSans Normal" panose="00000500000000000000" charset="-122"/>
                <a:cs typeface="MiSans Normal" panose="00000500000000000000" charset="-122"/>
                <a:sym typeface="MiSans Normal" panose="00000500000000000000" charset="-122"/>
              </a:defRPr>
            </a:pPr>
            <a:r>
              <a:t>GPT 是一个你不说清楚话就无法    </a:t>
            </a:r>
          </a:p>
          <a:p>
            <a:pPr algn="ctr" defTabSz="2438400">
              <a:defRPr sz="1600">
                <a:solidFill>
                  <a:srgbClr val="000000"/>
                </a:solidFill>
                <a:latin typeface="MiSans Normal" panose="00000500000000000000" charset="-122"/>
                <a:ea typeface="MiSans Normal" panose="00000500000000000000" charset="-122"/>
                <a:cs typeface="MiSans Normal" panose="00000500000000000000" charset="-122"/>
                <a:sym typeface="MiSans Normal" panose="00000500000000000000" charset="-122"/>
              </a:defRPr>
            </a:pPr>
            <a:r>
              <a:t>理解你想要什么的硅基宝宝  </a:t>
            </a:r>
          </a:p>
        </p:txBody>
      </p:sp>
      <p:pic>
        <p:nvPicPr>
          <p:cNvPr id="300" name="已粘贴的影片.png" descr="已粘贴的影片.png"/>
          <p:cNvPicPr>
            <a:picLocks noChangeAspect="1"/>
          </p:cNvPicPr>
          <p:nvPr/>
        </p:nvPicPr>
        <p:blipFill>
          <a:blip r:embed="rId5"/>
          <a:stretch>
            <a:fillRect/>
          </a:stretch>
        </p:blipFill>
        <p:spPr>
          <a:xfrm>
            <a:off x="-18288000" y="0"/>
            <a:ext cx="18288000" cy="5944142"/>
          </a:xfrm>
          <a:prstGeom prst="rect">
            <a:avLst/>
          </a:prstGeom>
          <a:ln w="12700">
            <a:miter lim="400000"/>
            <a:headEnd/>
            <a:tailEnd/>
          </a:ln>
        </p:spPr>
      </p:pic>
      <p:sp>
        <p:nvSpPr>
          <p:cNvPr id="301" name="圆角矩形"/>
          <p:cNvSpPr/>
          <p:nvPr/>
        </p:nvSpPr>
        <p:spPr>
          <a:xfrm>
            <a:off x="20079225" y="6878709"/>
            <a:ext cx="8284798" cy="2163927"/>
          </a:xfrm>
          <a:prstGeom prst="roundRect">
            <a:avLst>
              <a:gd name="adj" fmla="val 4201"/>
            </a:avLst>
          </a:prstGeom>
          <a:solidFill>
            <a:srgbClr val="FFFFFF"/>
          </a:solidFill>
          <a:ln w="12700">
            <a:miter lim="400000"/>
          </a:ln>
          <a:effectLst>
            <a:outerShdw blurRad="355600" rotWithShape="0">
              <a:srgbClr val="000000">
                <a:alpha val="39502"/>
              </a:srgbClr>
            </a:outerShdw>
          </a:effectLst>
        </p:spPr>
        <p:txBody>
          <a:bodyPr lIns="50800" tIns="50800" rIns="50800" bIns="50800" anchor="b"/>
          <a:lstStyle/>
          <a:p>
            <a:pPr algn="ctr" defTabSz="2438400">
              <a:defRPr sz="2400">
                <a:solidFill>
                  <a:srgbClr val="000000"/>
                </a:solidFill>
                <a:latin typeface="Avenir Next Regular" panose="020B0803020202020204"/>
                <a:ea typeface="Avenir Next Regular" panose="020B0803020202020204"/>
                <a:cs typeface="Avenir Next Regular" panose="020B0803020202020204"/>
                <a:sym typeface="Avenir Next Regular" panose="020B0803020202020204"/>
              </a:defRPr>
            </a:pPr>
          </a:p>
        </p:txBody>
      </p:sp>
      <p:sp>
        <p:nvSpPr>
          <p:cNvPr id="302" name="也许未来，当科技发展到”脑机接口“的实现。…"/>
          <p:cNvSpPr txBox="1"/>
          <p:nvPr/>
        </p:nvSpPr>
        <p:spPr>
          <a:xfrm>
            <a:off x="20385733" y="7147873"/>
            <a:ext cx="7671782" cy="1625601"/>
          </a:xfrm>
          <a:prstGeom prst="rect">
            <a:avLst/>
          </a:prstGeom>
          <a:ln w="12700">
            <a:miter lim="400000"/>
          </a:ln>
        </p:spPr>
        <p:txBody>
          <a:bodyPr lIns="50800" tIns="50800" rIns="50800" bIns="50800" anchor="ctr">
            <a:spAutoFit/>
          </a:bodyPr>
          <a:lstStyle/>
          <a:p>
            <a:pPr defTabSz="2438400">
              <a:defRPr>
                <a:solidFill>
                  <a:srgbClr val="000000"/>
                </a:solidFill>
                <a:latin typeface="MiSans Normal" panose="00000500000000000000" charset="-122"/>
                <a:ea typeface="MiSans Normal" panose="00000500000000000000" charset="-122"/>
                <a:cs typeface="MiSans Normal" panose="00000500000000000000" charset="-122"/>
                <a:sym typeface="MiSans Normal" panose="00000500000000000000" charset="-122"/>
              </a:defRPr>
            </a:pPr>
            <a:r>
              <a:t>也许未来，当科技发展到”脑机接口“的实现。  </a:t>
            </a:r>
          </a:p>
          <a:p>
            <a:pPr defTabSz="2438400">
              <a:defRPr>
                <a:solidFill>
                  <a:srgbClr val="000000"/>
                </a:solidFill>
                <a:latin typeface="MiSans Normal" panose="00000500000000000000" charset="-122"/>
                <a:ea typeface="MiSans Normal" panose="00000500000000000000" charset="-122"/>
                <a:cs typeface="MiSans Normal" panose="00000500000000000000" charset="-122"/>
                <a:sym typeface="MiSans Normal" panose="00000500000000000000" charset="-122"/>
              </a:defRPr>
            </a:pPr>
            <a:r>
              <a:t>我们不需要任何语言，就可以实现和机器的思维同频。</a:t>
            </a:r>
          </a:p>
          <a:p>
            <a:pPr defTabSz="2438400">
              <a:defRPr>
                <a:solidFill>
                  <a:srgbClr val="000000"/>
                </a:solidFill>
                <a:latin typeface="MiSans Normal" panose="00000500000000000000" charset="-122"/>
                <a:ea typeface="MiSans Normal" panose="00000500000000000000" charset="-122"/>
                <a:cs typeface="MiSans Normal" panose="00000500000000000000" charset="-122"/>
                <a:sym typeface="MiSans Normal" panose="00000500000000000000" charset="-122"/>
              </a:defRPr>
            </a:pPr>
          </a:p>
          <a:p>
            <a:pPr defTabSz="2438400">
              <a:defRPr>
                <a:solidFill>
                  <a:srgbClr val="000000"/>
                </a:solidFill>
                <a:latin typeface="MiSans Normal" panose="00000500000000000000" charset="-122"/>
                <a:ea typeface="MiSans Normal" panose="00000500000000000000" charset="-122"/>
                <a:cs typeface="MiSans Normal" panose="00000500000000000000" charset="-122"/>
                <a:sym typeface="MiSans Normal" panose="00000500000000000000" charset="-122"/>
              </a:defRPr>
            </a:pPr>
            <a:r>
              <a:t>但是在这之前，它不是我们肚子里的蛔虫。我们只能通过“</a:t>
            </a:r>
            <a:r>
              <a:rPr>
                <a:solidFill>
                  <a:srgbClr val="FF644E"/>
                </a:solidFill>
                <a:latin typeface="MiSans Bold" panose="00000500000000000000" charset="-122"/>
                <a:ea typeface="MiSans Bold" panose="00000500000000000000" charset="-122"/>
                <a:cs typeface="MiSans Bold" panose="00000500000000000000" charset="-122"/>
                <a:sym typeface="MiSans Bold" panose="00000500000000000000" charset="-122"/>
              </a:rPr>
              <a:t>语言</a:t>
            </a:r>
            <a:r>
              <a:t>”来说清楚，我们想要它为我们做什么。</a:t>
            </a:r>
          </a:p>
        </p:txBody>
      </p:sp>
      <p:sp>
        <p:nvSpPr>
          <p:cNvPr id="303" name="圆角矩形"/>
          <p:cNvSpPr/>
          <p:nvPr/>
        </p:nvSpPr>
        <p:spPr>
          <a:xfrm rot="3170">
            <a:off x="29026668" y="7469777"/>
            <a:ext cx="6350706" cy="981791"/>
          </a:xfrm>
          <a:prstGeom prst="roundRect">
            <a:avLst>
              <a:gd name="adj" fmla="val 5702"/>
            </a:avLst>
          </a:prstGeom>
          <a:solidFill>
            <a:srgbClr val="FFFFFF"/>
          </a:solidFill>
          <a:ln w="12700">
            <a:miter lim="400000"/>
          </a:ln>
          <a:effectLst>
            <a:outerShdw blurRad="355600" rotWithShape="0">
              <a:srgbClr val="000000">
                <a:alpha val="39502"/>
              </a:srgbClr>
            </a:outerShdw>
          </a:effectLst>
        </p:spPr>
        <p:txBody>
          <a:bodyPr lIns="50800" tIns="50800" rIns="50800" bIns="50800" anchor="b"/>
          <a:lstStyle/>
          <a:p>
            <a:pPr algn="ctr" defTabSz="2438400">
              <a:defRPr sz="2400">
                <a:solidFill>
                  <a:srgbClr val="000000"/>
                </a:solidFill>
                <a:latin typeface="Avenir Next Regular" panose="020B0803020202020204"/>
                <a:ea typeface="Avenir Next Regular" panose="020B0803020202020204"/>
                <a:cs typeface="Avenir Next Regular" panose="020B0803020202020204"/>
                <a:sym typeface="Avenir Next Regular" panose="020B0803020202020204"/>
              </a:defRPr>
            </a:pPr>
          </a:p>
        </p:txBody>
      </p:sp>
      <p:sp>
        <p:nvSpPr>
          <p:cNvPr id="304" name="这个”语言“，就是我们今天要讲的 Prompt —— 提示词"/>
          <p:cNvSpPr txBox="1"/>
          <p:nvPr/>
        </p:nvSpPr>
        <p:spPr>
          <a:xfrm>
            <a:off x="29332696" y="7757473"/>
            <a:ext cx="5738648" cy="406401"/>
          </a:xfrm>
          <a:prstGeom prst="rect">
            <a:avLst/>
          </a:prstGeom>
          <a:ln w="12700">
            <a:miter lim="400000"/>
          </a:ln>
        </p:spPr>
        <p:txBody>
          <a:bodyPr lIns="50800" tIns="50800" rIns="50800" bIns="50800" anchor="ctr">
            <a:spAutoFit/>
          </a:bodyPr>
          <a:lstStyle/>
          <a:p>
            <a:pPr defTabSz="2438400">
              <a:defRPr>
                <a:solidFill>
                  <a:srgbClr val="000000"/>
                </a:solidFill>
                <a:latin typeface="MiSans Normal" panose="00000500000000000000" charset="-122"/>
                <a:ea typeface="MiSans Normal" panose="00000500000000000000" charset="-122"/>
                <a:cs typeface="MiSans Normal" panose="00000500000000000000" charset="-122"/>
                <a:sym typeface="MiSans Normal" panose="00000500000000000000" charset="-122"/>
              </a:defRPr>
            </a:pPr>
            <a:r>
              <a:t>这个”</a:t>
            </a:r>
            <a:r>
              <a:rPr>
                <a:solidFill>
                  <a:srgbClr val="FF644E"/>
                </a:solidFill>
                <a:latin typeface="MiSans Bold" panose="00000500000000000000" charset="-122"/>
                <a:ea typeface="MiSans Bold" panose="00000500000000000000" charset="-122"/>
                <a:cs typeface="MiSans Bold" panose="00000500000000000000" charset="-122"/>
                <a:sym typeface="MiSans Bold" panose="00000500000000000000" charset="-122"/>
              </a:rPr>
              <a:t>语言</a:t>
            </a:r>
            <a:r>
              <a:t>“，就是我们今天要讲的 Prompt —— 提示词    </a:t>
            </a:r>
          </a:p>
        </p:txBody>
      </p:sp>
      <p:sp>
        <p:nvSpPr>
          <p:cNvPr id="305" name="Freeform: Shape 9"/>
          <p:cNvSpPr/>
          <p:nvPr/>
        </p:nvSpPr>
        <p:spPr>
          <a:xfrm>
            <a:off x="18574439" y="7588570"/>
            <a:ext cx="842519" cy="744205"/>
          </a:xfrm>
          <a:custGeom>
            <a:avLst/>
            <a:gdLst/>
            <a:ahLst/>
            <a:cxnLst>
              <a:cxn ang="0">
                <a:pos x="wd2" y="hd2"/>
              </a:cxn>
              <a:cxn ang="5400000">
                <a:pos x="wd2" y="hd2"/>
              </a:cxn>
              <a:cxn ang="10800000">
                <a:pos x="wd2" y="hd2"/>
              </a:cxn>
              <a:cxn ang="16200000">
                <a:pos x="wd2" y="hd2"/>
              </a:cxn>
            </a:cxnLst>
            <a:rect l="0" t="0" r="r" b="b"/>
            <a:pathLst>
              <a:path w="21600" h="21600" extrusionOk="0">
                <a:moveTo>
                  <a:pt x="12060" y="0"/>
                </a:moveTo>
                <a:lnTo>
                  <a:pt x="21600" y="10800"/>
                </a:lnTo>
                <a:lnTo>
                  <a:pt x="12060" y="21600"/>
                </a:lnTo>
                <a:lnTo>
                  <a:pt x="11390" y="20842"/>
                </a:lnTo>
                <a:lnTo>
                  <a:pt x="19753" y="11375"/>
                </a:lnTo>
                <a:lnTo>
                  <a:pt x="0" y="11375"/>
                </a:lnTo>
                <a:lnTo>
                  <a:pt x="0" y="10302"/>
                </a:lnTo>
                <a:lnTo>
                  <a:pt x="19820" y="10302"/>
                </a:lnTo>
                <a:lnTo>
                  <a:pt x="11390" y="758"/>
                </a:lnTo>
                <a:close/>
              </a:path>
            </a:pathLst>
          </a:custGeom>
          <a:solidFill>
            <a:srgbClr val="F6F1EB"/>
          </a:solidFill>
          <a:ln w="12700">
            <a:miter lim="400000"/>
          </a:ln>
        </p:spPr>
        <p:txBody>
          <a:bodyPr lIns="45719" rIns="45719" anchor="ctr"/>
          <a:lstStyle/>
          <a:p>
            <a:pPr algn="ctr">
              <a:defRPr>
                <a:solidFill>
                  <a:srgbClr val="F6F1EB"/>
                </a:solidFill>
              </a:defRPr>
            </a:p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59:morph option="byObject"/>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 name="Rectangle 27"/>
          <p:cNvSpPr/>
          <p:nvPr/>
        </p:nvSpPr>
        <p:spPr>
          <a:xfrm>
            <a:off x="-1" y="0"/>
            <a:ext cx="18288001" cy="2391065"/>
          </a:xfrm>
          <a:prstGeom prst="rect">
            <a:avLst/>
          </a:prstGeom>
          <a:solidFill>
            <a:srgbClr val="323232"/>
          </a:solidFill>
          <a:ln w="12700">
            <a:miter lim="400000"/>
          </a:ln>
        </p:spPr>
        <p:txBody>
          <a:bodyPr lIns="45719" rIns="45719" anchor="ctr"/>
          <a:lstStyle/>
          <a:p>
            <a:pPr algn="ctr">
              <a:defRPr>
                <a:solidFill>
                  <a:srgbClr val="F6F1EB"/>
                </a:solidFill>
              </a:defRPr>
            </a:pPr>
          </a:p>
        </p:txBody>
      </p:sp>
      <p:sp>
        <p:nvSpPr>
          <p:cNvPr id="443" name="Freeform: Shape 9"/>
          <p:cNvSpPr/>
          <p:nvPr/>
        </p:nvSpPr>
        <p:spPr>
          <a:xfrm rot="5400000">
            <a:off x="8954475" y="1451622"/>
            <a:ext cx="379050" cy="334818"/>
          </a:xfrm>
          <a:custGeom>
            <a:avLst/>
            <a:gdLst/>
            <a:ahLst/>
            <a:cxnLst>
              <a:cxn ang="0">
                <a:pos x="wd2" y="hd2"/>
              </a:cxn>
              <a:cxn ang="5400000">
                <a:pos x="wd2" y="hd2"/>
              </a:cxn>
              <a:cxn ang="10800000">
                <a:pos x="wd2" y="hd2"/>
              </a:cxn>
              <a:cxn ang="16200000">
                <a:pos x="wd2" y="hd2"/>
              </a:cxn>
            </a:cxnLst>
            <a:rect l="0" t="0" r="r" b="b"/>
            <a:pathLst>
              <a:path w="21600" h="21600" extrusionOk="0">
                <a:moveTo>
                  <a:pt x="12060" y="0"/>
                </a:moveTo>
                <a:lnTo>
                  <a:pt x="21600" y="10800"/>
                </a:lnTo>
                <a:lnTo>
                  <a:pt x="12060" y="21600"/>
                </a:lnTo>
                <a:lnTo>
                  <a:pt x="11390" y="20842"/>
                </a:lnTo>
                <a:lnTo>
                  <a:pt x="19753" y="11375"/>
                </a:lnTo>
                <a:lnTo>
                  <a:pt x="0" y="11375"/>
                </a:lnTo>
                <a:lnTo>
                  <a:pt x="0" y="10302"/>
                </a:lnTo>
                <a:lnTo>
                  <a:pt x="19820" y="10302"/>
                </a:lnTo>
                <a:lnTo>
                  <a:pt x="11390" y="758"/>
                </a:lnTo>
                <a:close/>
              </a:path>
            </a:pathLst>
          </a:custGeom>
          <a:solidFill>
            <a:srgbClr val="F6F1EB"/>
          </a:solidFill>
          <a:ln w="12700">
            <a:miter lim="400000"/>
          </a:ln>
        </p:spPr>
        <p:txBody>
          <a:bodyPr lIns="45719" rIns="45719" anchor="ctr"/>
          <a:lstStyle/>
          <a:p>
            <a:pPr algn="ctr">
              <a:defRPr>
                <a:solidFill>
                  <a:srgbClr val="F6F1EB"/>
                </a:solidFill>
              </a:defRPr>
            </a:pPr>
          </a:p>
        </p:txBody>
      </p:sp>
      <p:sp>
        <p:nvSpPr>
          <p:cNvPr id="444" name="Prompt 的体系化学习应该是什么样？"/>
          <p:cNvSpPr txBox="1"/>
          <p:nvPr/>
        </p:nvSpPr>
        <p:spPr>
          <a:xfrm>
            <a:off x="6370161" y="782782"/>
            <a:ext cx="5547678" cy="520701"/>
          </a:xfrm>
          <a:prstGeom prst="rect">
            <a:avLst/>
          </a:prstGeom>
          <a:ln w="12700">
            <a:miter lim="400000"/>
          </a:ln>
        </p:spPr>
        <p:txBody>
          <a:bodyPr wrap="none" lIns="50800" tIns="50800" rIns="50800" bIns="50800" anchor="ctr">
            <a:spAutoFit/>
          </a:bodyPr>
          <a:lstStyle>
            <a:lvl1pPr defTabSz="2438400">
              <a:defRPr sz="2500">
                <a:solidFill>
                  <a:srgbClr val="F6F1EB"/>
                </a:solidFill>
                <a:latin typeface="MiSans Semibold" panose="00000500000000000000" charset="-122"/>
                <a:ea typeface="MiSans Semibold" panose="00000500000000000000" charset="-122"/>
                <a:cs typeface="MiSans Semibold" panose="00000500000000000000" charset="-122"/>
                <a:sym typeface="MiSans Semibold" panose="00000500000000000000" charset="-122"/>
              </a:defRPr>
            </a:lvl1pPr>
          </a:lstStyle>
          <a:p>
            <a:r>
              <a:t>Prompt 的体系化学习应该是什么样？</a:t>
            </a:r>
          </a:p>
        </p:txBody>
      </p:sp>
      <p:sp>
        <p:nvSpPr>
          <p:cNvPr id="445" name="思维…"/>
          <p:cNvSpPr/>
          <p:nvPr/>
        </p:nvSpPr>
        <p:spPr>
          <a:xfrm>
            <a:off x="6000227" y="3459386"/>
            <a:ext cx="1316039" cy="135255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lnTo>
                  <a:pt x="10800" y="0"/>
                </a:lnTo>
                <a:close/>
              </a:path>
            </a:pathLst>
          </a:custGeom>
          <a:solidFill>
            <a:srgbClr val="D6D6D6"/>
          </a:solidFill>
          <a:ln w="12700">
            <a:miter lim="400000"/>
          </a:ln>
        </p:spPr>
        <p:txBody>
          <a:bodyPr lIns="45719" rIns="45719" anchor="ctr"/>
          <a:lstStyle/>
          <a:p>
            <a:pPr algn="ctr">
              <a:defRPr sz="1500">
                <a:latin typeface="MiSans Demibold" panose="00000500000000000000" pitchFamily="2" charset="-122"/>
                <a:ea typeface="MiSans Demibold" panose="00000500000000000000" pitchFamily="2" charset="-122"/>
                <a:cs typeface="MiSans Demibold" panose="00000500000000000000" pitchFamily="2" charset="-122"/>
                <a:sym typeface="MiSans Demibold" panose="00000500000000000000" pitchFamily="2" charset="-122"/>
              </a:defRPr>
            </a:pPr>
          </a:p>
          <a:p>
            <a:pPr algn="ctr">
              <a:defRPr sz="1500">
                <a:latin typeface="MiSans Demibold" panose="00000500000000000000" pitchFamily="2" charset="-122"/>
                <a:ea typeface="MiSans Demibold" panose="00000500000000000000" pitchFamily="2" charset="-122"/>
                <a:cs typeface="MiSans Demibold" panose="00000500000000000000" pitchFamily="2" charset="-122"/>
                <a:sym typeface="MiSans Demibold" panose="00000500000000000000" pitchFamily="2" charset="-122"/>
              </a:defRPr>
            </a:pPr>
          </a:p>
          <a:p>
            <a:pPr algn="ctr">
              <a:defRPr sz="1500">
                <a:latin typeface="MiSans Demibold" panose="00000500000000000000" pitchFamily="2" charset="-122"/>
                <a:ea typeface="MiSans Demibold" panose="00000500000000000000" pitchFamily="2" charset="-122"/>
                <a:cs typeface="MiSans Demibold" panose="00000500000000000000" pitchFamily="2" charset="-122"/>
                <a:sym typeface="MiSans Demibold" panose="00000500000000000000" pitchFamily="2" charset="-122"/>
              </a:defRPr>
            </a:pPr>
            <a:r>
              <a:t>思维</a:t>
            </a:r>
          </a:p>
          <a:p>
            <a:pPr algn="ctr">
              <a:defRPr sz="1500">
                <a:latin typeface="MiSans Demibold" panose="00000500000000000000" pitchFamily="2" charset="-122"/>
                <a:ea typeface="MiSans Demibold" panose="00000500000000000000" pitchFamily="2" charset="-122"/>
                <a:cs typeface="MiSans Demibold" panose="00000500000000000000" pitchFamily="2" charset="-122"/>
                <a:sym typeface="MiSans Demibold" panose="00000500000000000000" pitchFamily="2" charset="-122"/>
              </a:defRPr>
            </a:pPr>
            <a:r>
              <a:t>方式</a:t>
            </a:r>
          </a:p>
        </p:txBody>
      </p:sp>
      <p:sp>
        <p:nvSpPr>
          <p:cNvPr id="446" name="方法论"/>
          <p:cNvSpPr/>
          <p:nvPr/>
        </p:nvSpPr>
        <p:spPr>
          <a:xfrm>
            <a:off x="5513658" y="4936555"/>
            <a:ext cx="2289176" cy="875111"/>
          </a:xfrm>
          <a:custGeom>
            <a:avLst/>
            <a:gdLst/>
            <a:ahLst/>
            <a:cxnLst>
              <a:cxn ang="0">
                <a:pos x="wd2" y="hd2"/>
              </a:cxn>
              <a:cxn ang="5400000">
                <a:pos x="wd2" y="hd2"/>
              </a:cxn>
              <a:cxn ang="10800000">
                <a:pos x="wd2" y="hd2"/>
              </a:cxn>
              <a:cxn ang="16200000">
                <a:pos x="wd2" y="hd2"/>
              </a:cxn>
            </a:cxnLst>
            <a:rect l="0" t="0" r="r" b="b"/>
            <a:pathLst>
              <a:path w="21600" h="21600" extrusionOk="0">
                <a:moveTo>
                  <a:pt x="4018" y="0"/>
                </a:moveTo>
                <a:lnTo>
                  <a:pt x="0" y="21600"/>
                </a:lnTo>
                <a:lnTo>
                  <a:pt x="21600" y="21600"/>
                </a:lnTo>
                <a:lnTo>
                  <a:pt x="17582" y="0"/>
                </a:lnTo>
                <a:lnTo>
                  <a:pt x="4018" y="0"/>
                </a:lnTo>
                <a:close/>
              </a:path>
            </a:pathLst>
          </a:custGeom>
          <a:solidFill>
            <a:srgbClr val="A9A9A9"/>
          </a:solidFill>
          <a:ln w="12700">
            <a:miter lim="400000"/>
          </a:ln>
        </p:spPr>
        <p:txBody>
          <a:bodyPr lIns="45719" rIns="45719" anchor="ctr"/>
          <a:lstStyle>
            <a:lvl1pPr algn="ctr">
              <a:defRPr>
                <a:latin typeface="MiSans Demibold" panose="00000500000000000000" pitchFamily="2" charset="-122"/>
                <a:ea typeface="MiSans Demibold" panose="00000500000000000000" pitchFamily="2" charset="-122"/>
                <a:cs typeface="MiSans Demibold" panose="00000500000000000000" pitchFamily="2" charset="-122"/>
                <a:sym typeface="MiSans Demibold" panose="00000500000000000000" pitchFamily="2" charset="-122"/>
              </a:defRPr>
            </a:lvl1pPr>
          </a:lstStyle>
          <a:p>
            <a:r>
              <a:t>方法论</a:t>
            </a:r>
          </a:p>
        </p:txBody>
      </p:sp>
      <p:sp>
        <p:nvSpPr>
          <p:cNvPr id="447" name="有效语句"/>
          <p:cNvSpPr/>
          <p:nvPr/>
        </p:nvSpPr>
        <p:spPr>
          <a:xfrm>
            <a:off x="5067174" y="5936283"/>
            <a:ext cx="3182145" cy="792958"/>
          </a:xfrm>
          <a:custGeom>
            <a:avLst/>
            <a:gdLst/>
            <a:ahLst/>
            <a:cxnLst>
              <a:cxn ang="0">
                <a:pos x="wd2" y="hd2"/>
              </a:cxn>
              <a:cxn ang="5400000">
                <a:pos x="wd2" y="hd2"/>
              </a:cxn>
              <a:cxn ang="10800000">
                <a:pos x="wd2" y="hd2"/>
              </a:cxn>
              <a:cxn ang="16200000">
                <a:pos x="wd2" y="hd2"/>
              </a:cxn>
            </a:cxnLst>
            <a:rect l="0" t="0" r="r" b="b"/>
            <a:pathLst>
              <a:path w="21600" h="21600" extrusionOk="0">
                <a:moveTo>
                  <a:pt x="2619" y="0"/>
                </a:moveTo>
                <a:lnTo>
                  <a:pt x="0" y="21600"/>
                </a:lnTo>
                <a:lnTo>
                  <a:pt x="21600" y="21600"/>
                </a:lnTo>
                <a:lnTo>
                  <a:pt x="18981" y="0"/>
                </a:lnTo>
                <a:lnTo>
                  <a:pt x="2619" y="0"/>
                </a:lnTo>
                <a:close/>
              </a:path>
            </a:pathLst>
          </a:custGeom>
          <a:solidFill>
            <a:srgbClr val="919191"/>
          </a:solidFill>
          <a:ln w="12700">
            <a:miter lim="400000"/>
          </a:ln>
        </p:spPr>
        <p:txBody>
          <a:bodyPr lIns="45719" rIns="45719" anchor="ctr"/>
          <a:lstStyle>
            <a:lvl1pPr algn="ctr">
              <a:defRPr>
                <a:solidFill>
                  <a:srgbClr val="F6F1EB"/>
                </a:solidFill>
                <a:latin typeface="MiSans Demibold" panose="00000500000000000000" pitchFamily="2" charset="-122"/>
                <a:ea typeface="MiSans Demibold" panose="00000500000000000000" pitchFamily="2" charset="-122"/>
                <a:cs typeface="MiSans Demibold" panose="00000500000000000000" pitchFamily="2" charset="-122"/>
                <a:sym typeface="MiSans Demibold" panose="00000500000000000000" pitchFamily="2" charset="-122"/>
              </a:defRPr>
            </a:lvl1pPr>
          </a:lstStyle>
          <a:p>
            <a:r>
              <a:t>有效语句</a:t>
            </a:r>
          </a:p>
        </p:txBody>
      </p:sp>
      <p:sp>
        <p:nvSpPr>
          <p:cNvPr id="448" name="工具"/>
          <p:cNvSpPr/>
          <p:nvPr/>
        </p:nvSpPr>
        <p:spPr>
          <a:xfrm>
            <a:off x="4577827" y="6853859"/>
            <a:ext cx="4160839" cy="881460"/>
          </a:xfrm>
          <a:custGeom>
            <a:avLst/>
            <a:gdLst/>
            <a:ahLst/>
            <a:cxnLst>
              <a:cxn ang="0">
                <a:pos x="wd2" y="hd2"/>
              </a:cxn>
              <a:cxn ang="5400000">
                <a:pos x="wd2" y="hd2"/>
              </a:cxn>
              <a:cxn ang="10800000">
                <a:pos x="wd2" y="hd2"/>
              </a:cxn>
              <a:cxn ang="16200000">
                <a:pos x="wd2" y="hd2"/>
              </a:cxn>
            </a:cxnLst>
            <a:rect l="0" t="0" r="r" b="b"/>
            <a:pathLst>
              <a:path w="21600" h="21600" extrusionOk="0">
                <a:moveTo>
                  <a:pt x="2225" y="0"/>
                </a:moveTo>
                <a:lnTo>
                  <a:pt x="0" y="21600"/>
                </a:lnTo>
                <a:lnTo>
                  <a:pt x="21600" y="21600"/>
                </a:lnTo>
                <a:lnTo>
                  <a:pt x="19375" y="0"/>
                </a:lnTo>
                <a:lnTo>
                  <a:pt x="2225" y="0"/>
                </a:lnTo>
                <a:close/>
              </a:path>
            </a:pathLst>
          </a:custGeom>
          <a:solidFill>
            <a:srgbClr val="5E5E5E"/>
          </a:solidFill>
          <a:ln w="12700">
            <a:miter lim="400000"/>
          </a:ln>
        </p:spPr>
        <p:txBody>
          <a:bodyPr lIns="45719" rIns="45719" anchor="ctr"/>
          <a:lstStyle>
            <a:lvl1pPr algn="ctr">
              <a:defRPr>
                <a:solidFill>
                  <a:srgbClr val="F6F1EB"/>
                </a:solidFill>
                <a:latin typeface="MiSans Demibold" panose="00000500000000000000" pitchFamily="2" charset="-122"/>
                <a:ea typeface="MiSans Demibold" panose="00000500000000000000" pitchFamily="2" charset="-122"/>
                <a:cs typeface="MiSans Demibold" panose="00000500000000000000" pitchFamily="2" charset="-122"/>
                <a:sym typeface="MiSans Demibold" panose="00000500000000000000" pitchFamily="2" charset="-122"/>
              </a:defRPr>
            </a:lvl1pPr>
          </a:lstStyle>
          <a:p>
            <a:r>
              <a:t>工具</a:t>
            </a:r>
          </a:p>
        </p:txBody>
      </p:sp>
      <p:sp>
        <p:nvSpPr>
          <p:cNvPr id="449" name="场景"/>
          <p:cNvSpPr/>
          <p:nvPr/>
        </p:nvSpPr>
        <p:spPr>
          <a:xfrm>
            <a:off x="4101974" y="7859937"/>
            <a:ext cx="5112545" cy="853282"/>
          </a:xfrm>
          <a:custGeom>
            <a:avLst/>
            <a:gdLst/>
            <a:ahLst/>
            <a:cxnLst>
              <a:cxn ang="0">
                <a:pos x="wd2" y="hd2"/>
              </a:cxn>
              <a:cxn ang="5400000">
                <a:pos x="wd2" y="hd2"/>
              </a:cxn>
              <a:cxn ang="10800000">
                <a:pos x="wd2" y="hd2"/>
              </a:cxn>
              <a:cxn ang="16200000">
                <a:pos x="wd2" y="hd2"/>
              </a:cxn>
            </a:cxnLst>
            <a:rect l="0" t="0" r="r" b="b"/>
            <a:pathLst>
              <a:path w="21600" h="21600" extrusionOk="0">
                <a:moveTo>
                  <a:pt x="1754" y="0"/>
                </a:moveTo>
                <a:lnTo>
                  <a:pt x="0" y="21600"/>
                </a:lnTo>
                <a:lnTo>
                  <a:pt x="21600" y="21600"/>
                </a:lnTo>
                <a:lnTo>
                  <a:pt x="19846" y="0"/>
                </a:lnTo>
                <a:lnTo>
                  <a:pt x="1754" y="0"/>
                </a:lnTo>
                <a:close/>
              </a:path>
            </a:pathLst>
          </a:custGeom>
          <a:solidFill>
            <a:srgbClr val="323232"/>
          </a:solidFill>
          <a:ln w="12700">
            <a:miter lim="400000"/>
          </a:ln>
        </p:spPr>
        <p:txBody>
          <a:bodyPr lIns="45719" rIns="45719" anchor="ctr"/>
          <a:lstStyle>
            <a:lvl1pPr algn="ctr">
              <a:defRPr>
                <a:solidFill>
                  <a:srgbClr val="F6F1EB"/>
                </a:solidFill>
                <a:latin typeface="MiSans Semibold" panose="00000500000000000000" charset="-122"/>
                <a:ea typeface="MiSans Semibold" panose="00000500000000000000" charset="-122"/>
                <a:cs typeface="MiSans Semibold" panose="00000500000000000000" charset="-122"/>
                <a:sym typeface="MiSans Semibold" panose="00000500000000000000" charset="-122"/>
              </a:defRPr>
            </a:lvl1pPr>
          </a:lstStyle>
          <a:p>
            <a:r>
              <a:t>场景</a:t>
            </a:r>
          </a:p>
        </p:txBody>
      </p:sp>
      <p:sp>
        <p:nvSpPr>
          <p:cNvPr id="450" name="Straight Connector 13"/>
          <p:cNvSpPr/>
          <p:nvPr/>
        </p:nvSpPr>
        <p:spPr>
          <a:xfrm>
            <a:off x="18542000" y="2053860"/>
            <a:ext cx="4621435" cy="1"/>
          </a:xfrm>
          <a:prstGeom prst="line">
            <a:avLst/>
          </a:prstGeom>
          <a:ln w="28575">
            <a:solidFill>
              <a:srgbClr val="323232"/>
            </a:solidFill>
            <a:miter/>
          </a:ln>
        </p:spPr>
        <p:txBody>
          <a:bodyPr lIns="45719" rIns="45719"/>
          <a:lstStyle/>
          <a:p/>
        </p:txBody>
      </p:sp>
      <p:sp>
        <p:nvSpPr>
          <p:cNvPr id="451" name="TextBox 17"/>
          <p:cNvSpPr txBox="1"/>
          <p:nvPr/>
        </p:nvSpPr>
        <p:spPr>
          <a:xfrm>
            <a:off x="18542000" y="1344842"/>
            <a:ext cx="2593340" cy="561341"/>
          </a:xfrm>
          <a:prstGeom prst="rect">
            <a:avLst/>
          </a:prstGeom>
          <a:ln w="12700">
            <a:miter lim="400000"/>
          </a:ln>
        </p:spPr>
        <p:txBody>
          <a:bodyPr wrap="none" lIns="45719" rIns="45719">
            <a:spAutoFit/>
          </a:bodyPr>
          <a:lstStyle>
            <a:lvl1pPr>
              <a:defRPr sz="2800">
                <a:latin typeface="MiSans Demibold" panose="00000500000000000000" pitchFamily="2" charset="-122"/>
                <a:ea typeface="MiSans Demibold" panose="00000500000000000000" pitchFamily="2" charset="-122"/>
                <a:cs typeface="MiSans Demibold" panose="00000500000000000000" pitchFamily="2" charset="-122"/>
                <a:sym typeface="MiSans Demibold" panose="00000500000000000000" pitchFamily="2" charset="-122"/>
              </a:defRPr>
            </a:lvl1pPr>
          </a:lstStyle>
          <a:p>
            <a:r>
              <a:t>培训项目模式：</a:t>
            </a:r>
          </a:p>
        </p:txBody>
      </p:sp>
      <p:sp>
        <p:nvSpPr>
          <p:cNvPr id="452" name="外部付费…"/>
          <p:cNvSpPr txBox="1"/>
          <p:nvPr/>
        </p:nvSpPr>
        <p:spPr>
          <a:xfrm>
            <a:off x="18542000" y="2333874"/>
            <a:ext cx="1551940" cy="726441"/>
          </a:xfrm>
          <a:prstGeom prst="rect">
            <a:avLst/>
          </a:prstGeom>
          <a:ln w="12700">
            <a:miter lim="400000"/>
          </a:ln>
        </p:spPr>
        <p:txBody>
          <a:bodyPr wrap="none" lIns="45719" rIns="45719">
            <a:spAutoFit/>
          </a:bodyPr>
          <a:lstStyle/>
          <a:p>
            <a:pPr defTabSz="2438400">
              <a:defRPr sz="1900">
                <a:solidFill>
                  <a:srgbClr val="000000"/>
                </a:solidFill>
                <a:latin typeface="MiSans Light" panose="00000500000000000000" pitchFamily="2" charset="-122"/>
                <a:ea typeface="MiSans Light" panose="00000500000000000000" pitchFamily="2" charset="-122"/>
                <a:cs typeface="MiSans Light" panose="00000500000000000000" pitchFamily="2" charset="-122"/>
                <a:sym typeface="MiSans Light" panose="00000500000000000000" pitchFamily="2" charset="-122"/>
              </a:defRPr>
            </a:pPr>
            <a:r>
              <a:t>外部付费</a:t>
            </a:r>
          </a:p>
          <a:p>
            <a:pPr defTabSz="2438400">
              <a:defRPr sz="1900">
                <a:solidFill>
                  <a:srgbClr val="000000"/>
                </a:solidFill>
                <a:latin typeface="MiSans Light" panose="00000500000000000000" pitchFamily="2" charset="-122"/>
                <a:ea typeface="MiSans Light" panose="00000500000000000000" pitchFamily="2" charset="-122"/>
                <a:cs typeface="MiSans Light" panose="00000500000000000000" pitchFamily="2" charset="-122"/>
                <a:sym typeface="MiSans Light" panose="00000500000000000000" pitchFamily="2" charset="-122"/>
              </a:defRPr>
            </a:pPr>
            <a:r>
              <a:t>内部立项激励</a:t>
            </a:r>
          </a:p>
        </p:txBody>
      </p:sp>
      <p:sp>
        <p:nvSpPr>
          <p:cNvPr id="453" name="Straight Connector 13"/>
          <p:cNvSpPr/>
          <p:nvPr/>
        </p:nvSpPr>
        <p:spPr>
          <a:xfrm>
            <a:off x="18542000" y="4500355"/>
            <a:ext cx="4621435" cy="1"/>
          </a:xfrm>
          <a:prstGeom prst="line">
            <a:avLst/>
          </a:prstGeom>
          <a:ln w="28575">
            <a:solidFill>
              <a:srgbClr val="323232"/>
            </a:solidFill>
            <a:miter/>
          </a:ln>
        </p:spPr>
        <p:txBody>
          <a:bodyPr lIns="45719" rIns="45719"/>
          <a:lstStyle/>
          <a:p/>
        </p:txBody>
      </p:sp>
      <p:sp>
        <p:nvSpPr>
          <p:cNvPr id="454" name="TextBox 17"/>
          <p:cNvSpPr txBox="1"/>
          <p:nvPr/>
        </p:nvSpPr>
        <p:spPr>
          <a:xfrm>
            <a:off x="18542000" y="3791337"/>
            <a:ext cx="1882140" cy="561341"/>
          </a:xfrm>
          <a:prstGeom prst="rect">
            <a:avLst/>
          </a:prstGeom>
          <a:ln w="12700">
            <a:miter lim="400000"/>
          </a:ln>
        </p:spPr>
        <p:txBody>
          <a:bodyPr wrap="none" lIns="45719" rIns="45719">
            <a:spAutoFit/>
          </a:bodyPr>
          <a:lstStyle>
            <a:lvl1pPr>
              <a:defRPr sz="2800">
                <a:latin typeface="MiSans Demibold" panose="00000500000000000000" pitchFamily="2" charset="-122"/>
                <a:ea typeface="MiSans Demibold" panose="00000500000000000000" pitchFamily="2" charset="-122"/>
                <a:cs typeface="MiSans Demibold" panose="00000500000000000000" pitchFamily="2" charset="-122"/>
                <a:sym typeface="MiSans Demibold" panose="00000500000000000000" pitchFamily="2" charset="-122"/>
              </a:defRPr>
            </a:lvl1pPr>
          </a:lstStyle>
          <a:p>
            <a:r>
              <a:t>课程形式：</a:t>
            </a:r>
          </a:p>
        </p:txBody>
      </p:sp>
      <p:sp>
        <p:nvSpPr>
          <p:cNvPr id="455" name="7+7=14天…"/>
          <p:cNvSpPr txBox="1"/>
          <p:nvPr/>
        </p:nvSpPr>
        <p:spPr>
          <a:xfrm>
            <a:off x="18542000" y="4780370"/>
            <a:ext cx="8326921" cy="1043941"/>
          </a:xfrm>
          <a:prstGeom prst="rect">
            <a:avLst/>
          </a:prstGeom>
          <a:ln w="12700">
            <a:miter lim="400000"/>
          </a:ln>
        </p:spPr>
        <p:txBody>
          <a:bodyPr wrap="none" lIns="45719" rIns="45719">
            <a:spAutoFit/>
          </a:bodyPr>
          <a:lstStyle/>
          <a:p>
            <a:pPr defTabSz="2438400">
              <a:defRPr sz="1900">
                <a:solidFill>
                  <a:srgbClr val="000000"/>
                </a:solidFill>
                <a:latin typeface="MiSans Light" panose="00000500000000000000" pitchFamily="2" charset="-122"/>
                <a:ea typeface="MiSans Light" panose="00000500000000000000" pitchFamily="2" charset="-122"/>
                <a:cs typeface="MiSans Light" panose="00000500000000000000" pitchFamily="2" charset="-122"/>
                <a:sym typeface="MiSans Light" panose="00000500000000000000" pitchFamily="2" charset="-122"/>
              </a:defRPr>
            </a:pPr>
            <a:r>
              <a:t>7+7=14天</a:t>
            </a:r>
          </a:p>
          <a:p>
            <a:pPr defTabSz="2438400">
              <a:defRPr sz="1900">
                <a:solidFill>
                  <a:srgbClr val="000000"/>
                </a:solidFill>
                <a:latin typeface="MiSans Light" panose="00000500000000000000" pitchFamily="2" charset="-122"/>
                <a:ea typeface="MiSans Light" panose="00000500000000000000" pitchFamily="2" charset="-122"/>
                <a:cs typeface="MiSans Light" panose="00000500000000000000" pitchFamily="2" charset="-122"/>
                <a:sym typeface="MiSans Light" panose="00000500000000000000" pitchFamily="2" charset="-122"/>
              </a:defRPr>
            </a:pPr>
            <a:r>
              <a:t>7天知识学习（视频课观看加1次直播互动）</a:t>
            </a:r>
          </a:p>
          <a:p>
            <a:pPr defTabSz="2438400">
              <a:defRPr sz="1900">
                <a:solidFill>
                  <a:srgbClr val="000000"/>
                </a:solidFill>
                <a:latin typeface="MiSans Light" panose="00000500000000000000" pitchFamily="2" charset="-122"/>
                <a:ea typeface="MiSans Light" panose="00000500000000000000" pitchFamily="2" charset="-122"/>
                <a:cs typeface="MiSans Light" panose="00000500000000000000" pitchFamily="2" charset="-122"/>
                <a:sym typeface="MiSans Light" panose="00000500000000000000" pitchFamily="2" charset="-122"/>
              </a:defRPr>
            </a:pPr>
            <a:r>
              <a:t>7天业务实战（每人设定3个工作场景，最终选定一个作为第二周的实战目标）</a:t>
            </a:r>
          </a:p>
        </p:txBody>
      </p:sp>
      <p:sp>
        <p:nvSpPr>
          <p:cNvPr id="456" name="Straight Connector 13"/>
          <p:cNvSpPr/>
          <p:nvPr/>
        </p:nvSpPr>
        <p:spPr>
          <a:xfrm>
            <a:off x="18542000" y="7300703"/>
            <a:ext cx="4621435" cy="1"/>
          </a:xfrm>
          <a:prstGeom prst="line">
            <a:avLst/>
          </a:prstGeom>
          <a:ln w="28575">
            <a:solidFill>
              <a:srgbClr val="323232"/>
            </a:solidFill>
            <a:miter/>
          </a:ln>
        </p:spPr>
        <p:txBody>
          <a:bodyPr lIns="45719" rIns="45719"/>
          <a:lstStyle/>
          <a:p/>
        </p:txBody>
      </p:sp>
      <p:sp>
        <p:nvSpPr>
          <p:cNvPr id="457" name="TextBox 17"/>
          <p:cNvSpPr txBox="1"/>
          <p:nvPr/>
        </p:nvSpPr>
        <p:spPr>
          <a:xfrm>
            <a:off x="18542000" y="6591684"/>
            <a:ext cx="1882140" cy="561341"/>
          </a:xfrm>
          <a:prstGeom prst="rect">
            <a:avLst/>
          </a:prstGeom>
          <a:ln w="12700">
            <a:miter lim="400000"/>
          </a:ln>
        </p:spPr>
        <p:txBody>
          <a:bodyPr wrap="none" lIns="45719" rIns="45719">
            <a:spAutoFit/>
          </a:bodyPr>
          <a:lstStyle>
            <a:lvl1pPr>
              <a:defRPr sz="2800">
                <a:latin typeface="MiSans Demibold" panose="00000500000000000000" pitchFamily="2" charset="-122"/>
                <a:ea typeface="MiSans Demibold" panose="00000500000000000000" pitchFamily="2" charset="-122"/>
                <a:cs typeface="MiSans Demibold" panose="00000500000000000000" pitchFamily="2" charset="-122"/>
                <a:sym typeface="MiSans Demibold" panose="00000500000000000000" pitchFamily="2" charset="-122"/>
              </a:defRPr>
            </a:lvl1pPr>
          </a:lstStyle>
          <a:p>
            <a:r>
              <a:t>完课成果：</a:t>
            </a:r>
          </a:p>
        </p:txBody>
      </p:sp>
      <p:sp>
        <p:nvSpPr>
          <p:cNvPr id="458" name="掌握提示词知识和方法…"/>
          <p:cNvSpPr txBox="1"/>
          <p:nvPr/>
        </p:nvSpPr>
        <p:spPr>
          <a:xfrm>
            <a:off x="18542000" y="7580717"/>
            <a:ext cx="5378717" cy="1361441"/>
          </a:xfrm>
          <a:prstGeom prst="rect">
            <a:avLst/>
          </a:prstGeom>
          <a:ln w="12700">
            <a:miter lim="400000"/>
          </a:ln>
        </p:spPr>
        <p:txBody>
          <a:bodyPr wrap="none" lIns="45719" rIns="45719">
            <a:spAutoFit/>
          </a:bodyPr>
          <a:lstStyle/>
          <a:p>
            <a:pPr defTabSz="2438400">
              <a:defRPr sz="1900">
                <a:solidFill>
                  <a:srgbClr val="000000"/>
                </a:solidFill>
                <a:latin typeface="MiSans Light" panose="00000500000000000000" pitchFamily="2" charset="-122"/>
                <a:ea typeface="MiSans Light" panose="00000500000000000000" pitchFamily="2" charset="-122"/>
                <a:cs typeface="MiSans Light" panose="00000500000000000000" pitchFamily="2" charset="-122"/>
                <a:sym typeface="MiSans Light" panose="00000500000000000000" pitchFamily="2" charset="-122"/>
              </a:defRPr>
            </a:pPr>
            <a:r>
              <a:t>掌握提示词知识和方法</a:t>
            </a:r>
          </a:p>
          <a:p>
            <a:pPr defTabSz="2438400">
              <a:defRPr sz="1900">
                <a:solidFill>
                  <a:srgbClr val="000000"/>
                </a:solidFill>
                <a:latin typeface="MiSans Light" panose="00000500000000000000" pitchFamily="2" charset="-122"/>
                <a:ea typeface="MiSans Light" panose="00000500000000000000" pitchFamily="2" charset="-122"/>
                <a:cs typeface="MiSans Light" panose="00000500000000000000" pitchFamily="2" charset="-122"/>
                <a:sym typeface="MiSans Light" panose="00000500000000000000" pitchFamily="2" charset="-122"/>
              </a:defRPr>
            </a:pPr>
            <a:r>
              <a:t>至少用AI实现工作场景中的一个重度任务的自动化</a:t>
            </a:r>
          </a:p>
          <a:p>
            <a:pPr defTabSz="2438400">
              <a:defRPr sz="1900">
                <a:solidFill>
                  <a:srgbClr val="000000"/>
                </a:solidFill>
                <a:latin typeface="MiSans Light" panose="00000500000000000000" pitchFamily="2" charset="-122"/>
                <a:ea typeface="MiSans Light" panose="00000500000000000000" pitchFamily="2" charset="-122"/>
                <a:cs typeface="MiSans Light" panose="00000500000000000000" pitchFamily="2" charset="-122"/>
                <a:sym typeface="MiSans Light" panose="00000500000000000000" pitchFamily="2" charset="-122"/>
              </a:defRPr>
            </a:pPr>
            <a:r>
              <a:t>获得结课证书</a:t>
            </a:r>
          </a:p>
          <a:p>
            <a:pPr defTabSz="2438400">
              <a:defRPr sz="1900">
                <a:solidFill>
                  <a:srgbClr val="000000"/>
                </a:solidFill>
                <a:latin typeface="MiSans Light" panose="00000500000000000000" pitchFamily="2" charset="-122"/>
                <a:ea typeface="MiSans Light" panose="00000500000000000000" pitchFamily="2" charset="-122"/>
                <a:cs typeface="MiSans Light" panose="00000500000000000000" pitchFamily="2" charset="-122"/>
                <a:sym typeface="MiSans Light" panose="00000500000000000000" pitchFamily="2" charset="-122"/>
              </a:defRPr>
            </a:pPr>
            <a:r>
              <a:t>获得微软+讯飞的智能体证书（认证）</a:t>
            </a:r>
          </a:p>
        </p:txBody>
      </p:sp>
      <p:sp>
        <p:nvSpPr>
          <p:cNvPr id="459" name="思维…"/>
          <p:cNvSpPr/>
          <p:nvPr/>
        </p:nvSpPr>
        <p:spPr>
          <a:xfrm>
            <a:off x="11042253" y="7360668"/>
            <a:ext cx="1316038" cy="135255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0"/>
                </a:lnTo>
                <a:lnTo>
                  <a:pt x="0" y="0"/>
                </a:lnTo>
                <a:lnTo>
                  <a:pt x="10800" y="21600"/>
                </a:lnTo>
                <a:close/>
              </a:path>
            </a:pathLst>
          </a:custGeom>
          <a:solidFill>
            <a:srgbClr val="D6D6D6"/>
          </a:solidFill>
          <a:ln w="12700">
            <a:miter lim="400000"/>
          </a:ln>
        </p:spPr>
        <p:txBody>
          <a:bodyPr lIns="45719" rIns="45719" anchor="ctr"/>
          <a:lstStyle/>
          <a:p>
            <a:pPr algn="ctr">
              <a:defRPr sz="1500">
                <a:latin typeface="MiSans Demibold" panose="00000500000000000000" pitchFamily="2" charset="-122"/>
                <a:ea typeface="MiSans Demibold" panose="00000500000000000000" pitchFamily="2" charset="-122"/>
                <a:cs typeface="MiSans Demibold" panose="00000500000000000000" pitchFamily="2" charset="-122"/>
                <a:sym typeface="MiSans Demibold" panose="00000500000000000000" pitchFamily="2" charset="-122"/>
              </a:defRPr>
            </a:pPr>
            <a:r>
              <a:t>思维</a:t>
            </a:r>
          </a:p>
          <a:p>
            <a:pPr algn="ctr">
              <a:defRPr sz="1500">
                <a:latin typeface="MiSans Demibold" panose="00000500000000000000" pitchFamily="2" charset="-122"/>
                <a:ea typeface="MiSans Demibold" panose="00000500000000000000" pitchFamily="2" charset="-122"/>
                <a:cs typeface="MiSans Demibold" panose="00000500000000000000" pitchFamily="2" charset="-122"/>
                <a:sym typeface="MiSans Demibold" panose="00000500000000000000" pitchFamily="2" charset="-122"/>
              </a:defRPr>
            </a:pPr>
            <a:r>
              <a:t>方式</a:t>
            </a:r>
          </a:p>
        </p:txBody>
      </p:sp>
      <p:sp>
        <p:nvSpPr>
          <p:cNvPr id="460" name="方法论"/>
          <p:cNvSpPr/>
          <p:nvPr/>
        </p:nvSpPr>
        <p:spPr>
          <a:xfrm>
            <a:off x="10555684" y="6360940"/>
            <a:ext cx="2289176" cy="875111"/>
          </a:xfrm>
          <a:custGeom>
            <a:avLst/>
            <a:gdLst/>
            <a:ahLst/>
            <a:cxnLst>
              <a:cxn ang="0">
                <a:pos x="wd2" y="hd2"/>
              </a:cxn>
              <a:cxn ang="5400000">
                <a:pos x="wd2" y="hd2"/>
              </a:cxn>
              <a:cxn ang="10800000">
                <a:pos x="wd2" y="hd2"/>
              </a:cxn>
              <a:cxn ang="16200000">
                <a:pos x="wd2" y="hd2"/>
              </a:cxn>
            </a:cxnLst>
            <a:rect l="0" t="0" r="r" b="b"/>
            <a:pathLst>
              <a:path w="21600" h="21600" extrusionOk="0">
                <a:moveTo>
                  <a:pt x="17582" y="21600"/>
                </a:moveTo>
                <a:lnTo>
                  <a:pt x="21600" y="0"/>
                </a:lnTo>
                <a:lnTo>
                  <a:pt x="0" y="0"/>
                </a:lnTo>
                <a:lnTo>
                  <a:pt x="4018" y="21600"/>
                </a:lnTo>
                <a:lnTo>
                  <a:pt x="17582" y="21600"/>
                </a:lnTo>
                <a:close/>
              </a:path>
            </a:pathLst>
          </a:custGeom>
          <a:solidFill>
            <a:srgbClr val="A9A9A9"/>
          </a:solidFill>
          <a:ln w="12700">
            <a:miter lim="400000"/>
          </a:ln>
        </p:spPr>
        <p:txBody>
          <a:bodyPr lIns="45719" rIns="45719" anchor="ctr"/>
          <a:lstStyle>
            <a:lvl1pPr algn="ctr">
              <a:defRPr>
                <a:latin typeface="MiSans Demibold" panose="00000500000000000000" pitchFamily="2" charset="-122"/>
                <a:ea typeface="MiSans Demibold" panose="00000500000000000000" pitchFamily="2" charset="-122"/>
                <a:cs typeface="MiSans Demibold" panose="00000500000000000000" pitchFamily="2" charset="-122"/>
                <a:sym typeface="MiSans Demibold" panose="00000500000000000000" pitchFamily="2" charset="-122"/>
              </a:defRPr>
            </a:lvl1pPr>
          </a:lstStyle>
          <a:p>
            <a:r>
              <a:t>方法论</a:t>
            </a:r>
          </a:p>
        </p:txBody>
      </p:sp>
      <p:sp>
        <p:nvSpPr>
          <p:cNvPr id="461" name="有效语句"/>
          <p:cNvSpPr/>
          <p:nvPr/>
        </p:nvSpPr>
        <p:spPr>
          <a:xfrm>
            <a:off x="10109200" y="5443365"/>
            <a:ext cx="3182144" cy="792958"/>
          </a:xfrm>
          <a:custGeom>
            <a:avLst/>
            <a:gdLst/>
            <a:ahLst/>
            <a:cxnLst>
              <a:cxn ang="0">
                <a:pos x="wd2" y="hd2"/>
              </a:cxn>
              <a:cxn ang="5400000">
                <a:pos x="wd2" y="hd2"/>
              </a:cxn>
              <a:cxn ang="10800000">
                <a:pos x="wd2" y="hd2"/>
              </a:cxn>
              <a:cxn ang="16200000">
                <a:pos x="wd2" y="hd2"/>
              </a:cxn>
            </a:cxnLst>
            <a:rect l="0" t="0" r="r" b="b"/>
            <a:pathLst>
              <a:path w="21600" h="21600" extrusionOk="0">
                <a:moveTo>
                  <a:pt x="18981" y="21600"/>
                </a:moveTo>
                <a:lnTo>
                  <a:pt x="21600" y="0"/>
                </a:lnTo>
                <a:lnTo>
                  <a:pt x="0" y="0"/>
                </a:lnTo>
                <a:lnTo>
                  <a:pt x="2619" y="21600"/>
                </a:lnTo>
                <a:lnTo>
                  <a:pt x="18981" y="21600"/>
                </a:lnTo>
                <a:close/>
              </a:path>
            </a:pathLst>
          </a:custGeom>
          <a:solidFill>
            <a:srgbClr val="919191"/>
          </a:solidFill>
          <a:ln w="12700">
            <a:miter lim="400000"/>
          </a:ln>
        </p:spPr>
        <p:txBody>
          <a:bodyPr lIns="45719" rIns="45719" anchor="ctr"/>
          <a:lstStyle>
            <a:lvl1pPr algn="ctr">
              <a:defRPr>
                <a:solidFill>
                  <a:srgbClr val="F6F1EB"/>
                </a:solidFill>
                <a:latin typeface="MiSans Demibold" panose="00000500000000000000" pitchFamily="2" charset="-122"/>
                <a:ea typeface="MiSans Demibold" panose="00000500000000000000" pitchFamily="2" charset="-122"/>
                <a:cs typeface="MiSans Demibold" panose="00000500000000000000" pitchFamily="2" charset="-122"/>
                <a:sym typeface="MiSans Demibold" panose="00000500000000000000" pitchFamily="2" charset="-122"/>
              </a:defRPr>
            </a:lvl1pPr>
          </a:lstStyle>
          <a:p>
            <a:r>
              <a:t>有效语句</a:t>
            </a:r>
          </a:p>
        </p:txBody>
      </p:sp>
      <p:sp>
        <p:nvSpPr>
          <p:cNvPr id="462" name="工具"/>
          <p:cNvSpPr/>
          <p:nvPr/>
        </p:nvSpPr>
        <p:spPr>
          <a:xfrm>
            <a:off x="9619853" y="4437286"/>
            <a:ext cx="4160838" cy="881461"/>
          </a:xfrm>
          <a:custGeom>
            <a:avLst/>
            <a:gdLst/>
            <a:ahLst/>
            <a:cxnLst>
              <a:cxn ang="0">
                <a:pos x="wd2" y="hd2"/>
              </a:cxn>
              <a:cxn ang="5400000">
                <a:pos x="wd2" y="hd2"/>
              </a:cxn>
              <a:cxn ang="10800000">
                <a:pos x="wd2" y="hd2"/>
              </a:cxn>
              <a:cxn ang="16200000">
                <a:pos x="wd2" y="hd2"/>
              </a:cxn>
            </a:cxnLst>
            <a:rect l="0" t="0" r="r" b="b"/>
            <a:pathLst>
              <a:path w="21600" h="21600" extrusionOk="0">
                <a:moveTo>
                  <a:pt x="19375" y="21600"/>
                </a:moveTo>
                <a:lnTo>
                  <a:pt x="21600" y="0"/>
                </a:lnTo>
                <a:lnTo>
                  <a:pt x="0" y="0"/>
                </a:lnTo>
                <a:lnTo>
                  <a:pt x="2225" y="21600"/>
                </a:lnTo>
                <a:lnTo>
                  <a:pt x="19375" y="21600"/>
                </a:lnTo>
                <a:close/>
              </a:path>
            </a:pathLst>
          </a:custGeom>
          <a:solidFill>
            <a:srgbClr val="5E5E5E"/>
          </a:solidFill>
          <a:ln w="12700">
            <a:miter lim="400000"/>
          </a:ln>
        </p:spPr>
        <p:txBody>
          <a:bodyPr lIns="45719" rIns="45719" anchor="ctr"/>
          <a:lstStyle>
            <a:lvl1pPr algn="ctr">
              <a:defRPr>
                <a:solidFill>
                  <a:srgbClr val="F6F1EB"/>
                </a:solidFill>
                <a:latin typeface="MiSans Demibold" panose="00000500000000000000" pitchFamily="2" charset="-122"/>
                <a:ea typeface="MiSans Demibold" panose="00000500000000000000" pitchFamily="2" charset="-122"/>
                <a:cs typeface="MiSans Demibold" panose="00000500000000000000" pitchFamily="2" charset="-122"/>
                <a:sym typeface="MiSans Demibold" panose="00000500000000000000" pitchFamily="2" charset="-122"/>
              </a:defRPr>
            </a:lvl1pPr>
          </a:lstStyle>
          <a:p>
            <a:r>
              <a:t>工具</a:t>
            </a:r>
          </a:p>
        </p:txBody>
      </p:sp>
      <p:sp>
        <p:nvSpPr>
          <p:cNvPr id="463" name="场景"/>
          <p:cNvSpPr/>
          <p:nvPr/>
        </p:nvSpPr>
        <p:spPr>
          <a:xfrm>
            <a:off x="9144000" y="3459386"/>
            <a:ext cx="5112544" cy="853283"/>
          </a:xfrm>
          <a:custGeom>
            <a:avLst/>
            <a:gdLst/>
            <a:ahLst/>
            <a:cxnLst>
              <a:cxn ang="0">
                <a:pos x="wd2" y="hd2"/>
              </a:cxn>
              <a:cxn ang="5400000">
                <a:pos x="wd2" y="hd2"/>
              </a:cxn>
              <a:cxn ang="10800000">
                <a:pos x="wd2" y="hd2"/>
              </a:cxn>
              <a:cxn ang="16200000">
                <a:pos x="wd2" y="hd2"/>
              </a:cxn>
            </a:cxnLst>
            <a:rect l="0" t="0" r="r" b="b"/>
            <a:pathLst>
              <a:path w="21600" h="21600" extrusionOk="0">
                <a:moveTo>
                  <a:pt x="19846" y="21600"/>
                </a:moveTo>
                <a:lnTo>
                  <a:pt x="21600" y="0"/>
                </a:lnTo>
                <a:lnTo>
                  <a:pt x="0" y="0"/>
                </a:lnTo>
                <a:lnTo>
                  <a:pt x="1754" y="21600"/>
                </a:lnTo>
                <a:lnTo>
                  <a:pt x="19846" y="21600"/>
                </a:lnTo>
                <a:close/>
              </a:path>
            </a:pathLst>
          </a:custGeom>
          <a:solidFill>
            <a:srgbClr val="323232"/>
          </a:solidFill>
          <a:ln w="12700">
            <a:miter lim="400000"/>
          </a:ln>
        </p:spPr>
        <p:txBody>
          <a:bodyPr lIns="45719" rIns="45719" anchor="ctr"/>
          <a:lstStyle>
            <a:lvl1pPr algn="ctr">
              <a:defRPr>
                <a:solidFill>
                  <a:srgbClr val="F6F1EB"/>
                </a:solidFill>
                <a:latin typeface="MiSans Semibold" panose="00000500000000000000" charset="-122"/>
                <a:ea typeface="MiSans Semibold" panose="00000500000000000000" charset="-122"/>
                <a:cs typeface="MiSans Semibold" panose="00000500000000000000" charset="-122"/>
                <a:sym typeface="MiSans Semibold" panose="00000500000000000000" charset="-122"/>
              </a:defRPr>
            </a:lvl1pPr>
          </a:lstStyle>
          <a:p>
            <a:r>
              <a:t>场景</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59:morph option="byObject"/>
      </p:transition>
    </mc:Choice>
    <mc:Fallback>
      <p:transition spd="slow">
        <p:fade/>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childTnLst>
                                    <p:set>
                                      <p:cBhvr>
                                        <p:cTn id="6" dur="indefinite" fill="hold"/>
                                        <p:tgtEl>
                                          <p:spTgt spid="445"/>
                                        </p:tgtEl>
                                        <p:attrNameLst>
                                          <p:attrName>style.visibility</p:attrName>
                                        </p:attrNameLst>
                                      </p:cBhvr>
                                      <p:to>
                                        <p:strVal val="visible"/>
                                      </p:to>
                                    </p:set>
                                    <p:anim calcmode="lin" valueType="num">
                                      <p:cBhvr>
                                        <p:cTn id="7" dur="500" fill="hold"/>
                                        <p:tgtEl>
                                          <p:spTgt spid="445"/>
                                        </p:tgtEl>
                                        <p:attrNameLst>
                                          <p:attrName>ppt_x</p:attrName>
                                        </p:attrNameLst>
                                      </p:cBhvr>
                                      <p:tavLst>
                                        <p:tav tm="0">
                                          <p:val>
                                            <p:strVal val="#ppt_x"/>
                                          </p:val>
                                        </p:tav>
                                        <p:tav tm="100000">
                                          <p:val>
                                            <p:strVal val="#ppt_x"/>
                                          </p:val>
                                        </p:tav>
                                      </p:tavLst>
                                    </p:anim>
                                    <p:anim calcmode="lin" valueType="num">
                                      <p:cBhvr>
                                        <p:cTn id="8" dur="500" fill="hold"/>
                                        <p:tgtEl>
                                          <p:spTgt spid="44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2" nodeType="afterEffect">
                                  <p:stCondLst>
                                    <p:cond delay="0"/>
                                  </p:stCondLst>
                                  <p:childTnLst>
                                    <p:set>
                                      <p:cBhvr>
                                        <p:cTn id="11" dur="indefinite" fill="hold"/>
                                        <p:tgtEl>
                                          <p:spTgt spid="446"/>
                                        </p:tgtEl>
                                        <p:attrNameLst>
                                          <p:attrName>style.visibility</p:attrName>
                                        </p:attrNameLst>
                                      </p:cBhvr>
                                      <p:to>
                                        <p:strVal val="visible"/>
                                      </p:to>
                                    </p:set>
                                    <p:anim calcmode="lin" valueType="num">
                                      <p:cBhvr>
                                        <p:cTn id="12" dur="500" fill="hold"/>
                                        <p:tgtEl>
                                          <p:spTgt spid="446"/>
                                        </p:tgtEl>
                                        <p:attrNameLst>
                                          <p:attrName>ppt_x</p:attrName>
                                        </p:attrNameLst>
                                      </p:cBhvr>
                                      <p:tavLst>
                                        <p:tav tm="0">
                                          <p:val>
                                            <p:strVal val="#ppt_x"/>
                                          </p:val>
                                        </p:tav>
                                        <p:tav tm="100000">
                                          <p:val>
                                            <p:strVal val="#ppt_x"/>
                                          </p:val>
                                        </p:tav>
                                      </p:tavLst>
                                    </p:anim>
                                    <p:anim calcmode="lin" valueType="num">
                                      <p:cBhvr>
                                        <p:cTn id="13" dur="500" fill="hold"/>
                                        <p:tgtEl>
                                          <p:spTgt spid="446"/>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grpId="3" nodeType="afterEffect">
                                  <p:stCondLst>
                                    <p:cond delay="0"/>
                                  </p:stCondLst>
                                  <p:childTnLst>
                                    <p:set>
                                      <p:cBhvr>
                                        <p:cTn id="16" dur="indefinite" fill="hold"/>
                                        <p:tgtEl>
                                          <p:spTgt spid="447"/>
                                        </p:tgtEl>
                                        <p:attrNameLst>
                                          <p:attrName>style.visibility</p:attrName>
                                        </p:attrNameLst>
                                      </p:cBhvr>
                                      <p:to>
                                        <p:strVal val="visible"/>
                                      </p:to>
                                    </p:set>
                                    <p:anim calcmode="lin" valueType="num">
                                      <p:cBhvr>
                                        <p:cTn id="17" dur="500" fill="hold"/>
                                        <p:tgtEl>
                                          <p:spTgt spid="447"/>
                                        </p:tgtEl>
                                        <p:attrNameLst>
                                          <p:attrName>ppt_x</p:attrName>
                                        </p:attrNameLst>
                                      </p:cBhvr>
                                      <p:tavLst>
                                        <p:tav tm="0">
                                          <p:val>
                                            <p:strVal val="#ppt_x"/>
                                          </p:val>
                                        </p:tav>
                                        <p:tav tm="100000">
                                          <p:val>
                                            <p:strVal val="#ppt_x"/>
                                          </p:val>
                                        </p:tav>
                                      </p:tavLst>
                                    </p:anim>
                                    <p:anim calcmode="lin" valueType="num">
                                      <p:cBhvr>
                                        <p:cTn id="18" dur="500" fill="hold"/>
                                        <p:tgtEl>
                                          <p:spTgt spid="447"/>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grpId="4" nodeType="afterEffect">
                                  <p:stCondLst>
                                    <p:cond delay="0"/>
                                  </p:stCondLst>
                                  <p:childTnLst>
                                    <p:set>
                                      <p:cBhvr>
                                        <p:cTn id="21" dur="indefinite" fill="hold"/>
                                        <p:tgtEl>
                                          <p:spTgt spid="448"/>
                                        </p:tgtEl>
                                        <p:attrNameLst>
                                          <p:attrName>style.visibility</p:attrName>
                                        </p:attrNameLst>
                                      </p:cBhvr>
                                      <p:to>
                                        <p:strVal val="visible"/>
                                      </p:to>
                                    </p:set>
                                    <p:anim calcmode="lin" valueType="num">
                                      <p:cBhvr>
                                        <p:cTn id="22" dur="500" fill="hold"/>
                                        <p:tgtEl>
                                          <p:spTgt spid="448"/>
                                        </p:tgtEl>
                                        <p:attrNameLst>
                                          <p:attrName>ppt_x</p:attrName>
                                        </p:attrNameLst>
                                      </p:cBhvr>
                                      <p:tavLst>
                                        <p:tav tm="0">
                                          <p:val>
                                            <p:strVal val="#ppt_x"/>
                                          </p:val>
                                        </p:tav>
                                        <p:tav tm="100000">
                                          <p:val>
                                            <p:strVal val="#ppt_x"/>
                                          </p:val>
                                        </p:tav>
                                      </p:tavLst>
                                    </p:anim>
                                    <p:anim calcmode="lin" valueType="num">
                                      <p:cBhvr>
                                        <p:cTn id="23" dur="500" fill="hold"/>
                                        <p:tgtEl>
                                          <p:spTgt spid="448"/>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 presetClass="entr" presetSubtype="1" fill="hold" grpId="5" nodeType="afterEffect">
                                  <p:stCondLst>
                                    <p:cond delay="0"/>
                                  </p:stCondLst>
                                  <p:childTnLst>
                                    <p:set>
                                      <p:cBhvr>
                                        <p:cTn id="26" dur="indefinite" fill="hold"/>
                                        <p:tgtEl>
                                          <p:spTgt spid="449"/>
                                        </p:tgtEl>
                                        <p:attrNameLst>
                                          <p:attrName>style.visibility</p:attrName>
                                        </p:attrNameLst>
                                      </p:cBhvr>
                                      <p:to>
                                        <p:strVal val="visible"/>
                                      </p:to>
                                    </p:set>
                                    <p:anim calcmode="lin" valueType="num">
                                      <p:cBhvr>
                                        <p:cTn id="27" dur="500" fill="hold"/>
                                        <p:tgtEl>
                                          <p:spTgt spid="449"/>
                                        </p:tgtEl>
                                        <p:attrNameLst>
                                          <p:attrName>ppt_x</p:attrName>
                                        </p:attrNameLst>
                                      </p:cBhvr>
                                      <p:tavLst>
                                        <p:tav tm="0">
                                          <p:val>
                                            <p:strVal val="#ppt_x"/>
                                          </p:val>
                                        </p:tav>
                                        <p:tav tm="100000">
                                          <p:val>
                                            <p:strVal val="#ppt_x"/>
                                          </p:val>
                                        </p:tav>
                                      </p:tavLst>
                                    </p:anim>
                                    <p:anim calcmode="lin" valueType="num">
                                      <p:cBhvr>
                                        <p:cTn id="28" dur="500" fill="hold"/>
                                        <p:tgtEl>
                                          <p:spTgt spid="449"/>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1" fill="hold" grpId="6" nodeType="clickEffect">
                                  <p:stCondLst>
                                    <p:cond delay="0"/>
                                  </p:stCondLst>
                                  <p:childTnLst>
                                    <p:set>
                                      <p:cBhvr>
                                        <p:cTn id="32" dur="indefinite" fill="hold"/>
                                        <p:tgtEl>
                                          <p:spTgt spid="463"/>
                                        </p:tgtEl>
                                        <p:attrNameLst>
                                          <p:attrName>style.visibility</p:attrName>
                                        </p:attrNameLst>
                                      </p:cBhvr>
                                      <p:to>
                                        <p:strVal val="visible"/>
                                      </p:to>
                                    </p:set>
                                    <p:anim calcmode="lin" valueType="num">
                                      <p:cBhvr>
                                        <p:cTn id="33" dur="500" fill="hold"/>
                                        <p:tgtEl>
                                          <p:spTgt spid="463"/>
                                        </p:tgtEl>
                                        <p:attrNameLst>
                                          <p:attrName>ppt_x</p:attrName>
                                        </p:attrNameLst>
                                      </p:cBhvr>
                                      <p:tavLst>
                                        <p:tav tm="0">
                                          <p:val>
                                            <p:strVal val="#ppt_x"/>
                                          </p:val>
                                        </p:tav>
                                        <p:tav tm="100000">
                                          <p:val>
                                            <p:strVal val="#ppt_x"/>
                                          </p:val>
                                        </p:tav>
                                      </p:tavLst>
                                    </p:anim>
                                    <p:anim calcmode="lin" valueType="num">
                                      <p:cBhvr>
                                        <p:cTn id="34" dur="500" fill="hold"/>
                                        <p:tgtEl>
                                          <p:spTgt spid="463"/>
                                        </p:tgtEl>
                                        <p:attrNameLst>
                                          <p:attrName>ppt_y</p:attrName>
                                        </p:attrNameLst>
                                      </p:cBhvr>
                                      <p:tavLst>
                                        <p:tav tm="0">
                                          <p:val>
                                            <p:strVal val="0-#ppt_h/2"/>
                                          </p:val>
                                        </p:tav>
                                        <p:tav tm="100000">
                                          <p:val>
                                            <p:strVal val="#ppt_y"/>
                                          </p:val>
                                        </p:tav>
                                      </p:tavLst>
                                    </p:anim>
                                  </p:childTnLst>
                                </p:cTn>
                              </p:par>
                            </p:childTnLst>
                          </p:cTn>
                        </p:par>
                        <p:par>
                          <p:cTn id="35" fill="hold">
                            <p:stCondLst>
                              <p:cond delay="500"/>
                            </p:stCondLst>
                            <p:childTnLst>
                              <p:par>
                                <p:cTn id="36" presetID="2" presetClass="entr" presetSubtype="1" fill="hold" grpId="7" nodeType="afterEffect">
                                  <p:stCondLst>
                                    <p:cond delay="0"/>
                                  </p:stCondLst>
                                  <p:childTnLst>
                                    <p:set>
                                      <p:cBhvr>
                                        <p:cTn id="37" dur="indefinite" fill="hold"/>
                                        <p:tgtEl>
                                          <p:spTgt spid="462"/>
                                        </p:tgtEl>
                                        <p:attrNameLst>
                                          <p:attrName>style.visibility</p:attrName>
                                        </p:attrNameLst>
                                      </p:cBhvr>
                                      <p:to>
                                        <p:strVal val="visible"/>
                                      </p:to>
                                    </p:set>
                                    <p:anim calcmode="lin" valueType="num">
                                      <p:cBhvr>
                                        <p:cTn id="38" dur="500" fill="hold"/>
                                        <p:tgtEl>
                                          <p:spTgt spid="462"/>
                                        </p:tgtEl>
                                        <p:attrNameLst>
                                          <p:attrName>ppt_x</p:attrName>
                                        </p:attrNameLst>
                                      </p:cBhvr>
                                      <p:tavLst>
                                        <p:tav tm="0">
                                          <p:val>
                                            <p:strVal val="#ppt_x"/>
                                          </p:val>
                                        </p:tav>
                                        <p:tav tm="100000">
                                          <p:val>
                                            <p:strVal val="#ppt_x"/>
                                          </p:val>
                                        </p:tav>
                                      </p:tavLst>
                                    </p:anim>
                                    <p:anim calcmode="lin" valueType="num">
                                      <p:cBhvr>
                                        <p:cTn id="39" dur="500" fill="hold"/>
                                        <p:tgtEl>
                                          <p:spTgt spid="462"/>
                                        </p:tgtEl>
                                        <p:attrNameLst>
                                          <p:attrName>ppt_y</p:attrName>
                                        </p:attrNameLst>
                                      </p:cBhvr>
                                      <p:tavLst>
                                        <p:tav tm="0">
                                          <p:val>
                                            <p:strVal val="0-#ppt_h/2"/>
                                          </p:val>
                                        </p:tav>
                                        <p:tav tm="100000">
                                          <p:val>
                                            <p:strVal val="#ppt_y"/>
                                          </p:val>
                                        </p:tav>
                                      </p:tavLst>
                                    </p:anim>
                                  </p:childTnLst>
                                </p:cTn>
                              </p:par>
                            </p:childTnLst>
                          </p:cTn>
                        </p:par>
                        <p:par>
                          <p:cTn id="40" fill="hold">
                            <p:stCondLst>
                              <p:cond delay="1000"/>
                            </p:stCondLst>
                            <p:childTnLst>
                              <p:par>
                                <p:cTn id="41" presetID="2" presetClass="entr" presetSubtype="1" fill="hold" grpId="8" nodeType="afterEffect">
                                  <p:stCondLst>
                                    <p:cond delay="0"/>
                                  </p:stCondLst>
                                  <p:childTnLst>
                                    <p:set>
                                      <p:cBhvr>
                                        <p:cTn id="42" dur="indefinite" fill="hold"/>
                                        <p:tgtEl>
                                          <p:spTgt spid="461"/>
                                        </p:tgtEl>
                                        <p:attrNameLst>
                                          <p:attrName>style.visibility</p:attrName>
                                        </p:attrNameLst>
                                      </p:cBhvr>
                                      <p:to>
                                        <p:strVal val="visible"/>
                                      </p:to>
                                    </p:set>
                                    <p:anim calcmode="lin" valueType="num">
                                      <p:cBhvr>
                                        <p:cTn id="43" dur="500" fill="hold"/>
                                        <p:tgtEl>
                                          <p:spTgt spid="461"/>
                                        </p:tgtEl>
                                        <p:attrNameLst>
                                          <p:attrName>ppt_x</p:attrName>
                                        </p:attrNameLst>
                                      </p:cBhvr>
                                      <p:tavLst>
                                        <p:tav tm="0">
                                          <p:val>
                                            <p:strVal val="#ppt_x"/>
                                          </p:val>
                                        </p:tav>
                                        <p:tav tm="100000">
                                          <p:val>
                                            <p:strVal val="#ppt_x"/>
                                          </p:val>
                                        </p:tav>
                                      </p:tavLst>
                                    </p:anim>
                                    <p:anim calcmode="lin" valueType="num">
                                      <p:cBhvr>
                                        <p:cTn id="44" dur="500" fill="hold"/>
                                        <p:tgtEl>
                                          <p:spTgt spid="461"/>
                                        </p:tgtEl>
                                        <p:attrNameLst>
                                          <p:attrName>ppt_y</p:attrName>
                                        </p:attrNameLst>
                                      </p:cBhvr>
                                      <p:tavLst>
                                        <p:tav tm="0">
                                          <p:val>
                                            <p:strVal val="0-#ppt_h/2"/>
                                          </p:val>
                                        </p:tav>
                                        <p:tav tm="100000">
                                          <p:val>
                                            <p:strVal val="#ppt_y"/>
                                          </p:val>
                                        </p:tav>
                                      </p:tavLst>
                                    </p:anim>
                                  </p:childTnLst>
                                </p:cTn>
                              </p:par>
                            </p:childTnLst>
                          </p:cTn>
                        </p:par>
                        <p:par>
                          <p:cTn id="45" fill="hold">
                            <p:stCondLst>
                              <p:cond delay="1500"/>
                            </p:stCondLst>
                            <p:childTnLst>
                              <p:par>
                                <p:cTn id="46" presetID="2" presetClass="entr" presetSubtype="1" fill="hold" grpId="9" nodeType="afterEffect">
                                  <p:stCondLst>
                                    <p:cond delay="0"/>
                                  </p:stCondLst>
                                  <p:childTnLst>
                                    <p:set>
                                      <p:cBhvr>
                                        <p:cTn id="47" dur="indefinite" fill="hold"/>
                                        <p:tgtEl>
                                          <p:spTgt spid="460"/>
                                        </p:tgtEl>
                                        <p:attrNameLst>
                                          <p:attrName>style.visibility</p:attrName>
                                        </p:attrNameLst>
                                      </p:cBhvr>
                                      <p:to>
                                        <p:strVal val="visible"/>
                                      </p:to>
                                    </p:set>
                                    <p:anim calcmode="lin" valueType="num">
                                      <p:cBhvr>
                                        <p:cTn id="48" dur="500" fill="hold"/>
                                        <p:tgtEl>
                                          <p:spTgt spid="460"/>
                                        </p:tgtEl>
                                        <p:attrNameLst>
                                          <p:attrName>ppt_x</p:attrName>
                                        </p:attrNameLst>
                                      </p:cBhvr>
                                      <p:tavLst>
                                        <p:tav tm="0">
                                          <p:val>
                                            <p:strVal val="#ppt_x"/>
                                          </p:val>
                                        </p:tav>
                                        <p:tav tm="100000">
                                          <p:val>
                                            <p:strVal val="#ppt_x"/>
                                          </p:val>
                                        </p:tav>
                                      </p:tavLst>
                                    </p:anim>
                                    <p:anim calcmode="lin" valueType="num">
                                      <p:cBhvr>
                                        <p:cTn id="49" dur="500" fill="hold"/>
                                        <p:tgtEl>
                                          <p:spTgt spid="460"/>
                                        </p:tgtEl>
                                        <p:attrNameLst>
                                          <p:attrName>ppt_y</p:attrName>
                                        </p:attrNameLst>
                                      </p:cBhvr>
                                      <p:tavLst>
                                        <p:tav tm="0">
                                          <p:val>
                                            <p:strVal val="0-#ppt_h/2"/>
                                          </p:val>
                                        </p:tav>
                                        <p:tav tm="100000">
                                          <p:val>
                                            <p:strVal val="#ppt_y"/>
                                          </p:val>
                                        </p:tav>
                                      </p:tavLst>
                                    </p:anim>
                                  </p:childTnLst>
                                </p:cTn>
                              </p:par>
                            </p:childTnLst>
                          </p:cTn>
                        </p:par>
                        <p:par>
                          <p:cTn id="50" fill="hold">
                            <p:stCondLst>
                              <p:cond delay="2000"/>
                            </p:stCondLst>
                            <p:childTnLst>
                              <p:par>
                                <p:cTn id="51" presetID="2" presetClass="entr" presetSubtype="1" fill="hold" grpId="10" nodeType="afterEffect">
                                  <p:stCondLst>
                                    <p:cond delay="0"/>
                                  </p:stCondLst>
                                  <p:childTnLst>
                                    <p:set>
                                      <p:cBhvr>
                                        <p:cTn id="52" dur="indefinite" fill="hold"/>
                                        <p:tgtEl>
                                          <p:spTgt spid="459"/>
                                        </p:tgtEl>
                                        <p:attrNameLst>
                                          <p:attrName>style.visibility</p:attrName>
                                        </p:attrNameLst>
                                      </p:cBhvr>
                                      <p:to>
                                        <p:strVal val="visible"/>
                                      </p:to>
                                    </p:set>
                                    <p:anim calcmode="lin" valueType="num">
                                      <p:cBhvr>
                                        <p:cTn id="53" dur="500" fill="hold"/>
                                        <p:tgtEl>
                                          <p:spTgt spid="459"/>
                                        </p:tgtEl>
                                        <p:attrNameLst>
                                          <p:attrName>ppt_x</p:attrName>
                                        </p:attrNameLst>
                                      </p:cBhvr>
                                      <p:tavLst>
                                        <p:tav tm="0">
                                          <p:val>
                                            <p:strVal val="#ppt_x"/>
                                          </p:val>
                                        </p:tav>
                                        <p:tav tm="100000">
                                          <p:val>
                                            <p:strVal val="#ppt_x"/>
                                          </p:val>
                                        </p:tav>
                                      </p:tavLst>
                                    </p:anim>
                                    <p:anim calcmode="lin" valueType="num">
                                      <p:cBhvr>
                                        <p:cTn id="54" dur="500" fill="hold"/>
                                        <p:tgtEl>
                                          <p:spTgt spid="45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5" grpId="1" animBg="1" advAuto="0"/>
      <p:bldP spid="446" grpId="2" animBg="1" advAuto="0"/>
      <p:bldP spid="447" grpId="3" animBg="1" advAuto="0"/>
      <p:bldP spid="448" grpId="4" animBg="1" advAuto="0"/>
      <p:bldP spid="449" grpId="5" animBg="1" advAuto="0"/>
      <p:bldP spid="459" grpId="10" animBg="1" advAuto="0"/>
      <p:bldP spid="460" grpId="9" animBg="1" advAuto="0"/>
      <p:bldP spid="461" grpId="8" animBg="1" advAuto="0"/>
      <p:bldP spid="462" grpId="7" animBg="1" advAuto="0"/>
      <p:bldP spid="463" grpId="6"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 name="线条"/>
          <p:cNvSpPr/>
          <p:nvPr/>
        </p:nvSpPr>
        <p:spPr>
          <a:xfrm>
            <a:off x="6036310" y="4072007"/>
            <a:ext cx="4621435" cy="1"/>
          </a:xfrm>
          <a:prstGeom prst="line">
            <a:avLst/>
          </a:prstGeom>
          <a:ln w="50800">
            <a:solidFill>
              <a:srgbClr val="323232"/>
            </a:solidFill>
            <a:miter/>
            <a:tailEnd type="triangle"/>
          </a:ln>
        </p:spPr>
        <p:txBody>
          <a:bodyPr lIns="45719" rIns="45719"/>
          <a:lstStyle/>
          <a:p/>
        </p:txBody>
      </p:sp>
      <p:sp>
        <p:nvSpPr>
          <p:cNvPr id="466" name="Rectangle 27"/>
          <p:cNvSpPr/>
          <p:nvPr/>
        </p:nvSpPr>
        <p:spPr>
          <a:xfrm>
            <a:off x="-1" y="0"/>
            <a:ext cx="18288001" cy="2391065"/>
          </a:xfrm>
          <a:prstGeom prst="rect">
            <a:avLst/>
          </a:prstGeom>
          <a:solidFill>
            <a:srgbClr val="323232"/>
          </a:solidFill>
          <a:ln w="12700">
            <a:miter lim="400000"/>
          </a:ln>
        </p:spPr>
        <p:txBody>
          <a:bodyPr lIns="45719" rIns="45719" anchor="ctr"/>
          <a:lstStyle/>
          <a:p>
            <a:pPr algn="ctr">
              <a:defRPr>
                <a:solidFill>
                  <a:srgbClr val="F6F1EB"/>
                </a:solidFill>
              </a:defRPr>
            </a:pPr>
          </a:p>
        </p:txBody>
      </p:sp>
      <p:sp>
        <p:nvSpPr>
          <p:cNvPr id="467" name="Freeform: Shape 9"/>
          <p:cNvSpPr/>
          <p:nvPr/>
        </p:nvSpPr>
        <p:spPr>
          <a:xfrm rot="5400000">
            <a:off x="8954475" y="1451622"/>
            <a:ext cx="379050" cy="334818"/>
          </a:xfrm>
          <a:custGeom>
            <a:avLst/>
            <a:gdLst/>
            <a:ahLst/>
            <a:cxnLst>
              <a:cxn ang="0">
                <a:pos x="wd2" y="hd2"/>
              </a:cxn>
              <a:cxn ang="5400000">
                <a:pos x="wd2" y="hd2"/>
              </a:cxn>
              <a:cxn ang="10800000">
                <a:pos x="wd2" y="hd2"/>
              </a:cxn>
              <a:cxn ang="16200000">
                <a:pos x="wd2" y="hd2"/>
              </a:cxn>
            </a:cxnLst>
            <a:rect l="0" t="0" r="r" b="b"/>
            <a:pathLst>
              <a:path w="21600" h="21600" extrusionOk="0">
                <a:moveTo>
                  <a:pt x="12060" y="0"/>
                </a:moveTo>
                <a:lnTo>
                  <a:pt x="21600" y="10800"/>
                </a:lnTo>
                <a:lnTo>
                  <a:pt x="12060" y="21600"/>
                </a:lnTo>
                <a:lnTo>
                  <a:pt x="11390" y="20842"/>
                </a:lnTo>
                <a:lnTo>
                  <a:pt x="19753" y="11375"/>
                </a:lnTo>
                <a:lnTo>
                  <a:pt x="0" y="11375"/>
                </a:lnTo>
                <a:lnTo>
                  <a:pt x="0" y="10302"/>
                </a:lnTo>
                <a:lnTo>
                  <a:pt x="19820" y="10302"/>
                </a:lnTo>
                <a:lnTo>
                  <a:pt x="11390" y="758"/>
                </a:lnTo>
                <a:close/>
              </a:path>
            </a:pathLst>
          </a:custGeom>
          <a:solidFill>
            <a:srgbClr val="F6F1EB"/>
          </a:solidFill>
          <a:ln w="12700">
            <a:miter lim="400000"/>
          </a:ln>
        </p:spPr>
        <p:txBody>
          <a:bodyPr lIns="45719" rIns="45719" anchor="ctr"/>
          <a:lstStyle/>
          <a:p>
            <a:pPr algn="ctr">
              <a:defRPr>
                <a:solidFill>
                  <a:srgbClr val="F6F1EB"/>
                </a:solidFill>
              </a:defRPr>
            </a:pPr>
          </a:p>
        </p:txBody>
      </p:sp>
      <p:sp>
        <p:nvSpPr>
          <p:cNvPr id="468" name="Prompt 的体系化学习应该是什么样？"/>
          <p:cNvSpPr txBox="1"/>
          <p:nvPr/>
        </p:nvSpPr>
        <p:spPr>
          <a:xfrm>
            <a:off x="6370161" y="782782"/>
            <a:ext cx="5547678" cy="520701"/>
          </a:xfrm>
          <a:prstGeom prst="rect">
            <a:avLst/>
          </a:prstGeom>
          <a:ln w="12700">
            <a:miter lim="400000"/>
          </a:ln>
        </p:spPr>
        <p:txBody>
          <a:bodyPr wrap="none" lIns="50800" tIns="50800" rIns="50800" bIns="50800" anchor="ctr">
            <a:spAutoFit/>
          </a:bodyPr>
          <a:lstStyle>
            <a:lvl1pPr defTabSz="2438400">
              <a:defRPr sz="2500">
                <a:solidFill>
                  <a:srgbClr val="F6F1EB"/>
                </a:solidFill>
                <a:latin typeface="MiSans Semibold" panose="00000500000000000000" charset="-122"/>
                <a:ea typeface="MiSans Semibold" panose="00000500000000000000" charset="-122"/>
                <a:cs typeface="MiSans Semibold" panose="00000500000000000000" charset="-122"/>
                <a:sym typeface="MiSans Semibold" panose="00000500000000000000" charset="-122"/>
              </a:defRPr>
            </a:lvl1pPr>
          </a:lstStyle>
          <a:p>
            <a:r>
              <a:t>Prompt 的体系化学习应该是什么样？</a:t>
            </a:r>
          </a:p>
        </p:txBody>
      </p:sp>
      <p:sp>
        <p:nvSpPr>
          <p:cNvPr id="469" name="思维…"/>
          <p:cNvSpPr/>
          <p:nvPr/>
        </p:nvSpPr>
        <p:spPr>
          <a:xfrm>
            <a:off x="3155870" y="7563868"/>
            <a:ext cx="1316039" cy="135255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0"/>
                </a:lnTo>
                <a:lnTo>
                  <a:pt x="0" y="0"/>
                </a:lnTo>
                <a:lnTo>
                  <a:pt x="10800" y="21600"/>
                </a:lnTo>
                <a:close/>
              </a:path>
            </a:pathLst>
          </a:custGeom>
          <a:solidFill>
            <a:srgbClr val="D6D6D6"/>
          </a:solidFill>
          <a:ln w="12700">
            <a:miter lim="400000"/>
          </a:ln>
        </p:spPr>
        <p:txBody>
          <a:bodyPr lIns="45719" rIns="45719" anchor="ctr"/>
          <a:lstStyle/>
          <a:p>
            <a:pPr algn="ctr">
              <a:defRPr sz="1500">
                <a:latin typeface="MiSans Demibold" panose="00000500000000000000" pitchFamily="2" charset="-122"/>
                <a:ea typeface="MiSans Demibold" panose="00000500000000000000" pitchFamily="2" charset="-122"/>
                <a:cs typeface="MiSans Demibold" panose="00000500000000000000" pitchFamily="2" charset="-122"/>
                <a:sym typeface="MiSans Demibold" panose="00000500000000000000" pitchFamily="2" charset="-122"/>
              </a:defRPr>
            </a:pPr>
            <a:r>
              <a:t>思维</a:t>
            </a:r>
          </a:p>
          <a:p>
            <a:pPr algn="ctr">
              <a:defRPr sz="1500">
                <a:latin typeface="MiSans Demibold" panose="00000500000000000000" pitchFamily="2" charset="-122"/>
                <a:ea typeface="MiSans Demibold" panose="00000500000000000000" pitchFamily="2" charset="-122"/>
                <a:cs typeface="MiSans Demibold" panose="00000500000000000000" pitchFamily="2" charset="-122"/>
                <a:sym typeface="MiSans Demibold" panose="00000500000000000000" pitchFamily="2" charset="-122"/>
              </a:defRPr>
            </a:pPr>
            <a:r>
              <a:t>方式</a:t>
            </a:r>
          </a:p>
        </p:txBody>
      </p:sp>
      <p:sp>
        <p:nvSpPr>
          <p:cNvPr id="470" name="方法论"/>
          <p:cNvSpPr/>
          <p:nvPr/>
        </p:nvSpPr>
        <p:spPr>
          <a:xfrm>
            <a:off x="2669301" y="6564140"/>
            <a:ext cx="2289176" cy="875110"/>
          </a:xfrm>
          <a:custGeom>
            <a:avLst/>
            <a:gdLst/>
            <a:ahLst/>
            <a:cxnLst>
              <a:cxn ang="0">
                <a:pos x="wd2" y="hd2"/>
              </a:cxn>
              <a:cxn ang="5400000">
                <a:pos x="wd2" y="hd2"/>
              </a:cxn>
              <a:cxn ang="10800000">
                <a:pos x="wd2" y="hd2"/>
              </a:cxn>
              <a:cxn ang="16200000">
                <a:pos x="wd2" y="hd2"/>
              </a:cxn>
            </a:cxnLst>
            <a:rect l="0" t="0" r="r" b="b"/>
            <a:pathLst>
              <a:path w="21600" h="21600" extrusionOk="0">
                <a:moveTo>
                  <a:pt x="17582" y="21600"/>
                </a:moveTo>
                <a:lnTo>
                  <a:pt x="21600" y="0"/>
                </a:lnTo>
                <a:lnTo>
                  <a:pt x="0" y="0"/>
                </a:lnTo>
                <a:lnTo>
                  <a:pt x="4018" y="21600"/>
                </a:lnTo>
                <a:lnTo>
                  <a:pt x="17582" y="21600"/>
                </a:lnTo>
                <a:close/>
              </a:path>
            </a:pathLst>
          </a:custGeom>
          <a:solidFill>
            <a:srgbClr val="A9A9A9"/>
          </a:solidFill>
          <a:ln w="12700">
            <a:miter lim="400000"/>
          </a:ln>
        </p:spPr>
        <p:txBody>
          <a:bodyPr lIns="45719" rIns="45719" anchor="ctr"/>
          <a:lstStyle>
            <a:lvl1pPr algn="ctr">
              <a:defRPr>
                <a:latin typeface="MiSans Demibold" panose="00000500000000000000" pitchFamily="2" charset="-122"/>
                <a:ea typeface="MiSans Demibold" panose="00000500000000000000" pitchFamily="2" charset="-122"/>
                <a:cs typeface="MiSans Demibold" panose="00000500000000000000" pitchFamily="2" charset="-122"/>
                <a:sym typeface="MiSans Demibold" panose="00000500000000000000" pitchFamily="2" charset="-122"/>
              </a:defRPr>
            </a:lvl1pPr>
          </a:lstStyle>
          <a:p>
            <a:r>
              <a:t>方法论</a:t>
            </a:r>
          </a:p>
        </p:txBody>
      </p:sp>
      <p:sp>
        <p:nvSpPr>
          <p:cNvPr id="471" name="有效语句"/>
          <p:cNvSpPr/>
          <p:nvPr/>
        </p:nvSpPr>
        <p:spPr>
          <a:xfrm>
            <a:off x="2222817" y="5646565"/>
            <a:ext cx="3182145" cy="792957"/>
          </a:xfrm>
          <a:custGeom>
            <a:avLst/>
            <a:gdLst/>
            <a:ahLst/>
            <a:cxnLst>
              <a:cxn ang="0">
                <a:pos x="wd2" y="hd2"/>
              </a:cxn>
              <a:cxn ang="5400000">
                <a:pos x="wd2" y="hd2"/>
              </a:cxn>
              <a:cxn ang="10800000">
                <a:pos x="wd2" y="hd2"/>
              </a:cxn>
              <a:cxn ang="16200000">
                <a:pos x="wd2" y="hd2"/>
              </a:cxn>
            </a:cxnLst>
            <a:rect l="0" t="0" r="r" b="b"/>
            <a:pathLst>
              <a:path w="21600" h="21600" extrusionOk="0">
                <a:moveTo>
                  <a:pt x="18981" y="21600"/>
                </a:moveTo>
                <a:lnTo>
                  <a:pt x="21600" y="0"/>
                </a:lnTo>
                <a:lnTo>
                  <a:pt x="0" y="0"/>
                </a:lnTo>
                <a:lnTo>
                  <a:pt x="2619" y="21600"/>
                </a:lnTo>
                <a:lnTo>
                  <a:pt x="18981" y="21600"/>
                </a:lnTo>
                <a:close/>
              </a:path>
            </a:pathLst>
          </a:custGeom>
          <a:solidFill>
            <a:srgbClr val="919191"/>
          </a:solidFill>
          <a:ln w="12700">
            <a:miter lim="400000"/>
          </a:ln>
        </p:spPr>
        <p:txBody>
          <a:bodyPr lIns="45719" rIns="45719" anchor="ctr"/>
          <a:lstStyle>
            <a:lvl1pPr algn="ctr">
              <a:defRPr>
                <a:solidFill>
                  <a:srgbClr val="F6F1EB"/>
                </a:solidFill>
                <a:latin typeface="MiSans Demibold" panose="00000500000000000000" pitchFamily="2" charset="-122"/>
                <a:ea typeface="MiSans Demibold" panose="00000500000000000000" pitchFamily="2" charset="-122"/>
                <a:cs typeface="MiSans Demibold" panose="00000500000000000000" pitchFamily="2" charset="-122"/>
                <a:sym typeface="MiSans Demibold" panose="00000500000000000000" pitchFamily="2" charset="-122"/>
              </a:defRPr>
            </a:lvl1pPr>
          </a:lstStyle>
          <a:p>
            <a:r>
              <a:t>有效语句</a:t>
            </a:r>
          </a:p>
        </p:txBody>
      </p:sp>
      <p:sp>
        <p:nvSpPr>
          <p:cNvPr id="472" name="工具"/>
          <p:cNvSpPr/>
          <p:nvPr/>
        </p:nvSpPr>
        <p:spPr>
          <a:xfrm>
            <a:off x="1733470" y="4640486"/>
            <a:ext cx="4160839" cy="881460"/>
          </a:xfrm>
          <a:custGeom>
            <a:avLst/>
            <a:gdLst/>
            <a:ahLst/>
            <a:cxnLst>
              <a:cxn ang="0">
                <a:pos x="wd2" y="hd2"/>
              </a:cxn>
              <a:cxn ang="5400000">
                <a:pos x="wd2" y="hd2"/>
              </a:cxn>
              <a:cxn ang="10800000">
                <a:pos x="wd2" y="hd2"/>
              </a:cxn>
              <a:cxn ang="16200000">
                <a:pos x="wd2" y="hd2"/>
              </a:cxn>
            </a:cxnLst>
            <a:rect l="0" t="0" r="r" b="b"/>
            <a:pathLst>
              <a:path w="21600" h="21600" extrusionOk="0">
                <a:moveTo>
                  <a:pt x="19375" y="21600"/>
                </a:moveTo>
                <a:lnTo>
                  <a:pt x="21600" y="0"/>
                </a:lnTo>
                <a:lnTo>
                  <a:pt x="0" y="0"/>
                </a:lnTo>
                <a:lnTo>
                  <a:pt x="2225" y="21600"/>
                </a:lnTo>
                <a:lnTo>
                  <a:pt x="19375" y="21600"/>
                </a:lnTo>
                <a:close/>
              </a:path>
            </a:pathLst>
          </a:custGeom>
          <a:solidFill>
            <a:srgbClr val="5E5E5E"/>
          </a:solidFill>
          <a:ln w="12700">
            <a:miter lim="400000"/>
          </a:ln>
        </p:spPr>
        <p:txBody>
          <a:bodyPr lIns="45719" rIns="45719" anchor="ctr"/>
          <a:lstStyle>
            <a:lvl1pPr algn="ctr">
              <a:defRPr>
                <a:solidFill>
                  <a:srgbClr val="F6F1EB"/>
                </a:solidFill>
                <a:latin typeface="MiSans Demibold" panose="00000500000000000000" pitchFamily="2" charset="-122"/>
                <a:ea typeface="MiSans Demibold" panose="00000500000000000000" pitchFamily="2" charset="-122"/>
                <a:cs typeface="MiSans Demibold" panose="00000500000000000000" pitchFamily="2" charset="-122"/>
                <a:sym typeface="MiSans Demibold" panose="00000500000000000000" pitchFamily="2" charset="-122"/>
              </a:defRPr>
            </a:lvl1pPr>
          </a:lstStyle>
          <a:p>
            <a:r>
              <a:t>工具</a:t>
            </a:r>
          </a:p>
        </p:txBody>
      </p:sp>
      <p:sp>
        <p:nvSpPr>
          <p:cNvPr id="473" name="场景"/>
          <p:cNvSpPr/>
          <p:nvPr/>
        </p:nvSpPr>
        <p:spPr>
          <a:xfrm>
            <a:off x="1257617" y="3662586"/>
            <a:ext cx="5112545" cy="853282"/>
          </a:xfrm>
          <a:custGeom>
            <a:avLst/>
            <a:gdLst/>
            <a:ahLst/>
            <a:cxnLst>
              <a:cxn ang="0">
                <a:pos x="wd2" y="hd2"/>
              </a:cxn>
              <a:cxn ang="5400000">
                <a:pos x="wd2" y="hd2"/>
              </a:cxn>
              <a:cxn ang="10800000">
                <a:pos x="wd2" y="hd2"/>
              </a:cxn>
              <a:cxn ang="16200000">
                <a:pos x="wd2" y="hd2"/>
              </a:cxn>
            </a:cxnLst>
            <a:rect l="0" t="0" r="r" b="b"/>
            <a:pathLst>
              <a:path w="21600" h="21600" extrusionOk="0">
                <a:moveTo>
                  <a:pt x="19846" y="21600"/>
                </a:moveTo>
                <a:lnTo>
                  <a:pt x="21600" y="0"/>
                </a:lnTo>
                <a:lnTo>
                  <a:pt x="0" y="0"/>
                </a:lnTo>
                <a:lnTo>
                  <a:pt x="1754" y="21600"/>
                </a:lnTo>
                <a:lnTo>
                  <a:pt x="19846" y="21600"/>
                </a:lnTo>
                <a:close/>
              </a:path>
            </a:pathLst>
          </a:custGeom>
          <a:solidFill>
            <a:srgbClr val="F15A24"/>
          </a:solidFill>
          <a:ln w="12700">
            <a:miter lim="400000"/>
          </a:ln>
        </p:spPr>
        <p:txBody>
          <a:bodyPr lIns="45719" rIns="45719" anchor="ctr"/>
          <a:lstStyle>
            <a:lvl1pPr algn="ctr">
              <a:defRPr>
                <a:solidFill>
                  <a:srgbClr val="F6F1EB"/>
                </a:solidFill>
                <a:latin typeface="MiSans Semibold" panose="00000500000000000000" charset="-122"/>
                <a:ea typeface="MiSans Semibold" panose="00000500000000000000" charset="-122"/>
                <a:cs typeface="MiSans Semibold" panose="00000500000000000000" charset="-122"/>
                <a:sym typeface="MiSans Semibold" panose="00000500000000000000" charset="-122"/>
              </a:defRPr>
            </a:lvl1pPr>
          </a:lstStyle>
          <a:p>
            <a:r>
              <a:t>场景</a:t>
            </a:r>
          </a:p>
        </p:txBody>
      </p:sp>
      <p:sp>
        <p:nvSpPr>
          <p:cNvPr id="474" name="Straight Connector 13"/>
          <p:cNvSpPr/>
          <p:nvPr/>
        </p:nvSpPr>
        <p:spPr>
          <a:xfrm>
            <a:off x="18542000" y="2053860"/>
            <a:ext cx="4621435" cy="1"/>
          </a:xfrm>
          <a:prstGeom prst="line">
            <a:avLst/>
          </a:prstGeom>
          <a:ln w="28575">
            <a:solidFill>
              <a:srgbClr val="323232"/>
            </a:solidFill>
            <a:miter/>
          </a:ln>
        </p:spPr>
        <p:txBody>
          <a:bodyPr lIns="45719" rIns="45719"/>
          <a:lstStyle/>
          <a:p/>
        </p:txBody>
      </p:sp>
      <p:sp>
        <p:nvSpPr>
          <p:cNvPr id="475" name="TextBox 17"/>
          <p:cNvSpPr txBox="1"/>
          <p:nvPr/>
        </p:nvSpPr>
        <p:spPr>
          <a:xfrm>
            <a:off x="18542000" y="1344842"/>
            <a:ext cx="2593340" cy="561341"/>
          </a:xfrm>
          <a:prstGeom prst="rect">
            <a:avLst/>
          </a:prstGeom>
          <a:ln w="12700">
            <a:miter lim="400000"/>
          </a:ln>
        </p:spPr>
        <p:txBody>
          <a:bodyPr wrap="none" lIns="45719" rIns="45719">
            <a:spAutoFit/>
          </a:bodyPr>
          <a:lstStyle>
            <a:lvl1pPr>
              <a:defRPr sz="2800">
                <a:latin typeface="MiSans Demibold" panose="00000500000000000000" pitchFamily="2" charset="-122"/>
                <a:ea typeface="MiSans Demibold" panose="00000500000000000000" pitchFamily="2" charset="-122"/>
                <a:cs typeface="MiSans Demibold" panose="00000500000000000000" pitchFamily="2" charset="-122"/>
                <a:sym typeface="MiSans Demibold" panose="00000500000000000000" pitchFamily="2" charset="-122"/>
              </a:defRPr>
            </a:lvl1pPr>
          </a:lstStyle>
          <a:p>
            <a:r>
              <a:t>培训项目模式：</a:t>
            </a:r>
          </a:p>
        </p:txBody>
      </p:sp>
      <p:sp>
        <p:nvSpPr>
          <p:cNvPr id="476" name="外部付费…"/>
          <p:cNvSpPr txBox="1"/>
          <p:nvPr/>
        </p:nvSpPr>
        <p:spPr>
          <a:xfrm>
            <a:off x="18542000" y="2333874"/>
            <a:ext cx="1551940" cy="726441"/>
          </a:xfrm>
          <a:prstGeom prst="rect">
            <a:avLst/>
          </a:prstGeom>
          <a:ln w="12700">
            <a:miter lim="400000"/>
          </a:ln>
        </p:spPr>
        <p:txBody>
          <a:bodyPr wrap="none" lIns="45719" rIns="45719">
            <a:spAutoFit/>
          </a:bodyPr>
          <a:lstStyle/>
          <a:p>
            <a:pPr defTabSz="2438400">
              <a:defRPr sz="1900">
                <a:solidFill>
                  <a:srgbClr val="000000"/>
                </a:solidFill>
                <a:latin typeface="MiSans Light" panose="00000500000000000000" pitchFamily="2" charset="-122"/>
                <a:ea typeface="MiSans Light" panose="00000500000000000000" pitchFamily="2" charset="-122"/>
                <a:cs typeface="MiSans Light" panose="00000500000000000000" pitchFamily="2" charset="-122"/>
                <a:sym typeface="MiSans Light" panose="00000500000000000000" pitchFamily="2" charset="-122"/>
              </a:defRPr>
            </a:pPr>
            <a:r>
              <a:t>外部付费</a:t>
            </a:r>
          </a:p>
          <a:p>
            <a:pPr defTabSz="2438400">
              <a:defRPr sz="1900">
                <a:solidFill>
                  <a:srgbClr val="000000"/>
                </a:solidFill>
                <a:latin typeface="MiSans Light" panose="00000500000000000000" pitchFamily="2" charset="-122"/>
                <a:ea typeface="MiSans Light" panose="00000500000000000000" pitchFamily="2" charset="-122"/>
                <a:cs typeface="MiSans Light" panose="00000500000000000000" pitchFamily="2" charset="-122"/>
                <a:sym typeface="MiSans Light" panose="00000500000000000000" pitchFamily="2" charset="-122"/>
              </a:defRPr>
            </a:pPr>
            <a:r>
              <a:t>内部立项激励</a:t>
            </a:r>
          </a:p>
        </p:txBody>
      </p:sp>
      <p:sp>
        <p:nvSpPr>
          <p:cNvPr id="477" name="Straight Connector 13"/>
          <p:cNvSpPr/>
          <p:nvPr/>
        </p:nvSpPr>
        <p:spPr>
          <a:xfrm>
            <a:off x="18542000" y="4500355"/>
            <a:ext cx="4621435" cy="1"/>
          </a:xfrm>
          <a:prstGeom prst="line">
            <a:avLst/>
          </a:prstGeom>
          <a:ln w="28575">
            <a:solidFill>
              <a:srgbClr val="323232"/>
            </a:solidFill>
            <a:miter/>
          </a:ln>
        </p:spPr>
        <p:txBody>
          <a:bodyPr lIns="45719" rIns="45719"/>
          <a:lstStyle/>
          <a:p/>
        </p:txBody>
      </p:sp>
      <p:sp>
        <p:nvSpPr>
          <p:cNvPr id="478" name="TextBox 17"/>
          <p:cNvSpPr txBox="1"/>
          <p:nvPr/>
        </p:nvSpPr>
        <p:spPr>
          <a:xfrm>
            <a:off x="18542000" y="3791337"/>
            <a:ext cx="1882140" cy="561341"/>
          </a:xfrm>
          <a:prstGeom prst="rect">
            <a:avLst/>
          </a:prstGeom>
          <a:ln w="12700">
            <a:miter lim="400000"/>
          </a:ln>
        </p:spPr>
        <p:txBody>
          <a:bodyPr wrap="none" lIns="45719" rIns="45719">
            <a:spAutoFit/>
          </a:bodyPr>
          <a:lstStyle>
            <a:lvl1pPr>
              <a:defRPr sz="2800">
                <a:latin typeface="MiSans Demibold" panose="00000500000000000000" pitchFamily="2" charset="-122"/>
                <a:ea typeface="MiSans Demibold" panose="00000500000000000000" pitchFamily="2" charset="-122"/>
                <a:cs typeface="MiSans Demibold" panose="00000500000000000000" pitchFamily="2" charset="-122"/>
                <a:sym typeface="MiSans Demibold" panose="00000500000000000000" pitchFamily="2" charset="-122"/>
              </a:defRPr>
            </a:lvl1pPr>
          </a:lstStyle>
          <a:p>
            <a:r>
              <a:t>课程形式：</a:t>
            </a:r>
          </a:p>
        </p:txBody>
      </p:sp>
      <p:sp>
        <p:nvSpPr>
          <p:cNvPr id="479" name="7+7=14天…"/>
          <p:cNvSpPr txBox="1"/>
          <p:nvPr/>
        </p:nvSpPr>
        <p:spPr>
          <a:xfrm>
            <a:off x="18542000" y="4780370"/>
            <a:ext cx="8326921" cy="1043941"/>
          </a:xfrm>
          <a:prstGeom prst="rect">
            <a:avLst/>
          </a:prstGeom>
          <a:ln w="12700">
            <a:miter lim="400000"/>
          </a:ln>
        </p:spPr>
        <p:txBody>
          <a:bodyPr wrap="none" lIns="45719" rIns="45719">
            <a:spAutoFit/>
          </a:bodyPr>
          <a:lstStyle/>
          <a:p>
            <a:pPr defTabSz="2438400">
              <a:defRPr sz="1900">
                <a:solidFill>
                  <a:srgbClr val="000000"/>
                </a:solidFill>
                <a:latin typeface="MiSans Light" panose="00000500000000000000" pitchFamily="2" charset="-122"/>
                <a:ea typeface="MiSans Light" panose="00000500000000000000" pitchFamily="2" charset="-122"/>
                <a:cs typeface="MiSans Light" panose="00000500000000000000" pitchFamily="2" charset="-122"/>
                <a:sym typeface="MiSans Light" panose="00000500000000000000" pitchFamily="2" charset="-122"/>
              </a:defRPr>
            </a:pPr>
            <a:r>
              <a:t>7+7=14天</a:t>
            </a:r>
          </a:p>
          <a:p>
            <a:pPr defTabSz="2438400">
              <a:defRPr sz="1900">
                <a:solidFill>
                  <a:srgbClr val="000000"/>
                </a:solidFill>
                <a:latin typeface="MiSans Light" panose="00000500000000000000" pitchFamily="2" charset="-122"/>
                <a:ea typeface="MiSans Light" panose="00000500000000000000" pitchFamily="2" charset="-122"/>
                <a:cs typeface="MiSans Light" panose="00000500000000000000" pitchFamily="2" charset="-122"/>
                <a:sym typeface="MiSans Light" panose="00000500000000000000" pitchFamily="2" charset="-122"/>
              </a:defRPr>
            </a:pPr>
            <a:r>
              <a:t>7天知识学习（视频课观看加1次直播互动）</a:t>
            </a:r>
          </a:p>
          <a:p>
            <a:pPr defTabSz="2438400">
              <a:defRPr sz="1900">
                <a:solidFill>
                  <a:srgbClr val="000000"/>
                </a:solidFill>
                <a:latin typeface="MiSans Light" panose="00000500000000000000" pitchFamily="2" charset="-122"/>
                <a:ea typeface="MiSans Light" panose="00000500000000000000" pitchFamily="2" charset="-122"/>
                <a:cs typeface="MiSans Light" panose="00000500000000000000" pitchFamily="2" charset="-122"/>
                <a:sym typeface="MiSans Light" panose="00000500000000000000" pitchFamily="2" charset="-122"/>
              </a:defRPr>
            </a:pPr>
            <a:r>
              <a:t>7天业务实战（每人设定3个工作场景，最终选定一个作为第二周的实战目标）</a:t>
            </a:r>
          </a:p>
        </p:txBody>
      </p:sp>
      <p:sp>
        <p:nvSpPr>
          <p:cNvPr id="480" name="Straight Connector 13"/>
          <p:cNvSpPr/>
          <p:nvPr/>
        </p:nvSpPr>
        <p:spPr>
          <a:xfrm>
            <a:off x="18542000" y="7300703"/>
            <a:ext cx="4621435" cy="1"/>
          </a:xfrm>
          <a:prstGeom prst="line">
            <a:avLst/>
          </a:prstGeom>
          <a:ln w="28575">
            <a:solidFill>
              <a:srgbClr val="323232"/>
            </a:solidFill>
            <a:miter/>
          </a:ln>
        </p:spPr>
        <p:txBody>
          <a:bodyPr lIns="45719" rIns="45719"/>
          <a:lstStyle/>
          <a:p/>
        </p:txBody>
      </p:sp>
      <p:sp>
        <p:nvSpPr>
          <p:cNvPr id="481" name="TextBox 17"/>
          <p:cNvSpPr txBox="1"/>
          <p:nvPr/>
        </p:nvSpPr>
        <p:spPr>
          <a:xfrm>
            <a:off x="18542000" y="6591684"/>
            <a:ext cx="1882140" cy="561341"/>
          </a:xfrm>
          <a:prstGeom prst="rect">
            <a:avLst/>
          </a:prstGeom>
          <a:ln w="12700">
            <a:miter lim="400000"/>
          </a:ln>
        </p:spPr>
        <p:txBody>
          <a:bodyPr wrap="none" lIns="45719" rIns="45719">
            <a:spAutoFit/>
          </a:bodyPr>
          <a:lstStyle>
            <a:lvl1pPr>
              <a:defRPr sz="2800">
                <a:latin typeface="MiSans Demibold" panose="00000500000000000000" pitchFamily="2" charset="-122"/>
                <a:ea typeface="MiSans Demibold" panose="00000500000000000000" pitchFamily="2" charset="-122"/>
                <a:cs typeface="MiSans Demibold" panose="00000500000000000000" pitchFamily="2" charset="-122"/>
                <a:sym typeface="MiSans Demibold" panose="00000500000000000000" pitchFamily="2" charset="-122"/>
              </a:defRPr>
            </a:lvl1pPr>
          </a:lstStyle>
          <a:p>
            <a:r>
              <a:t>完课成果：</a:t>
            </a:r>
          </a:p>
        </p:txBody>
      </p:sp>
      <p:sp>
        <p:nvSpPr>
          <p:cNvPr id="482" name="掌握提示词知识和方法…"/>
          <p:cNvSpPr txBox="1"/>
          <p:nvPr/>
        </p:nvSpPr>
        <p:spPr>
          <a:xfrm>
            <a:off x="18542000" y="7580717"/>
            <a:ext cx="5378717" cy="1361441"/>
          </a:xfrm>
          <a:prstGeom prst="rect">
            <a:avLst/>
          </a:prstGeom>
          <a:ln w="12700">
            <a:miter lim="400000"/>
          </a:ln>
        </p:spPr>
        <p:txBody>
          <a:bodyPr wrap="none" lIns="45719" rIns="45719">
            <a:spAutoFit/>
          </a:bodyPr>
          <a:lstStyle/>
          <a:p>
            <a:pPr defTabSz="2438400">
              <a:defRPr sz="1900">
                <a:solidFill>
                  <a:srgbClr val="000000"/>
                </a:solidFill>
                <a:latin typeface="MiSans Light" panose="00000500000000000000" pitchFamily="2" charset="-122"/>
                <a:ea typeface="MiSans Light" panose="00000500000000000000" pitchFamily="2" charset="-122"/>
                <a:cs typeface="MiSans Light" panose="00000500000000000000" pitchFamily="2" charset="-122"/>
                <a:sym typeface="MiSans Light" panose="00000500000000000000" pitchFamily="2" charset="-122"/>
              </a:defRPr>
            </a:pPr>
            <a:r>
              <a:t>掌握提示词知识和方法</a:t>
            </a:r>
          </a:p>
          <a:p>
            <a:pPr defTabSz="2438400">
              <a:defRPr sz="1900">
                <a:solidFill>
                  <a:srgbClr val="000000"/>
                </a:solidFill>
                <a:latin typeface="MiSans Light" panose="00000500000000000000" pitchFamily="2" charset="-122"/>
                <a:ea typeface="MiSans Light" panose="00000500000000000000" pitchFamily="2" charset="-122"/>
                <a:cs typeface="MiSans Light" panose="00000500000000000000" pitchFamily="2" charset="-122"/>
                <a:sym typeface="MiSans Light" panose="00000500000000000000" pitchFamily="2" charset="-122"/>
              </a:defRPr>
            </a:pPr>
            <a:r>
              <a:t>至少用AI实现工作场景中的一个重度任务的自动化</a:t>
            </a:r>
          </a:p>
          <a:p>
            <a:pPr defTabSz="2438400">
              <a:defRPr sz="1900">
                <a:solidFill>
                  <a:srgbClr val="000000"/>
                </a:solidFill>
                <a:latin typeface="MiSans Light" panose="00000500000000000000" pitchFamily="2" charset="-122"/>
                <a:ea typeface="MiSans Light" panose="00000500000000000000" pitchFamily="2" charset="-122"/>
                <a:cs typeface="MiSans Light" panose="00000500000000000000" pitchFamily="2" charset="-122"/>
                <a:sym typeface="MiSans Light" panose="00000500000000000000" pitchFamily="2" charset="-122"/>
              </a:defRPr>
            </a:pPr>
            <a:r>
              <a:t>获得结课证书</a:t>
            </a:r>
          </a:p>
          <a:p>
            <a:pPr defTabSz="2438400">
              <a:defRPr sz="1900">
                <a:solidFill>
                  <a:srgbClr val="000000"/>
                </a:solidFill>
                <a:latin typeface="MiSans Light" panose="00000500000000000000" pitchFamily="2" charset="-122"/>
                <a:ea typeface="MiSans Light" panose="00000500000000000000" pitchFamily="2" charset="-122"/>
                <a:cs typeface="MiSans Light" panose="00000500000000000000" pitchFamily="2" charset="-122"/>
                <a:sym typeface="MiSans Light" panose="00000500000000000000" pitchFamily="2" charset="-122"/>
              </a:defRPr>
            </a:pPr>
            <a:r>
              <a:t>获得微软+讯飞的智能体证书（认证）</a:t>
            </a:r>
          </a:p>
        </p:txBody>
      </p:sp>
      <p:pic>
        <p:nvPicPr>
          <p:cNvPr id="483" name="已粘贴的影片.png" descr="已粘贴的影片.png"/>
          <p:cNvPicPr>
            <a:picLocks noChangeAspect="1"/>
          </p:cNvPicPr>
          <p:nvPr/>
        </p:nvPicPr>
        <p:blipFill>
          <a:blip r:embed="rId1"/>
          <a:stretch>
            <a:fillRect/>
          </a:stretch>
        </p:blipFill>
        <p:spPr>
          <a:xfrm>
            <a:off x="10359249" y="3060314"/>
            <a:ext cx="5378718" cy="6475869"/>
          </a:xfrm>
          <a:prstGeom prst="rect">
            <a:avLst/>
          </a:prstGeom>
          <a:ln w="12700">
            <a:miter lim="400000"/>
            <a:headEnd/>
            <a:tailEnd/>
          </a:ln>
        </p:spPr>
      </p:pic>
      <p:pic>
        <p:nvPicPr>
          <p:cNvPr id="484" name="已粘贴的影片.png" descr="已粘贴的影片.png"/>
          <p:cNvPicPr>
            <a:picLocks noChangeAspect="1"/>
          </p:cNvPicPr>
          <p:nvPr/>
        </p:nvPicPr>
        <p:blipFill>
          <a:blip r:embed="rId2"/>
          <a:stretch>
            <a:fillRect/>
          </a:stretch>
        </p:blipFill>
        <p:spPr>
          <a:xfrm>
            <a:off x="18542000" y="2697095"/>
            <a:ext cx="5002599" cy="7264501"/>
          </a:xfrm>
          <a:prstGeom prst="rect">
            <a:avLst/>
          </a:prstGeom>
          <a:ln w="12700">
            <a:miter lim="400000"/>
            <a:headEnd/>
            <a:tailEnd/>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59:morph option="byObject"/>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 name="线条"/>
          <p:cNvSpPr/>
          <p:nvPr/>
        </p:nvSpPr>
        <p:spPr>
          <a:xfrm>
            <a:off x="6036310" y="4072007"/>
            <a:ext cx="4621435" cy="1"/>
          </a:xfrm>
          <a:prstGeom prst="line">
            <a:avLst/>
          </a:prstGeom>
          <a:ln w="50800">
            <a:solidFill>
              <a:srgbClr val="323232"/>
            </a:solidFill>
            <a:miter/>
            <a:tailEnd type="triangle"/>
          </a:ln>
        </p:spPr>
        <p:txBody>
          <a:bodyPr lIns="45719" rIns="45719"/>
          <a:lstStyle/>
          <a:p/>
        </p:txBody>
      </p:sp>
      <p:sp>
        <p:nvSpPr>
          <p:cNvPr id="508" name="Rectangle 27"/>
          <p:cNvSpPr/>
          <p:nvPr/>
        </p:nvSpPr>
        <p:spPr>
          <a:xfrm>
            <a:off x="-1" y="0"/>
            <a:ext cx="18288001" cy="2391065"/>
          </a:xfrm>
          <a:prstGeom prst="rect">
            <a:avLst/>
          </a:prstGeom>
          <a:solidFill>
            <a:srgbClr val="323232"/>
          </a:solidFill>
          <a:ln w="12700">
            <a:miter lim="400000"/>
          </a:ln>
        </p:spPr>
        <p:txBody>
          <a:bodyPr lIns="45719" rIns="45719" anchor="ctr"/>
          <a:lstStyle/>
          <a:p>
            <a:pPr algn="ctr">
              <a:defRPr>
                <a:solidFill>
                  <a:srgbClr val="F6F1EB"/>
                </a:solidFill>
              </a:defRPr>
            </a:pPr>
          </a:p>
        </p:txBody>
      </p:sp>
      <p:sp>
        <p:nvSpPr>
          <p:cNvPr id="509" name="Freeform: Shape 9"/>
          <p:cNvSpPr/>
          <p:nvPr/>
        </p:nvSpPr>
        <p:spPr>
          <a:xfrm rot="5400000">
            <a:off x="8954475" y="1451622"/>
            <a:ext cx="379050" cy="334818"/>
          </a:xfrm>
          <a:custGeom>
            <a:avLst/>
            <a:gdLst/>
            <a:ahLst/>
            <a:cxnLst>
              <a:cxn ang="0">
                <a:pos x="wd2" y="hd2"/>
              </a:cxn>
              <a:cxn ang="5400000">
                <a:pos x="wd2" y="hd2"/>
              </a:cxn>
              <a:cxn ang="10800000">
                <a:pos x="wd2" y="hd2"/>
              </a:cxn>
              <a:cxn ang="16200000">
                <a:pos x="wd2" y="hd2"/>
              </a:cxn>
            </a:cxnLst>
            <a:rect l="0" t="0" r="r" b="b"/>
            <a:pathLst>
              <a:path w="21600" h="21600" extrusionOk="0">
                <a:moveTo>
                  <a:pt x="12060" y="0"/>
                </a:moveTo>
                <a:lnTo>
                  <a:pt x="21600" y="10800"/>
                </a:lnTo>
                <a:lnTo>
                  <a:pt x="12060" y="21600"/>
                </a:lnTo>
                <a:lnTo>
                  <a:pt x="11390" y="20842"/>
                </a:lnTo>
                <a:lnTo>
                  <a:pt x="19753" y="11375"/>
                </a:lnTo>
                <a:lnTo>
                  <a:pt x="0" y="11375"/>
                </a:lnTo>
                <a:lnTo>
                  <a:pt x="0" y="10302"/>
                </a:lnTo>
                <a:lnTo>
                  <a:pt x="19820" y="10302"/>
                </a:lnTo>
                <a:lnTo>
                  <a:pt x="11390" y="758"/>
                </a:lnTo>
                <a:close/>
              </a:path>
            </a:pathLst>
          </a:custGeom>
          <a:solidFill>
            <a:srgbClr val="F6F1EB"/>
          </a:solidFill>
          <a:ln w="12700">
            <a:miter lim="400000"/>
          </a:ln>
        </p:spPr>
        <p:txBody>
          <a:bodyPr lIns="45719" rIns="45719" anchor="ctr"/>
          <a:lstStyle/>
          <a:p>
            <a:pPr algn="ctr">
              <a:defRPr>
                <a:solidFill>
                  <a:srgbClr val="F6F1EB"/>
                </a:solidFill>
              </a:defRPr>
            </a:pPr>
          </a:p>
        </p:txBody>
      </p:sp>
      <p:sp>
        <p:nvSpPr>
          <p:cNvPr id="510" name="Prompt 的体系化学习应该是什么样？"/>
          <p:cNvSpPr txBox="1"/>
          <p:nvPr/>
        </p:nvSpPr>
        <p:spPr>
          <a:xfrm>
            <a:off x="6370161" y="782782"/>
            <a:ext cx="5547678" cy="520701"/>
          </a:xfrm>
          <a:prstGeom prst="rect">
            <a:avLst/>
          </a:prstGeom>
          <a:ln w="12700">
            <a:miter lim="400000"/>
          </a:ln>
        </p:spPr>
        <p:txBody>
          <a:bodyPr wrap="none" lIns="50800" tIns="50800" rIns="50800" bIns="50800" anchor="ctr">
            <a:spAutoFit/>
          </a:bodyPr>
          <a:lstStyle>
            <a:lvl1pPr defTabSz="2438400">
              <a:defRPr sz="2500">
                <a:solidFill>
                  <a:srgbClr val="F6F1EB"/>
                </a:solidFill>
                <a:latin typeface="MiSans Semibold" panose="00000500000000000000" charset="-122"/>
                <a:ea typeface="MiSans Semibold" panose="00000500000000000000" charset="-122"/>
                <a:cs typeface="MiSans Semibold" panose="00000500000000000000" charset="-122"/>
                <a:sym typeface="MiSans Semibold" panose="00000500000000000000" charset="-122"/>
              </a:defRPr>
            </a:lvl1pPr>
          </a:lstStyle>
          <a:p>
            <a:r>
              <a:t>Prompt 的体系化学习应该是什么样？</a:t>
            </a:r>
          </a:p>
        </p:txBody>
      </p:sp>
      <p:sp>
        <p:nvSpPr>
          <p:cNvPr id="511" name="思维…"/>
          <p:cNvSpPr/>
          <p:nvPr/>
        </p:nvSpPr>
        <p:spPr>
          <a:xfrm>
            <a:off x="3155870" y="7563868"/>
            <a:ext cx="1316039" cy="135255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0"/>
                </a:lnTo>
                <a:lnTo>
                  <a:pt x="0" y="0"/>
                </a:lnTo>
                <a:lnTo>
                  <a:pt x="10800" y="21600"/>
                </a:lnTo>
                <a:close/>
              </a:path>
            </a:pathLst>
          </a:custGeom>
          <a:solidFill>
            <a:srgbClr val="D6D6D6"/>
          </a:solidFill>
          <a:ln w="12700">
            <a:miter lim="400000"/>
          </a:ln>
        </p:spPr>
        <p:txBody>
          <a:bodyPr lIns="45719" rIns="45719" anchor="ctr"/>
          <a:lstStyle/>
          <a:p>
            <a:pPr algn="ctr">
              <a:defRPr sz="1500">
                <a:latin typeface="MiSans Demibold" panose="00000500000000000000" pitchFamily="2" charset="-122"/>
                <a:ea typeface="MiSans Demibold" panose="00000500000000000000" pitchFamily="2" charset="-122"/>
                <a:cs typeface="MiSans Demibold" panose="00000500000000000000" pitchFamily="2" charset="-122"/>
                <a:sym typeface="MiSans Demibold" panose="00000500000000000000" pitchFamily="2" charset="-122"/>
              </a:defRPr>
            </a:pPr>
            <a:r>
              <a:t>思维</a:t>
            </a:r>
          </a:p>
          <a:p>
            <a:pPr algn="ctr">
              <a:defRPr sz="1500">
                <a:latin typeface="MiSans Demibold" panose="00000500000000000000" pitchFamily="2" charset="-122"/>
                <a:ea typeface="MiSans Demibold" panose="00000500000000000000" pitchFamily="2" charset="-122"/>
                <a:cs typeface="MiSans Demibold" panose="00000500000000000000" pitchFamily="2" charset="-122"/>
                <a:sym typeface="MiSans Demibold" panose="00000500000000000000" pitchFamily="2" charset="-122"/>
              </a:defRPr>
            </a:pPr>
            <a:r>
              <a:t>方式</a:t>
            </a:r>
          </a:p>
        </p:txBody>
      </p:sp>
      <p:sp>
        <p:nvSpPr>
          <p:cNvPr id="512" name="方法论"/>
          <p:cNvSpPr/>
          <p:nvPr/>
        </p:nvSpPr>
        <p:spPr>
          <a:xfrm>
            <a:off x="2669301" y="6564140"/>
            <a:ext cx="2289176" cy="875110"/>
          </a:xfrm>
          <a:custGeom>
            <a:avLst/>
            <a:gdLst/>
            <a:ahLst/>
            <a:cxnLst>
              <a:cxn ang="0">
                <a:pos x="wd2" y="hd2"/>
              </a:cxn>
              <a:cxn ang="5400000">
                <a:pos x="wd2" y="hd2"/>
              </a:cxn>
              <a:cxn ang="10800000">
                <a:pos x="wd2" y="hd2"/>
              </a:cxn>
              <a:cxn ang="16200000">
                <a:pos x="wd2" y="hd2"/>
              </a:cxn>
            </a:cxnLst>
            <a:rect l="0" t="0" r="r" b="b"/>
            <a:pathLst>
              <a:path w="21600" h="21600" extrusionOk="0">
                <a:moveTo>
                  <a:pt x="17582" y="21600"/>
                </a:moveTo>
                <a:lnTo>
                  <a:pt x="21600" y="0"/>
                </a:lnTo>
                <a:lnTo>
                  <a:pt x="0" y="0"/>
                </a:lnTo>
                <a:lnTo>
                  <a:pt x="4018" y="21600"/>
                </a:lnTo>
                <a:lnTo>
                  <a:pt x="17582" y="21600"/>
                </a:lnTo>
                <a:close/>
              </a:path>
            </a:pathLst>
          </a:custGeom>
          <a:solidFill>
            <a:srgbClr val="A9A9A9"/>
          </a:solidFill>
          <a:ln w="12700">
            <a:miter lim="400000"/>
          </a:ln>
        </p:spPr>
        <p:txBody>
          <a:bodyPr lIns="45719" rIns="45719" anchor="ctr"/>
          <a:lstStyle>
            <a:lvl1pPr algn="ctr">
              <a:defRPr>
                <a:latin typeface="MiSans Demibold" panose="00000500000000000000" pitchFamily="2" charset="-122"/>
                <a:ea typeface="MiSans Demibold" panose="00000500000000000000" pitchFamily="2" charset="-122"/>
                <a:cs typeface="MiSans Demibold" panose="00000500000000000000" pitchFamily="2" charset="-122"/>
                <a:sym typeface="MiSans Demibold" panose="00000500000000000000" pitchFamily="2" charset="-122"/>
              </a:defRPr>
            </a:lvl1pPr>
          </a:lstStyle>
          <a:p>
            <a:r>
              <a:t>方法论</a:t>
            </a:r>
          </a:p>
        </p:txBody>
      </p:sp>
      <p:sp>
        <p:nvSpPr>
          <p:cNvPr id="513" name="有效语句"/>
          <p:cNvSpPr/>
          <p:nvPr/>
        </p:nvSpPr>
        <p:spPr>
          <a:xfrm>
            <a:off x="2222817" y="5646565"/>
            <a:ext cx="3182145" cy="792957"/>
          </a:xfrm>
          <a:custGeom>
            <a:avLst/>
            <a:gdLst/>
            <a:ahLst/>
            <a:cxnLst>
              <a:cxn ang="0">
                <a:pos x="wd2" y="hd2"/>
              </a:cxn>
              <a:cxn ang="5400000">
                <a:pos x="wd2" y="hd2"/>
              </a:cxn>
              <a:cxn ang="10800000">
                <a:pos x="wd2" y="hd2"/>
              </a:cxn>
              <a:cxn ang="16200000">
                <a:pos x="wd2" y="hd2"/>
              </a:cxn>
            </a:cxnLst>
            <a:rect l="0" t="0" r="r" b="b"/>
            <a:pathLst>
              <a:path w="21600" h="21600" extrusionOk="0">
                <a:moveTo>
                  <a:pt x="18981" y="21600"/>
                </a:moveTo>
                <a:lnTo>
                  <a:pt x="21600" y="0"/>
                </a:lnTo>
                <a:lnTo>
                  <a:pt x="0" y="0"/>
                </a:lnTo>
                <a:lnTo>
                  <a:pt x="2619" y="21600"/>
                </a:lnTo>
                <a:lnTo>
                  <a:pt x="18981" y="21600"/>
                </a:lnTo>
                <a:close/>
              </a:path>
            </a:pathLst>
          </a:custGeom>
          <a:solidFill>
            <a:srgbClr val="919191"/>
          </a:solidFill>
          <a:ln w="12700">
            <a:miter lim="400000"/>
          </a:ln>
        </p:spPr>
        <p:txBody>
          <a:bodyPr lIns="45719" rIns="45719" anchor="ctr"/>
          <a:lstStyle>
            <a:lvl1pPr algn="ctr">
              <a:defRPr>
                <a:solidFill>
                  <a:srgbClr val="F6F1EB"/>
                </a:solidFill>
                <a:latin typeface="MiSans Demibold" panose="00000500000000000000" pitchFamily="2" charset="-122"/>
                <a:ea typeface="MiSans Demibold" panose="00000500000000000000" pitchFamily="2" charset="-122"/>
                <a:cs typeface="MiSans Demibold" panose="00000500000000000000" pitchFamily="2" charset="-122"/>
                <a:sym typeface="MiSans Demibold" panose="00000500000000000000" pitchFamily="2" charset="-122"/>
              </a:defRPr>
            </a:lvl1pPr>
          </a:lstStyle>
          <a:p>
            <a:r>
              <a:t>有效语句</a:t>
            </a:r>
          </a:p>
        </p:txBody>
      </p:sp>
      <p:sp>
        <p:nvSpPr>
          <p:cNvPr id="514" name="工具"/>
          <p:cNvSpPr/>
          <p:nvPr/>
        </p:nvSpPr>
        <p:spPr>
          <a:xfrm>
            <a:off x="1733470" y="4640486"/>
            <a:ext cx="4160839" cy="881460"/>
          </a:xfrm>
          <a:custGeom>
            <a:avLst/>
            <a:gdLst/>
            <a:ahLst/>
            <a:cxnLst>
              <a:cxn ang="0">
                <a:pos x="wd2" y="hd2"/>
              </a:cxn>
              <a:cxn ang="5400000">
                <a:pos x="wd2" y="hd2"/>
              </a:cxn>
              <a:cxn ang="10800000">
                <a:pos x="wd2" y="hd2"/>
              </a:cxn>
              <a:cxn ang="16200000">
                <a:pos x="wd2" y="hd2"/>
              </a:cxn>
            </a:cxnLst>
            <a:rect l="0" t="0" r="r" b="b"/>
            <a:pathLst>
              <a:path w="21600" h="21600" extrusionOk="0">
                <a:moveTo>
                  <a:pt x="19375" y="21600"/>
                </a:moveTo>
                <a:lnTo>
                  <a:pt x="21600" y="0"/>
                </a:lnTo>
                <a:lnTo>
                  <a:pt x="0" y="0"/>
                </a:lnTo>
                <a:lnTo>
                  <a:pt x="2225" y="21600"/>
                </a:lnTo>
                <a:lnTo>
                  <a:pt x="19375" y="21600"/>
                </a:lnTo>
                <a:close/>
              </a:path>
            </a:pathLst>
          </a:custGeom>
          <a:solidFill>
            <a:srgbClr val="5E5E5E"/>
          </a:solidFill>
          <a:ln w="12700">
            <a:miter lim="400000"/>
          </a:ln>
        </p:spPr>
        <p:txBody>
          <a:bodyPr lIns="45719" rIns="45719" anchor="ctr"/>
          <a:lstStyle>
            <a:lvl1pPr algn="ctr">
              <a:defRPr>
                <a:solidFill>
                  <a:srgbClr val="F6F1EB"/>
                </a:solidFill>
                <a:latin typeface="MiSans Demibold" panose="00000500000000000000" pitchFamily="2" charset="-122"/>
                <a:ea typeface="MiSans Demibold" panose="00000500000000000000" pitchFamily="2" charset="-122"/>
                <a:cs typeface="MiSans Demibold" panose="00000500000000000000" pitchFamily="2" charset="-122"/>
                <a:sym typeface="MiSans Demibold" panose="00000500000000000000" pitchFamily="2" charset="-122"/>
              </a:defRPr>
            </a:lvl1pPr>
          </a:lstStyle>
          <a:p>
            <a:r>
              <a:t>工具</a:t>
            </a:r>
          </a:p>
        </p:txBody>
      </p:sp>
      <p:sp>
        <p:nvSpPr>
          <p:cNvPr id="515" name="场景"/>
          <p:cNvSpPr/>
          <p:nvPr/>
        </p:nvSpPr>
        <p:spPr>
          <a:xfrm>
            <a:off x="1257617" y="3662586"/>
            <a:ext cx="5112545" cy="853282"/>
          </a:xfrm>
          <a:custGeom>
            <a:avLst/>
            <a:gdLst/>
            <a:ahLst/>
            <a:cxnLst>
              <a:cxn ang="0">
                <a:pos x="wd2" y="hd2"/>
              </a:cxn>
              <a:cxn ang="5400000">
                <a:pos x="wd2" y="hd2"/>
              </a:cxn>
              <a:cxn ang="10800000">
                <a:pos x="wd2" y="hd2"/>
              </a:cxn>
              <a:cxn ang="16200000">
                <a:pos x="wd2" y="hd2"/>
              </a:cxn>
            </a:cxnLst>
            <a:rect l="0" t="0" r="r" b="b"/>
            <a:pathLst>
              <a:path w="21600" h="21600" extrusionOk="0">
                <a:moveTo>
                  <a:pt x="19846" y="21600"/>
                </a:moveTo>
                <a:lnTo>
                  <a:pt x="21600" y="0"/>
                </a:lnTo>
                <a:lnTo>
                  <a:pt x="0" y="0"/>
                </a:lnTo>
                <a:lnTo>
                  <a:pt x="1754" y="21600"/>
                </a:lnTo>
                <a:lnTo>
                  <a:pt x="19846" y="21600"/>
                </a:lnTo>
                <a:close/>
              </a:path>
            </a:pathLst>
          </a:custGeom>
          <a:solidFill>
            <a:srgbClr val="F15A24"/>
          </a:solidFill>
          <a:ln w="12700">
            <a:miter lim="400000"/>
          </a:ln>
        </p:spPr>
        <p:txBody>
          <a:bodyPr lIns="45719" rIns="45719" anchor="ctr"/>
          <a:lstStyle>
            <a:lvl1pPr algn="ctr">
              <a:defRPr>
                <a:solidFill>
                  <a:srgbClr val="F6F1EB"/>
                </a:solidFill>
                <a:latin typeface="MiSans Semibold" panose="00000500000000000000" charset="-122"/>
                <a:ea typeface="MiSans Semibold" panose="00000500000000000000" charset="-122"/>
                <a:cs typeface="MiSans Semibold" panose="00000500000000000000" charset="-122"/>
                <a:sym typeface="MiSans Semibold" panose="00000500000000000000" charset="-122"/>
              </a:defRPr>
            </a:lvl1pPr>
          </a:lstStyle>
          <a:p>
            <a:r>
              <a:t>场景</a:t>
            </a:r>
          </a:p>
        </p:txBody>
      </p:sp>
      <p:sp>
        <p:nvSpPr>
          <p:cNvPr id="516" name="Straight Connector 13"/>
          <p:cNvSpPr/>
          <p:nvPr/>
        </p:nvSpPr>
        <p:spPr>
          <a:xfrm>
            <a:off x="18542000" y="2053860"/>
            <a:ext cx="4621435" cy="1"/>
          </a:xfrm>
          <a:prstGeom prst="line">
            <a:avLst/>
          </a:prstGeom>
          <a:ln w="28575">
            <a:solidFill>
              <a:srgbClr val="323232"/>
            </a:solidFill>
            <a:miter/>
          </a:ln>
        </p:spPr>
        <p:txBody>
          <a:bodyPr lIns="45719" rIns="45719"/>
          <a:lstStyle/>
          <a:p/>
        </p:txBody>
      </p:sp>
      <p:sp>
        <p:nvSpPr>
          <p:cNvPr id="517" name="TextBox 17"/>
          <p:cNvSpPr txBox="1"/>
          <p:nvPr/>
        </p:nvSpPr>
        <p:spPr>
          <a:xfrm>
            <a:off x="18542000" y="1344842"/>
            <a:ext cx="2593340" cy="561341"/>
          </a:xfrm>
          <a:prstGeom prst="rect">
            <a:avLst/>
          </a:prstGeom>
          <a:ln w="12700">
            <a:miter lim="400000"/>
          </a:ln>
        </p:spPr>
        <p:txBody>
          <a:bodyPr wrap="none" lIns="45719" rIns="45719">
            <a:spAutoFit/>
          </a:bodyPr>
          <a:lstStyle>
            <a:lvl1pPr>
              <a:defRPr sz="2800">
                <a:latin typeface="MiSans Demibold" panose="00000500000000000000" pitchFamily="2" charset="-122"/>
                <a:ea typeface="MiSans Demibold" panose="00000500000000000000" pitchFamily="2" charset="-122"/>
                <a:cs typeface="MiSans Demibold" panose="00000500000000000000" pitchFamily="2" charset="-122"/>
                <a:sym typeface="MiSans Demibold" panose="00000500000000000000" pitchFamily="2" charset="-122"/>
              </a:defRPr>
            </a:lvl1pPr>
          </a:lstStyle>
          <a:p>
            <a:r>
              <a:t>培训项目模式：</a:t>
            </a:r>
          </a:p>
        </p:txBody>
      </p:sp>
      <p:sp>
        <p:nvSpPr>
          <p:cNvPr id="518" name="外部付费…"/>
          <p:cNvSpPr txBox="1"/>
          <p:nvPr/>
        </p:nvSpPr>
        <p:spPr>
          <a:xfrm>
            <a:off x="18542000" y="2333874"/>
            <a:ext cx="1551940" cy="726441"/>
          </a:xfrm>
          <a:prstGeom prst="rect">
            <a:avLst/>
          </a:prstGeom>
          <a:ln w="12700">
            <a:miter lim="400000"/>
          </a:ln>
        </p:spPr>
        <p:txBody>
          <a:bodyPr wrap="none" lIns="45719" rIns="45719">
            <a:spAutoFit/>
          </a:bodyPr>
          <a:lstStyle/>
          <a:p>
            <a:pPr defTabSz="2438400">
              <a:defRPr sz="1900">
                <a:solidFill>
                  <a:srgbClr val="000000"/>
                </a:solidFill>
                <a:latin typeface="MiSans Light" panose="00000500000000000000" pitchFamily="2" charset="-122"/>
                <a:ea typeface="MiSans Light" panose="00000500000000000000" pitchFamily="2" charset="-122"/>
                <a:cs typeface="MiSans Light" panose="00000500000000000000" pitchFamily="2" charset="-122"/>
                <a:sym typeface="MiSans Light" panose="00000500000000000000" pitchFamily="2" charset="-122"/>
              </a:defRPr>
            </a:pPr>
            <a:r>
              <a:t>外部付费</a:t>
            </a:r>
          </a:p>
          <a:p>
            <a:pPr defTabSz="2438400">
              <a:defRPr sz="1900">
                <a:solidFill>
                  <a:srgbClr val="000000"/>
                </a:solidFill>
                <a:latin typeface="MiSans Light" panose="00000500000000000000" pitchFamily="2" charset="-122"/>
                <a:ea typeface="MiSans Light" panose="00000500000000000000" pitchFamily="2" charset="-122"/>
                <a:cs typeface="MiSans Light" panose="00000500000000000000" pitchFamily="2" charset="-122"/>
                <a:sym typeface="MiSans Light" panose="00000500000000000000" pitchFamily="2" charset="-122"/>
              </a:defRPr>
            </a:pPr>
            <a:r>
              <a:t>内部立项激励</a:t>
            </a:r>
          </a:p>
        </p:txBody>
      </p:sp>
      <p:sp>
        <p:nvSpPr>
          <p:cNvPr id="519" name="Straight Connector 13"/>
          <p:cNvSpPr/>
          <p:nvPr/>
        </p:nvSpPr>
        <p:spPr>
          <a:xfrm>
            <a:off x="18542000" y="4500355"/>
            <a:ext cx="4621435" cy="1"/>
          </a:xfrm>
          <a:prstGeom prst="line">
            <a:avLst/>
          </a:prstGeom>
          <a:ln w="28575">
            <a:solidFill>
              <a:srgbClr val="323232"/>
            </a:solidFill>
            <a:miter/>
          </a:ln>
        </p:spPr>
        <p:txBody>
          <a:bodyPr lIns="45719" rIns="45719"/>
          <a:lstStyle/>
          <a:p/>
        </p:txBody>
      </p:sp>
      <p:sp>
        <p:nvSpPr>
          <p:cNvPr id="520" name="TextBox 17"/>
          <p:cNvSpPr txBox="1"/>
          <p:nvPr/>
        </p:nvSpPr>
        <p:spPr>
          <a:xfrm>
            <a:off x="18542000" y="3791337"/>
            <a:ext cx="1882140" cy="561341"/>
          </a:xfrm>
          <a:prstGeom prst="rect">
            <a:avLst/>
          </a:prstGeom>
          <a:ln w="12700">
            <a:miter lim="400000"/>
          </a:ln>
        </p:spPr>
        <p:txBody>
          <a:bodyPr wrap="none" lIns="45719" rIns="45719">
            <a:spAutoFit/>
          </a:bodyPr>
          <a:lstStyle>
            <a:lvl1pPr>
              <a:defRPr sz="2800">
                <a:latin typeface="MiSans Demibold" panose="00000500000000000000" pitchFamily="2" charset="-122"/>
                <a:ea typeface="MiSans Demibold" panose="00000500000000000000" pitchFamily="2" charset="-122"/>
                <a:cs typeface="MiSans Demibold" panose="00000500000000000000" pitchFamily="2" charset="-122"/>
                <a:sym typeface="MiSans Demibold" panose="00000500000000000000" pitchFamily="2" charset="-122"/>
              </a:defRPr>
            </a:lvl1pPr>
          </a:lstStyle>
          <a:p>
            <a:r>
              <a:t>课程形式：</a:t>
            </a:r>
          </a:p>
        </p:txBody>
      </p:sp>
      <p:sp>
        <p:nvSpPr>
          <p:cNvPr id="521" name="7+7=14天…"/>
          <p:cNvSpPr txBox="1"/>
          <p:nvPr/>
        </p:nvSpPr>
        <p:spPr>
          <a:xfrm>
            <a:off x="18542000" y="4780370"/>
            <a:ext cx="8326921" cy="1043941"/>
          </a:xfrm>
          <a:prstGeom prst="rect">
            <a:avLst/>
          </a:prstGeom>
          <a:ln w="12700">
            <a:miter lim="400000"/>
          </a:ln>
        </p:spPr>
        <p:txBody>
          <a:bodyPr wrap="none" lIns="45719" rIns="45719">
            <a:spAutoFit/>
          </a:bodyPr>
          <a:lstStyle/>
          <a:p>
            <a:pPr defTabSz="2438400">
              <a:defRPr sz="1900">
                <a:solidFill>
                  <a:srgbClr val="000000"/>
                </a:solidFill>
                <a:latin typeface="MiSans Light" panose="00000500000000000000" pitchFamily="2" charset="-122"/>
                <a:ea typeface="MiSans Light" panose="00000500000000000000" pitchFamily="2" charset="-122"/>
                <a:cs typeface="MiSans Light" panose="00000500000000000000" pitchFamily="2" charset="-122"/>
                <a:sym typeface="MiSans Light" panose="00000500000000000000" pitchFamily="2" charset="-122"/>
              </a:defRPr>
            </a:pPr>
            <a:r>
              <a:t>7+7=14天</a:t>
            </a:r>
          </a:p>
          <a:p>
            <a:pPr defTabSz="2438400">
              <a:defRPr sz="1900">
                <a:solidFill>
                  <a:srgbClr val="000000"/>
                </a:solidFill>
                <a:latin typeface="MiSans Light" panose="00000500000000000000" pitchFamily="2" charset="-122"/>
                <a:ea typeface="MiSans Light" panose="00000500000000000000" pitchFamily="2" charset="-122"/>
                <a:cs typeface="MiSans Light" panose="00000500000000000000" pitchFamily="2" charset="-122"/>
                <a:sym typeface="MiSans Light" panose="00000500000000000000" pitchFamily="2" charset="-122"/>
              </a:defRPr>
            </a:pPr>
            <a:r>
              <a:t>7天知识学习（视频课观看加1次直播互动）</a:t>
            </a:r>
          </a:p>
          <a:p>
            <a:pPr defTabSz="2438400">
              <a:defRPr sz="1900">
                <a:solidFill>
                  <a:srgbClr val="000000"/>
                </a:solidFill>
                <a:latin typeface="MiSans Light" panose="00000500000000000000" pitchFamily="2" charset="-122"/>
                <a:ea typeface="MiSans Light" panose="00000500000000000000" pitchFamily="2" charset="-122"/>
                <a:cs typeface="MiSans Light" panose="00000500000000000000" pitchFamily="2" charset="-122"/>
                <a:sym typeface="MiSans Light" panose="00000500000000000000" pitchFamily="2" charset="-122"/>
              </a:defRPr>
            </a:pPr>
            <a:r>
              <a:t>7天业务实战（每人设定3个工作场景，最终选定一个作为第二周的实战目标）</a:t>
            </a:r>
          </a:p>
        </p:txBody>
      </p:sp>
      <p:sp>
        <p:nvSpPr>
          <p:cNvPr id="522" name="Straight Connector 13"/>
          <p:cNvSpPr/>
          <p:nvPr/>
        </p:nvSpPr>
        <p:spPr>
          <a:xfrm>
            <a:off x="18542000" y="7300703"/>
            <a:ext cx="4621435" cy="1"/>
          </a:xfrm>
          <a:prstGeom prst="line">
            <a:avLst/>
          </a:prstGeom>
          <a:ln w="28575">
            <a:solidFill>
              <a:srgbClr val="323232"/>
            </a:solidFill>
            <a:miter/>
          </a:ln>
        </p:spPr>
        <p:txBody>
          <a:bodyPr lIns="45719" rIns="45719"/>
          <a:lstStyle/>
          <a:p/>
        </p:txBody>
      </p:sp>
      <p:sp>
        <p:nvSpPr>
          <p:cNvPr id="523" name="TextBox 17"/>
          <p:cNvSpPr txBox="1"/>
          <p:nvPr/>
        </p:nvSpPr>
        <p:spPr>
          <a:xfrm>
            <a:off x="18542000" y="6591684"/>
            <a:ext cx="1882140" cy="561341"/>
          </a:xfrm>
          <a:prstGeom prst="rect">
            <a:avLst/>
          </a:prstGeom>
          <a:ln w="12700">
            <a:miter lim="400000"/>
          </a:ln>
        </p:spPr>
        <p:txBody>
          <a:bodyPr wrap="none" lIns="45719" rIns="45719">
            <a:spAutoFit/>
          </a:bodyPr>
          <a:lstStyle>
            <a:lvl1pPr>
              <a:defRPr sz="2800">
                <a:latin typeface="MiSans Demibold" panose="00000500000000000000" pitchFamily="2" charset="-122"/>
                <a:ea typeface="MiSans Demibold" panose="00000500000000000000" pitchFamily="2" charset="-122"/>
                <a:cs typeface="MiSans Demibold" panose="00000500000000000000" pitchFamily="2" charset="-122"/>
                <a:sym typeface="MiSans Demibold" panose="00000500000000000000" pitchFamily="2" charset="-122"/>
              </a:defRPr>
            </a:lvl1pPr>
          </a:lstStyle>
          <a:p>
            <a:r>
              <a:t>完课成果：</a:t>
            </a:r>
          </a:p>
        </p:txBody>
      </p:sp>
      <p:sp>
        <p:nvSpPr>
          <p:cNvPr id="524" name="掌握提示词知识和方法…"/>
          <p:cNvSpPr txBox="1"/>
          <p:nvPr/>
        </p:nvSpPr>
        <p:spPr>
          <a:xfrm>
            <a:off x="18542000" y="7580717"/>
            <a:ext cx="5378717" cy="1361441"/>
          </a:xfrm>
          <a:prstGeom prst="rect">
            <a:avLst/>
          </a:prstGeom>
          <a:ln w="12700">
            <a:miter lim="400000"/>
          </a:ln>
        </p:spPr>
        <p:txBody>
          <a:bodyPr wrap="none" lIns="45719" rIns="45719">
            <a:spAutoFit/>
          </a:bodyPr>
          <a:lstStyle/>
          <a:p>
            <a:pPr defTabSz="2438400">
              <a:defRPr sz="1900">
                <a:solidFill>
                  <a:srgbClr val="000000"/>
                </a:solidFill>
                <a:latin typeface="MiSans Light" panose="00000500000000000000" pitchFamily="2" charset="-122"/>
                <a:ea typeface="MiSans Light" panose="00000500000000000000" pitchFamily="2" charset="-122"/>
                <a:cs typeface="MiSans Light" panose="00000500000000000000" pitchFamily="2" charset="-122"/>
                <a:sym typeface="MiSans Light" panose="00000500000000000000" pitchFamily="2" charset="-122"/>
              </a:defRPr>
            </a:pPr>
            <a:r>
              <a:t>掌握提示词知识和方法</a:t>
            </a:r>
          </a:p>
          <a:p>
            <a:pPr defTabSz="2438400">
              <a:defRPr sz="1900">
                <a:solidFill>
                  <a:srgbClr val="000000"/>
                </a:solidFill>
                <a:latin typeface="MiSans Light" panose="00000500000000000000" pitchFamily="2" charset="-122"/>
                <a:ea typeface="MiSans Light" panose="00000500000000000000" pitchFamily="2" charset="-122"/>
                <a:cs typeface="MiSans Light" panose="00000500000000000000" pitchFamily="2" charset="-122"/>
                <a:sym typeface="MiSans Light" panose="00000500000000000000" pitchFamily="2" charset="-122"/>
              </a:defRPr>
            </a:pPr>
            <a:r>
              <a:t>至少用AI实现工作场景中的一个重度任务的自动化</a:t>
            </a:r>
          </a:p>
          <a:p>
            <a:pPr defTabSz="2438400">
              <a:defRPr sz="1900">
                <a:solidFill>
                  <a:srgbClr val="000000"/>
                </a:solidFill>
                <a:latin typeface="MiSans Light" panose="00000500000000000000" pitchFamily="2" charset="-122"/>
                <a:ea typeface="MiSans Light" panose="00000500000000000000" pitchFamily="2" charset="-122"/>
                <a:cs typeface="MiSans Light" panose="00000500000000000000" pitchFamily="2" charset="-122"/>
                <a:sym typeface="MiSans Light" panose="00000500000000000000" pitchFamily="2" charset="-122"/>
              </a:defRPr>
            </a:pPr>
            <a:r>
              <a:t>获得结课证书</a:t>
            </a:r>
          </a:p>
          <a:p>
            <a:pPr defTabSz="2438400">
              <a:defRPr sz="1900">
                <a:solidFill>
                  <a:srgbClr val="000000"/>
                </a:solidFill>
                <a:latin typeface="MiSans Light" panose="00000500000000000000" pitchFamily="2" charset="-122"/>
                <a:ea typeface="MiSans Light" panose="00000500000000000000" pitchFamily="2" charset="-122"/>
                <a:cs typeface="MiSans Light" panose="00000500000000000000" pitchFamily="2" charset="-122"/>
                <a:sym typeface="MiSans Light" panose="00000500000000000000" pitchFamily="2" charset="-122"/>
              </a:defRPr>
            </a:pPr>
            <a:r>
              <a:t>获得微软+讯飞的智能体证书（认证）</a:t>
            </a:r>
          </a:p>
        </p:txBody>
      </p:sp>
      <p:pic>
        <p:nvPicPr>
          <p:cNvPr id="525" name="已粘贴的影片.png" descr="已粘贴的影片.png"/>
          <p:cNvPicPr>
            <a:picLocks noChangeAspect="1"/>
          </p:cNvPicPr>
          <p:nvPr/>
        </p:nvPicPr>
        <p:blipFill>
          <a:blip r:embed="rId1"/>
          <a:stretch>
            <a:fillRect/>
          </a:stretch>
        </p:blipFill>
        <p:spPr>
          <a:xfrm>
            <a:off x="10657744" y="2697095"/>
            <a:ext cx="4725367" cy="7294785"/>
          </a:xfrm>
          <a:prstGeom prst="rect">
            <a:avLst/>
          </a:prstGeom>
          <a:ln w="12700">
            <a:miter lim="400000"/>
            <a:headEnd/>
            <a:tailEnd/>
          </a:ln>
        </p:spPr>
      </p:pic>
      <p:pic>
        <p:nvPicPr>
          <p:cNvPr id="526" name="已粘贴的影片.png" descr="已粘贴的影片.png"/>
          <p:cNvPicPr>
            <a:picLocks noChangeAspect="1"/>
          </p:cNvPicPr>
          <p:nvPr/>
        </p:nvPicPr>
        <p:blipFill>
          <a:blip r:embed="rId2"/>
          <a:stretch>
            <a:fillRect/>
          </a:stretch>
        </p:blipFill>
        <p:spPr>
          <a:xfrm>
            <a:off x="18542000" y="3060314"/>
            <a:ext cx="7906433" cy="6512729"/>
          </a:xfrm>
          <a:prstGeom prst="rect">
            <a:avLst/>
          </a:prstGeom>
          <a:ln w="12700">
            <a:miter lim="400000"/>
            <a:headEnd/>
            <a:tailEnd/>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59:morph option="byObject"/>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 name="线条"/>
          <p:cNvSpPr/>
          <p:nvPr/>
        </p:nvSpPr>
        <p:spPr>
          <a:xfrm>
            <a:off x="5404961" y="5143500"/>
            <a:ext cx="3224689" cy="0"/>
          </a:xfrm>
          <a:prstGeom prst="line">
            <a:avLst/>
          </a:prstGeom>
          <a:ln w="50800">
            <a:solidFill>
              <a:srgbClr val="323232"/>
            </a:solidFill>
            <a:miter/>
            <a:tailEnd type="triangle"/>
          </a:ln>
        </p:spPr>
        <p:txBody>
          <a:bodyPr lIns="45719" rIns="45719"/>
          <a:lstStyle/>
          <a:p/>
        </p:txBody>
      </p:sp>
      <p:sp>
        <p:nvSpPr>
          <p:cNvPr id="529" name="Rectangle 27"/>
          <p:cNvSpPr/>
          <p:nvPr/>
        </p:nvSpPr>
        <p:spPr>
          <a:xfrm>
            <a:off x="-1" y="0"/>
            <a:ext cx="18288001" cy="2391065"/>
          </a:xfrm>
          <a:prstGeom prst="rect">
            <a:avLst/>
          </a:prstGeom>
          <a:solidFill>
            <a:srgbClr val="323232"/>
          </a:solidFill>
          <a:ln w="12700">
            <a:miter lim="400000"/>
          </a:ln>
        </p:spPr>
        <p:txBody>
          <a:bodyPr lIns="45719" rIns="45719" anchor="ctr"/>
          <a:lstStyle/>
          <a:p>
            <a:pPr algn="ctr">
              <a:defRPr>
                <a:solidFill>
                  <a:srgbClr val="F6F1EB"/>
                </a:solidFill>
              </a:defRPr>
            </a:pPr>
          </a:p>
        </p:txBody>
      </p:sp>
      <p:sp>
        <p:nvSpPr>
          <p:cNvPr id="530" name="Freeform: Shape 9"/>
          <p:cNvSpPr/>
          <p:nvPr/>
        </p:nvSpPr>
        <p:spPr>
          <a:xfrm rot="5400000">
            <a:off x="8954475" y="1451622"/>
            <a:ext cx="379050" cy="334818"/>
          </a:xfrm>
          <a:custGeom>
            <a:avLst/>
            <a:gdLst/>
            <a:ahLst/>
            <a:cxnLst>
              <a:cxn ang="0">
                <a:pos x="wd2" y="hd2"/>
              </a:cxn>
              <a:cxn ang="5400000">
                <a:pos x="wd2" y="hd2"/>
              </a:cxn>
              <a:cxn ang="10800000">
                <a:pos x="wd2" y="hd2"/>
              </a:cxn>
              <a:cxn ang="16200000">
                <a:pos x="wd2" y="hd2"/>
              </a:cxn>
            </a:cxnLst>
            <a:rect l="0" t="0" r="r" b="b"/>
            <a:pathLst>
              <a:path w="21600" h="21600" extrusionOk="0">
                <a:moveTo>
                  <a:pt x="12060" y="0"/>
                </a:moveTo>
                <a:lnTo>
                  <a:pt x="21600" y="10800"/>
                </a:lnTo>
                <a:lnTo>
                  <a:pt x="12060" y="21600"/>
                </a:lnTo>
                <a:lnTo>
                  <a:pt x="11390" y="20842"/>
                </a:lnTo>
                <a:lnTo>
                  <a:pt x="19753" y="11375"/>
                </a:lnTo>
                <a:lnTo>
                  <a:pt x="0" y="11375"/>
                </a:lnTo>
                <a:lnTo>
                  <a:pt x="0" y="10302"/>
                </a:lnTo>
                <a:lnTo>
                  <a:pt x="19820" y="10302"/>
                </a:lnTo>
                <a:lnTo>
                  <a:pt x="11390" y="758"/>
                </a:lnTo>
                <a:close/>
              </a:path>
            </a:pathLst>
          </a:custGeom>
          <a:solidFill>
            <a:srgbClr val="F6F1EB"/>
          </a:solidFill>
          <a:ln w="12700">
            <a:miter lim="400000"/>
          </a:ln>
        </p:spPr>
        <p:txBody>
          <a:bodyPr lIns="45719" rIns="45719" anchor="ctr"/>
          <a:lstStyle/>
          <a:p>
            <a:pPr algn="ctr">
              <a:defRPr>
                <a:solidFill>
                  <a:srgbClr val="F6F1EB"/>
                </a:solidFill>
              </a:defRPr>
            </a:pPr>
          </a:p>
        </p:txBody>
      </p:sp>
      <p:sp>
        <p:nvSpPr>
          <p:cNvPr id="531" name="Prompt 的体系化学习应该是什么样？"/>
          <p:cNvSpPr txBox="1"/>
          <p:nvPr/>
        </p:nvSpPr>
        <p:spPr>
          <a:xfrm>
            <a:off x="6370161" y="782782"/>
            <a:ext cx="5547678" cy="520701"/>
          </a:xfrm>
          <a:prstGeom prst="rect">
            <a:avLst/>
          </a:prstGeom>
          <a:ln w="12700">
            <a:miter lim="400000"/>
          </a:ln>
        </p:spPr>
        <p:txBody>
          <a:bodyPr wrap="none" lIns="50800" tIns="50800" rIns="50800" bIns="50800" anchor="ctr">
            <a:spAutoFit/>
          </a:bodyPr>
          <a:lstStyle>
            <a:lvl1pPr defTabSz="2438400">
              <a:defRPr sz="2500">
                <a:solidFill>
                  <a:srgbClr val="F6F1EB"/>
                </a:solidFill>
                <a:latin typeface="MiSans Semibold" panose="00000500000000000000" charset="-122"/>
                <a:ea typeface="MiSans Semibold" panose="00000500000000000000" charset="-122"/>
                <a:cs typeface="MiSans Semibold" panose="00000500000000000000" charset="-122"/>
                <a:sym typeface="MiSans Semibold" panose="00000500000000000000" charset="-122"/>
              </a:defRPr>
            </a:lvl1pPr>
          </a:lstStyle>
          <a:p>
            <a:r>
              <a:t>Prompt 的体系化学习应该是什么样？</a:t>
            </a:r>
          </a:p>
        </p:txBody>
      </p:sp>
      <p:sp>
        <p:nvSpPr>
          <p:cNvPr id="532" name="思维…"/>
          <p:cNvSpPr/>
          <p:nvPr/>
        </p:nvSpPr>
        <p:spPr>
          <a:xfrm>
            <a:off x="3155870" y="7563868"/>
            <a:ext cx="1316039" cy="135255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0"/>
                </a:lnTo>
                <a:lnTo>
                  <a:pt x="0" y="0"/>
                </a:lnTo>
                <a:lnTo>
                  <a:pt x="10800" y="21600"/>
                </a:lnTo>
                <a:close/>
              </a:path>
            </a:pathLst>
          </a:custGeom>
          <a:solidFill>
            <a:srgbClr val="D6D6D6"/>
          </a:solidFill>
          <a:ln w="12700">
            <a:miter lim="400000"/>
          </a:ln>
        </p:spPr>
        <p:txBody>
          <a:bodyPr lIns="45719" rIns="45719" anchor="ctr"/>
          <a:lstStyle/>
          <a:p>
            <a:pPr algn="ctr">
              <a:defRPr sz="1500">
                <a:latin typeface="MiSans Demibold" panose="00000500000000000000" pitchFamily="2" charset="-122"/>
                <a:ea typeface="MiSans Demibold" panose="00000500000000000000" pitchFamily="2" charset="-122"/>
                <a:cs typeface="MiSans Demibold" panose="00000500000000000000" pitchFamily="2" charset="-122"/>
                <a:sym typeface="MiSans Demibold" panose="00000500000000000000" pitchFamily="2" charset="-122"/>
              </a:defRPr>
            </a:pPr>
            <a:r>
              <a:t>思维</a:t>
            </a:r>
          </a:p>
          <a:p>
            <a:pPr algn="ctr">
              <a:defRPr sz="1500">
                <a:latin typeface="MiSans Demibold" panose="00000500000000000000" pitchFamily="2" charset="-122"/>
                <a:ea typeface="MiSans Demibold" panose="00000500000000000000" pitchFamily="2" charset="-122"/>
                <a:cs typeface="MiSans Demibold" panose="00000500000000000000" pitchFamily="2" charset="-122"/>
                <a:sym typeface="MiSans Demibold" panose="00000500000000000000" pitchFamily="2" charset="-122"/>
              </a:defRPr>
            </a:pPr>
            <a:r>
              <a:t>方式</a:t>
            </a:r>
          </a:p>
        </p:txBody>
      </p:sp>
      <p:sp>
        <p:nvSpPr>
          <p:cNvPr id="533" name="方法论"/>
          <p:cNvSpPr/>
          <p:nvPr/>
        </p:nvSpPr>
        <p:spPr>
          <a:xfrm>
            <a:off x="2669301" y="6564140"/>
            <a:ext cx="2289176" cy="875110"/>
          </a:xfrm>
          <a:custGeom>
            <a:avLst/>
            <a:gdLst/>
            <a:ahLst/>
            <a:cxnLst>
              <a:cxn ang="0">
                <a:pos x="wd2" y="hd2"/>
              </a:cxn>
              <a:cxn ang="5400000">
                <a:pos x="wd2" y="hd2"/>
              </a:cxn>
              <a:cxn ang="10800000">
                <a:pos x="wd2" y="hd2"/>
              </a:cxn>
              <a:cxn ang="16200000">
                <a:pos x="wd2" y="hd2"/>
              </a:cxn>
            </a:cxnLst>
            <a:rect l="0" t="0" r="r" b="b"/>
            <a:pathLst>
              <a:path w="21600" h="21600" extrusionOk="0">
                <a:moveTo>
                  <a:pt x="17582" y="21600"/>
                </a:moveTo>
                <a:lnTo>
                  <a:pt x="21600" y="0"/>
                </a:lnTo>
                <a:lnTo>
                  <a:pt x="0" y="0"/>
                </a:lnTo>
                <a:lnTo>
                  <a:pt x="4018" y="21600"/>
                </a:lnTo>
                <a:lnTo>
                  <a:pt x="17582" y="21600"/>
                </a:lnTo>
                <a:close/>
              </a:path>
            </a:pathLst>
          </a:custGeom>
          <a:solidFill>
            <a:srgbClr val="A9A9A9"/>
          </a:solidFill>
          <a:ln w="12700">
            <a:miter lim="400000"/>
          </a:ln>
        </p:spPr>
        <p:txBody>
          <a:bodyPr lIns="45719" rIns="45719" anchor="ctr"/>
          <a:lstStyle>
            <a:lvl1pPr algn="ctr">
              <a:defRPr>
                <a:latin typeface="MiSans Demibold" panose="00000500000000000000" pitchFamily="2" charset="-122"/>
                <a:ea typeface="MiSans Demibold" panose="00000500000000000000" pitchFamily="2" charset="-122"/>
                <a:cs typeface="MiSans Demibold" panose="00000500000000000000" pitchFamily="2" charset="-122"/>
                <a:sym typeface="MiSans Demibold" panose="00000500000000000000" pitchFamily="2" charset="-122"/>
              </a:defRPr>
            </a:lvl1pPr>
          </a:lstStyle>
          <a:p>
            <a:r>
              <a:t>方法论</a:t>
            </a:r>
          </a:p>
        </p:txBody>
      </p:sp>
      <p:sp>
        <p:nvSpPr>
          <p:cNvPr id="534" name="有效语句"/>
          <p:cNvSpPr/>
          <p:nvPr/>
        </p:nvSpPr>
        <p:spPr>
          <a:xfrm>
            <a:off x="2222817" y="5646565"/>
            <a:ext cx="3182145" cy="792957"/>
          </a:xfrm>
          <a:custGeom>
            <a:avLst/>
            <a:gdLst/>
            <a:ahLst/>
            <a:cxnLst>
              <a:cxn ang="0">
                <a:pos x="wd2" y="hd2"/>
              </a:cxn>
              <a:cxn ang="5400000">
                <a:pos x="wd2" y="hd2"/>
              </a:cxn>
              <a:cxn ang="10800000">
                <a:pos x="wd2" y="hd2"/>
              </a:cxn>
              <a:cxn ang="16200000">
                <a:pos x="wd2" y="hd2"/>
              </a:cxn>
            </a:cxnLst>
            <a:rect l="0" t="0" r="r" b="b"/>
            <a:pathLst>
              <a:path w="21600" h="21600" extrusionOk="0">
                <a:moveTo>
                  <a:pt x="18981" y="21600"/>
                </a:moveTo>
                <a:lnTo>
                  <a:pt x="21600" y="0"/>
                </a:lnTo>
                <a:lnTo>
                  <a:pt x="0" y="0"/>
                </a:lnTo>
                <a:lnTo>
                  <a:pt x="2619" y="21600"/>
                </a:lnTo>
                <a:lnTo>
                  <a:pt x="18981" y="21600"/>
                </a:lnTo>
                <a:close/>
              </a:path>
            </a:pathLst>
          </a:custGeom>
          <a:solidFill>
            <a:srgbClr val="919191"/>
          </a:solidFill>
          <a:ln w="12700">
            <a:miter lim="400000"/>
          </a:ln>
        </p:spPr>
        <p:txBody>
          <a:bodyPr lIns="45719" rIns="45719" anchor="ctr"/>
          <a:lstStyle>
            <a:lvl1pPr algn="ctr">
              <a:defRPr>
                <a:solidFill>
                  <a:srgbClr val="F6F1EB"/>
                </a:solidFill>
                <a:latin typeface="MiSans Demibold" panose="00000500000000000000" pitchFamily="2" charset="-122"/>
                <a:ea typeface="MiSans Demibold" panose="00000500000000000000" pitchFamily="2" charset="-122"/>
                <a:cs typeface="MiSans Demibold" panose="00000500000000000000" pitchFamily="2" charset="-122"/>
                <a:sym typeface="MiSans Demibold" panose="00000500000000000000" pitchFamily="2" charset="-122"/>
              </a:defRPr>
            </a:lvl1pPr>
          </a:lstStyle>
          <a:p>
            <a:r>
              <a:t>有效语句</a:t>
            </a:r>
          </a:p>
        </p:txBody>
      </p:sp>
      <p:sp>
        <p:nvSpPr>
          <p:cNvPr id="535" name="工具"/>
          <p:cNvSpPr/>
          <p:nvPr/>
        </p:nvSpPr>
        <p:spPr>
          <a:xfrm>
            <a:off x="1733470" y="4640486"/>
            <a:ext cx="4160839" cy="881460"/>
          </a:xfrm>
          <a:custGeom>
            <a:avLst/>
            <a:gdLst/>
            <a:ahLst/>
            <a:cxnLst>
              <a:cxn ang="0">
                <a:pos x="wd2" y="hd2"/>
              </a:cxn>
              <a:cxn ang="5400000">
                <a:pos x="wd2" y="hd2"/>
              </a:cxn>
              <a:cxn ang="10800000">
                <a:pos x="wd2" y="hd2"/>
              </a:cxn>
              <a:cxn ang="16200000">
                <a:pos x="wd2" y="hd2"/>
              </a:cxn>
            </a:cxnLst>
            <a:rect l="0" t="0" r="r" b="b"/>
            <a:pathLst>
              <a:path w="21600" h="21600" extrusionOk="0">
                <a:moveTo>
                  <a:pt x="19375" y="21600"/>
                </a:moveTo>
                <a:lnTo>
                  <a:pt x="21600" y="0"/>
                </a:lnTo>
                <a:lnTo>
                  <a:pt x="0" y="0"/>
                </a:lnTo>
                <a:lnTo>
                  <a:pt x="2225" y="21600"/>
                </a:lnTo>
                <a:lnTo>
                  <a:pt x="19375" y="21600"/>
                </a:lnTo>
                <a:close/>
              </a:path>
            </a:pathLst>
          </a:custGeom>
          <a:solidFill>
            <a:srgbClr val="F15A24"/>
          </a:solidFill>
          <a:ln w="12700">
            <a:miter lim="400000"/>
          </a:ln>
        </p:spPr>
        <p:txBody>
          <a:bodyPr lIns="45719" rIns="45719" anchor="ctr"/>
          <a:lstStyle>
            <a:lvl1pPr algn="ctr">
              <a:defRPr>
                <a:solidFill>
                  <a:srgbClr val="F6F1EB"/>
                </a:solidFill>
                <a:latin typeface="MiSans Demibold" panose="00000500000000000000" pitchFamily="2" charset="-122"/>
                <a:ea typeface="MiSans Demibold" panose="00000500000000000000" pitchFamily="2" charset="-122"/>
                <a:cs typeface="MiSans Demibold" panose="00000500000000000000" pitchFamily="2" charset="-122"/>
                <a:sym typeface="MiSans Demibold" panose="00000500000000000000" pitchFamily="2" charset="-122"/>
              </a:defRPr>
            </a:lvl1pPr>
          </a:lstStyle>
          <a:p>
            <a:r>
              <a:t>工具</a:t>
            </a:r>
          </a:p>
        </p:txBody>
      </p:sp>
      <p:sp>
        <p:nvSpPr>
          <p:cNvPr id="536" name="场景"/>
          <p:cNvSpPr/>
          <p:nvPr/>
        </p:nvSpPr>
        <p:spPr>
          <a:xfrm>
            <a:off x="1257617" y="3662586"/>
            <a:ext cx="5112545" cy="853282"/>
          </a:xfrm>
          <a:custGeom>
            <a:avLst/>
            <a:gdLst/>
            <a:ahLst/>
            <a:cxnLst>
              <a:cxn ang="0">
                <a:pos x="wd2" y="hd2"/>
              </a:cxn>
              <a:cxn ang="5400000">
                <a:pos x="wd2" y="hd2"/>
              </a:cxn>
              <a:cxn ang="10800000">
                <a:pos x="wd2" y="hd2"/>
              </a:cxn>
              <a:cxn ang="16200000">
                <a:pos x="wd2" y="hd2"/>
              </a:cxn>
            </a:cxnLst>
            <a:rect l="0" t="0" r="r" b="b"/>
            <a:pathLst>
              <a:path w="21600" h="21600" extrusionOk="0">
                <a:moveTo>
                  <a:pt x="19846" y="21600"/>
                </a:moveTo>
                <a:lnTo>
                  <a:pt x="21600" y="0"/>
                </a:lnTo>
                <a:lnTo>
                  <a:pt x="0" y="0"/>
                </a:lnTo>
                <a:lnTo>
                  <a:pt x="1754" y="21600"/>
                </a:lnTo>
                <a:lnTo>
                  <a:pt x="19846" y="21600"/>
                </a:lnTo>
                <a:close/>
              </a:path>
            </a:pathLst>
          </a:custGeom>
          <a:solidFill>
            <a:srgbClr val="323232"/>
          </a:solidFill>
          <a:ln w="12700">
            <a:miter lim="400000"/>
          </a:ln>
        </p:spPr>
        <p:txBody>
          <a:bodyPr lIns="45719" rIns="45719" anchor="ctr"/>
          <a:lstStyle>
            <a:lvl1pPr algn="ctr">
              <a:defRPr>
                <a:solidFill>
                  <a:srgbClr val="F6F1EB"/>
                </a:solidFill>
                <a:latin typeface="MiSans Semibold" panose="00000500000000000000" charset="-122"/>
                <a:ea typeface="MiSans Semibold" panose="00000500000000000000" charset="-122"/>
                <a:cs typeface="MiSans Semibold" panose="00000500000000000000" charset="-122"/>
                <a:sym typeface="MiSans Semibold" panose="00000500000000000000" charset="-122"/>
              </a:defRPr>
            </a:lvl1pPr>
          </a:lstStyle>
          <a:p>
            <a:r>
              <a:t>场景</a:t>
            </a:r>
          </a:p>
        </p:txBody>
      </p:sp>
      <p:sp>
        <p:nvSpPr>
          <p:cNvPr id="537" name="Straight Connector 13"/>
          <p:cNvSpPr/>
          <p:nvPr/>
        </p:nvSpPr>
        <p:spPr>
          <a:xfrm>
            <a:off x="18542000" y="2053860"/>
            <a:ext cx="4621435" cy="1"/>
          </a:xfrm>
          <a:prstGeom prst="line">
            <a:avLst/>
          </a:prstGeom>
          <a:ln w="28575">
            <a:solidFill>
              <a:srgbClr val="323232"/>
            </a:solidFill>
            <a:miter/>
          </a:ln>
        </p:spPr>
        <p:txBody>
          <a:bodyPr lIns="45719" rIns="45719"/>
          <a:lstStyle/>
          <a:p/>
        </p:txBody>
      </p:sp>
      <p:sp>
        <p:nvSpPr>
          <p:cNvPr id="538" name="TextBox 17"/>
          <p:cNvSpPr txBox="1"/>
          <p:nvPr/>
        </p:nvSpPr>
        <p:spPr>
          <a:xfrm>
            <a:off x="18542000" y="1344842"/>
            <a:ext cx="2593340" cy="561341"/>
          </a:xfrm>
          <a:prstGeom prst="rect">
            <a:avLst/>
          </a:prstGeom>
          <a:ln w="12700">
            <a:miter lim="400000"/>
          </a:ln>
        </p:spPr>
        <p:txBody>
          <a:bodyPr wrap="none" lIns="45719" rIns="45719">
            <a:spAutoFit/>
          </a:bodyPr>
          <a:lstStyle>
            <a:lvl1pPr>
              <a:defRPr sz="2800">
                <a:latin typeface="MiSans Demibold" panose="00000500000000000000" pitchFamily="2" charset="-122"/>
                <a:ea typeface="MiSans Demibold" panose="00000500000000000000" pitchFamily="2" charset="-122"/>
                <a:cs typeface="MiSans Demibold" panose="00000500000000000000" pitchFamily="2" charset="-122"/>
                <a:sym typeface="MiSans Demibold" panose="00000500000000000000" pitchFamily="2" charset="-122"/>
              </a:defRPr>
            </a:lvl1pPr>
          </a:lstStyle>
          <a:p>
            <a:r>
              <a:t>培训项目模式：</a:t>
            </a:r>
          </a:p>
        </p:txBody>
      </p:sp>
      <p:sp>
        <p:nvSpPr>
          <p:cNvPr id="539" name="外部付费…"/>
          <p:cNvSpPr txBox="1"/>
          <p:nvPr/>
        </p:nvSpPr>
        <p:spPr>
          <a:xfrm>
            <a:off x="18542000" y="2333874"/>
            <a:ext cx="1551940" cy="726441"/>
          </a:xfrm>
          <a:prstGeom prst="rect">
            <a:avLst/>
          </a:prstGeom>
          <a:ln w="12700">
            <a:miter lim="400000"/>
          </a:ln>
        </p:spPr>
        <p:txBody>
          <a:bodyPr wrap="none" lIns="45719" rIns="45719">
            <a:spAutoFit/>
          </a:bodyPr>
          <a:lstStyle/>
          <a:p>
            <a:pPr defTabSz="2438400">
              <a:defRPr sz="1900">
                <a:solidFill>
                  <a:srgbClr val="000000"/>
                </a:solidFill>
                <a:latin typeface="MiSans Light" panose="00000500000000000000" pitchFamily="2" charset="-122"/>
                <a:ea typeface="MiSans Light" panose="00000500000000000000" pitchFamily="2" charset="-122"/>
                <a:cs typeface="MiSans Light" panose="00000500000000000000" pitchFamily="2" charset="-122"/>
                <a:sym typeface="MiSans Light" panose="00000500000000000000" pitchFamily="2" charset="-122"/>
              </a:defRPr>
            </a:pPr>
            <a:r>
              <a:t>外部付费</a:t>
            </a:r>
          </a:p>
          <a:p>
            <a:pPr defTabSz="2438400">
              <a:defRPr sz="1900">
                <a:solidFill>
                  <a:srgbClr val="000000"/>
                </a:solidFill>
                <a:latin typeface="MiSans Light" panose="00000500000000000000" pitchFamily="2" charset="-122"/>
                <a:ea typeface="MiSans Light" panose="00000500000000000000" pitchFamily="2" charset="-122"/>
                <a:cs typeface="MiSans Light" panose="00000500000000000000" pitchFamily="2" charset="-122"/>
                <a:sym typeface="MiSans Light" panose="00000500000000000000" pitchFamily="2" charset="-122"/>
              </a:defRPr>
            </a:pPr>
            <a:r>
              <a:t>内部立项激励</a:t>
            </a:r>
          </a:p>
        </p:txBody>
      </p:sp>
      <p:sp>
        <p:nvSpPr>
          <p:cNvPr id="540" name="Straight Connector 13"/>
          <p:cNvSpPr/>
          <p:nvPr/>
        </p:nvSpPr>
        <p:spPr>
          <a:xfrm>
            <a:off x="18542000" y="4500355"/>
            <a:ext cx="4621435" cy="1"/>
          </a:xfrm>
          <a:prstGeom prst="line">
            <a:avLst/>
          </a:prstGeom>
          <a:ln w="28575">
            <a:solidFill>
              <a:srgbClr val="323232"/>
            </a:solidFill>
            <a:miter/>
          </a:ln>
        </p:spPr>
        <p:txBody>
          <a:bodyPr lIns="45719" rIns="45719"/>
          <a:lstStyle/>
          <a:p/>
        </p:txBody>
      </p:sp>
      <p:sp>
        <p:nvSpPr>
          <p:cNvPr id="541" name="TextBox 17"/>
          <p:cNvSpPr txBox="1"/>
          <p:nvPr/>
        </p:nvSpPr>
        <p:spPr>
          <a:xfrm>
            <a:off x="18542000" y="3791337"/>
            <a:ext cx="1882140" cy="561341"/>
          </a:xfrm>
          <a:prstGeom prst="rect">
            <a:avLst/>
          </a:prstGeom>
          <a:ln w="12700">
            <a:miter lim="400000"/>
          </a:ln>
        </p:spPr>
        <p:txBody>
          <a:bodyPr wrap="none" lIns="45719" rIns="45719">
            <a:spAutoFit/>
          </a:bodyPr>
          <a:lstStyle>
            <a:lvl1pPr>
              <a:defRPr sz="2800">
                <a:latin typeface="MiSans Demibold" panose="00000500000000000000" pitchFamily="2" charset="-122"/>
                <a:ea typeface="MiSans Demibold" panose="00000500000000000000" pitchFamily="2" charset="-122"/>
                <a:cs typeface="MiSans Demibold" panose="00000500000000000000" pitchFamily="2" charset="-122"/>
                <a:sym typeface="MiSans Demibold" panose="00000500000000000000" pitchFamily="2" charset="-122"/>
              </a:defRPr>
            </a:lvl1pPr>
          </a:lstStyle>
          <a:p>
            <a:r>
              <a:t>课程形式：</a:t>
            </a:r>
          </a:p>
        </p:txBody>
      </p:sp>
      <p:sp>
        <p:nvSpPr>
          <p:cNvPr id="542" name="7+7=14天…"/>
          <p:cNvSpPr txBox="1"/>
          <p:nvPr/>
        </p:nvSpPr>
        <p:spPr>
          <a:xfrm>
            <a:off x="18542000" y="4780370"/>
            <a:ext cx="8326921" cy="1043941"/>
          </a:xfrm>
          <a:prstGeom prst="rect">
            <a:avLst/>
          </a:prstGeom>
          <a:ln w="12700">
            <a:miter lim="400000"/>
          </a:ln>
        </p:spPr>
        <p:txBody>
          <a:bodyPr wrap="none" lIns="45719" rIns="45719">
            <a:spAutoFit/>
          </a:bodyPr>
          <a:lstStyle/>
          <a:p>
            <a:pPr defTabSz="2438400">
              <a:defRPr sz="1900">
                <a:solidFill>
                  <a:srgbClr val="000000"/>
                </a:solidFill>
                <a:latin typeface="MiSans Light" panose="00000500000000000000" pitchFamily="2" charset="-122"/>
                <a:ea typeface="MiSans Light" panose="00000500000000000000" pitchFamily="2" charset="-122"/>
                <a:cs typeface="MiSans Light" panose="00000500000000000000" pitchFamily="2" charset="-122"/>
                <a:sym typeface="MiSans Light" panose="00000500000000000000" pitchFamily="2" charset="-122"/>
              </a:defRPr>
            </a:pPr>
            <a:r>
              <a:t>7+7=14天</a:t>
            </a:r>
          </a:p>
          <a:p>
            <a:pPr defTabSz="2438400">
              <a:defRPr sz="1900">
                <a:solidFill>
                  <a:srgbClr val="000000"/>
                </a:solidFill>
                <a:latin typeface="MiSans Light" panose="00000500000000000000" pitchFamily="2" charset="-122"/>
                <a:ea typeface="MiSans Light" panose="00000500000000000000" pitchFamily="2" charset="-122"/>
                <a:cs typeface="MiSans Light" panose="00000500000000000000" pitchFamily="2" charset="-122"/>
                <a:sym typeface="MiSans Light" panose="00000500000000000000" pitchFamily="2" charset="-122"/>
              </a:defRPr>
            </a:pPr>
            <a:r>
              <a:t>7天知识学习（视频课观看加1次直播互动）</a:t>
            </a:r>
          </a:p>
          <a:p>
            <a:pPr defTabSz="2438400">
              <a:defRPr sz="1900">
                <a:solidFill>
                  <a:srgbClr val="000000"/>
                </a:solidFill>
                <a:latin typeface="MiSans Light" panose="00000500000000000000" pitchFamily="2" charset="-122"/>
                <a:ea typeface="MiSans Light" panose="00000500000000000000" pitchFamily="2" charset="-122"/>
                <a:cs typeface="MiSans Light" panose="00000500000000000000" pitchFamily="2" charset="-122"/>
                <a:sym typeface="MiSans Light" panose="00000500000000000000" pitchFamily="2" charset="-122"/>
              </a:defRPr>
            </a:pPr>
            <a:r>
              <a:t>7天业务实战（每人设定3个工作场景，最终选定一个作为第二周的实战目标）</a:t>
            </a:r>
          </a:p>
        </p:txBody>
      </p:sp>
      <p:sp>
        <p:nvSpPr>
          <p:cNvPr id="543" name="Straight Connector 13"/>
          <p:cNvSpPr/>
          <p:nvPr/>
        </p:nvSpPr>
        <p:spPr>
          <a:xfrm>
            <a:off x="18542000" y="7300703"/>
            <a:ext cx="4621435" cy="1"/>
          </a:xfrm>
          <a:prstGeom prst="line">
            <a:avLst/>
          </a:prstGeom>
          <a:ln w="28575">
            <a:solidFill>
              <a:srgbClr val="323232"/>
            </a:solidFill>
            <a:miter/>
          </a:ln>
        </p:spPr>
        <p:txBody>
          <a:bodyPr lIns="45719" rIns="45719"/>
          <a:lstStyle/>
          <a:p/>
        </p:txBody>
      </p:sp>
      <p:sp>
        <p:nvSpPr>
          <p:cNvPr id="544" name="TextBox 17"/>
          <p:cNvSpPr txBox="1"/>
          <p:nvPr/>
        </p:nvSpPr>
        <p:spPr>
          <a:xfrm>
            <a:off x="18542000" y="6591684"/>
            <a:ext cx="1882140" cy="561341"/>
          </a:xfrm>
          <a:prstGeom prst="rect">
            <a:avLst/>
          </a:prstGeom>
          <a:ln w="12700">
            <a:miter lim="400000"/>
          </a:ln>
        </p:spPr>
        <p:txBody>
          <a:bodyPr wrap="none" lIns="45719" rIns="45719">
            <a:spAutoFit/>
          </a:bodyPr>
          <a:lstStyle>
            <a:lvl1pPr>
              <a:defRPr sz="2800">
                <a:latin typeface="MiSans Demibold" panose="00000500000000000000" pitchFamily="2" charset="-122"/>
                <a:ea typeface="MiSans Demibold" panose="00000500000000000000" pitchFamily="2" charset="-122"/>
                <a:cs typeface="MiSans Demibold" panose="00000500000000000000" pitchFamily="2" charset="-122"/>
                <a:sym typeface="MiSans Demibold" panose="00000500000000000000" pitchFamily="2" charset="-122"/>
              </a:defRPr>
            </a:lvl1pPr>
          </a:lstStyle>
          <a:p>
            <a:r>
              <a:t>完课成果：</a:t>
            </a:r>
          </a:p>
        </p:txBody>
      </p:sp>
      <p:sp>
        <p:nvSpPr>
          <p:cNvPr id="545" name="掌握提示词知识和方法…"/>
          <p:cNvSpPr txBox="1"/>
          <p:nvPr/>
        </p:nvSpPr>
        <p:spPr>
          <a:xfrm>
            <a:off x="18542000" y="7580717"/>
            <a:ext cx="5378717" cy="1361441"/>
          </a:xfrm>
          <a:prstGeom prst="rect">
            <a:avLst/>
          </a:prstGeom>
          <a:ln w="12700">
            <a:miter lim="400000"/>
          </a:ln>
        </p:spPr>
        <p:txBody>
          <a:bodyPr wrap="none" lIns="45719" rIns="45719">
            <a:spAutoFit/>
          </a:bodyPr>
          <a:lstStyle/>
          <a:p>
            <a:pPr defTabSz="2438400">
              <a:defRPr sz="1900">
                <a:solidFill>
                  <a:srgbClr val="000000"/>
                </a:solidFill>
                <a:latin typeface="MiSans Light" panose="00000500000000000000" pitchFamily="2" charset="-122"/>
                <a:ea typeface="MiSans Light" panose="00000500000000000000" pitchFamily="2" charset="-122"/>
                <a:cs typeface="MiSans Light" panose="00000500000000000000" pitchFamily="2" charset="-122"/>
                <a:sym typeface="MiSans Light" panose="00000500000000000000" pitchFamily="2" charset="-122"/>
              </a:defRPr>
            </a:pPr>
            <a:r>
              <a:t>掌握提示词知识和方法</a:t>
            </a:r>
          </a:p>
          <a:p>
            <a:pPr defTabSz="2438400">
              <a:defRPr sz="1900">
                <a:solidFill>
                  <a:srgbClr val="000000"/>
                </a:solidFill>
                <a:latin typeface="MiSans Light" panose="00000500000000000000" pitchFamily="2" charset="-122"/>
                <a:ea typeface="MiSans Light" panose="00000500000000000000" pitchFamily="2" charset="-122"/>
                <a:cs typeface="MiSans Light" panose="00000500000000000000" pitchFamily="2" charset="-122"/>
                <a:sym typeface="MiSans Light" panose="00000500000000000000" pitchFamily="2" charset="-122"/>
              </a:defRPr>
            </a:pPr>
            <a:r>
              <a:t>至少用AI实现工作场景中的一个重度任务的自动化</a:t>
            </a:r>
          </a:p>
          <a:p>
            <a:pPr defTabSz="2438400">
              <a:defRPr sz="1900">
                <a:solidFill>
                  <a:srgbClr val="000000"/>
                </a:solidFill>
                <a:latin typeface="MiSans Light" panose="00000500000000000000" pitchFamily="2" charset="-122"/>
                <a:ea typeface="MiSans Light" panose="00000500000000000000" pitchFamily="2" charset="-122"/>
                <a:cs typeface="MiSans Light" panose="00000500000000000000" pitchFamily="2" charset="-122"/>
                <a:sym typeface="MiSans Light" panose="00000500000000000000" pitchFamily="2" charset="-122"/>
              </a:defRPr>
            </a:pPr>
            <a:r>
              <a:t>获得结课证书</a:t>
            </a:r>
          </a:p>
          <a:p>
            <a:pPr defTabSz="2438400">
              <a:defRPr sz="1900">
                <a:solidFill>
                  <a:srgbClr val="000000"/>
                </a:solidFill>
                <a:latin typeface="MiSans Light" panose="00000500000000000000" pitchFamily="2" charset="-122"/>
                <a:ea typeface="MiSans Light" panose="00000500000000000000" pitchFamily="2" charset="-122"/>
                <a:cs typeface="MiSans Light" panose="00000500000000000000" pitchFamily="2" charset="-122"/>
                <a:sym typeface="MiSans Light" panose="00000500000000000000" pitchFamily="2" charset="-122"/>
              </a:defRPr>
            </a:pPr>
            <a:r>
              <a:t>获得微软+讯飞的智能体证书（认证）</a:t>
            </a:r>
          </a:p>
        </p:txBody>
      </p:sp>
      <p:pic>
        <p:nvPicPr>
          <p:cNvPr id="546" name="已粘贴的影片.png" descr="已粘贴的影片.png"/>
          <p:cNvPicPr>
            <a:picLocks noChangeAspect="1"/>
          </p:cNvPicPr>
          <p:nvPr/>
        </p:nvPicPr>
        <p:blipFill>
          <a:blip r:embed="rId1"/>
          <a:stretch>
            <a:fillRect/>
          </a:stretch>
        </p:blipFill>
        <p:spPr>
          <a:xfrm>
            <a:off x="8629650" y="3060314"/>
            <a:ext cx="7906433" cy="6512729"/>
          </a:xfrm>
          <a:prstGeom prst="rect">
            <a:avLst/>
          </a:prstGeom>
          <a:ln w="12700">
            <a:miter lim="400000"/>
            <a:headEnd/>
            <a:tailEnd/>
          </a:ln>
        </p:spPr>
      </p:pic>
      <p:pic>
        <p:nvPicPr>
          <p:cNvPr id="547" name="已粘贴的影片.png" descr="已粘贴的影片.png"/>
          <p:cNvPicPr>
            <a:picLocks noChangeAspect="1"/>
          </p:cNvPicPr>
          <p:nvPr/>
        </p:nvPicPr>
        <p:blipFill>
          <a:blip r:embed="rId2"/>
          <a:stretch>
            <a:fillRect/>
          </a:stretch>
        </p:blipFill>
        <p:spPr>
          <a:xfrm>
            <a:off x="18542000" y="2697095"/>
            <a:ext cx="6891595" cy="7089269"/>
          </a:xfrm>
          <a:prstGeom prst="rect">
            <a:avLst/>
          </a:prstGeom>
          <a:ln w="12700">
            <a:miter lim="400000"/>
            <a:headEnd/>
            <a:tailEnd/>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59:morph option="byObject"/>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 name="线条"/>
          <p:cNvSpPr/>
          <p:nvPr/>
        </p:nvSpPr>
        <p:spPr>
          <a:xfrm>
            <a:off x="5153412" y="6043043"/>
            <a:ext cx="4160838" cy="1"/>
          </a:xfrm>
          <a:prstGeom prst="line">
            <a:avLst/>
          </a:prstGeom>
          <a:ln w="50800">
            <a:solidFill>
              <a:srgbClr val="323232"/>
            </a:solidFill>
            <a:miter/>
            <a:tailEnd type="triangle"/>
          </a:ln>
        </p:spPr>
        <p:txBody>
          <a:bodyPr lIns="45719" rIns="45719"/>
          <a:lstStyle/>
          <a:p/>
        </p:txBody>
      </p:sp>
      <p:sp>
        <p:nvSpPr>
          <p:cNvPr id="550" name="Rectangle 27"/>
          <p:cNvSpPr/>
          <p:nvPr/>
        </p:nvSpPr>
        <p:spPr>
          <a:xfrm>
            <a:off x="-1" y="0"/>
            <a:ext cx="18288001" cy="2391065"/>
          </a:xfrm>
          <a:prstGeom prst="rect">
            <a:avLst/>
          </a:prstGeom>
          <a:solidFill>
            <a:srgbClr val="323232"/>
          </a:solidFill>
          <a:ln w="12700">
            <a:miter lim="400000"/>
          </a:ln>
        </p:spPr>
        <p:txBody>
          <a:bodyPr lIns="45719" rIns="45719" anchor="ctr"/>
          <a:lstStyle/>
          <a:p>
            <a:pPr algn="ctr">
              <a:defRPr>
                <a:solidFill>
                  <a:srgbClr val="F6F1EB"/>
                </a:solidFill>
              </a:defRPr>
            </a:pPr>
          </a:p>
        </p:txBody>
      </p:sp>
      <p:sp>
        <p:nvSpPr>
          <p:cNvPr id="551" name="Freeform: Shape 9"/>
          <p:cNvSpPr/>
          <p:nvPr/>
        </p:nvSpPr>
        <p:spPr>
          <a:xfrm rot="5400000">
            <a:off x="8954475" y="1451622"/>
            <a:ext cx="379050" cy="334818"/>
          </a:xfrm>
          <a:custGeom>
            <a:avLst/>
            <a:gdLst/>
            <a:ahLst/>
            <a:cxnLst>
              <a:cxn ang="0">
                <a:pos x="wd2" y="hd2"/>
              </a:cxn>
              <a:cxn ang="5400000">
                <a:pos x="wd2" y="hd2"/>
              </a:cxn>
              <a:cxn ang="10800000">
                <a:pos x="wd2" y="hd2"/>
              </a:cxn>
              <a:cxn ang="16200000">
                <a:pos x="wd2" y="hd2"/>
              </a:cxn>
            </a:cxnLst>
            <a:rect l="0" t="0" r="r" b="b"/>
            <a:pathLst>
              <a:path w="21600" h="21600" extrusionOk="0">
                <a:moveTo>
                  <a:pt x="12060" y="0"/>
                </a:moveTo>
                <a:lnTo>
                  <a:pt x="21600" y="10800"/>
                </a:lnTo>
                <a:lnTo>
                  <a:pt x="12060" y="21600"/>
                </a:lnTo>
                <a:lnTo>
                  <a:pt x="11390" y="20842"/>
                </a:lnTo>
                <a:lnTo>
                  <a:pt x="19753" y="11375"/>
                </a:lnTo>
                <a:lnTo>
                  <a:pt x="0" y="11375"/>
                </a:lnTo>
                <a:lnTo>
                  <a:pt x="0" y="10302"/>
                </a:lnTo>
                <a:lnTo>
                  <a:pt x="19820" y="10302"/>
                </a:lnTo>
                <a:lnTo>
                  <a:pt x="11390" y="758"/>
                </a:lnTo>
                <a:close/>
              </a:path>
            </a:pathLst>
          </a:custGeom>
          <a:solidFill>
            <a:srgbClr val="F6F1EB"/>
          </a:solidFill>
          <a:ln w="12700">
            <a:miter lim="400000"/>
          </a:ln>
        </p:spPr>
        <p:txBody>
          <a:bodyPr lIns="45719" rIns="45719" anchor="ctr"/>
          <a:lstStyle/>
          <a:p>
            <a:pPr algn="ctr">
              <a:defRPr>
                <a:solidFill>
                  <a:srgbClr val="F6F1EB"/>
                </a:solidFill>
              </a:defRPr>
            </a:pPr>
          </a:p>
        </p:txBody>
      </p:sp>
      <p:sp>
        <p:nvSpPr>
          <p:cNvPr id="552" name="Prompt 的体系化学习应该是什么样？"/>
          <p:cNvSpPr txBox="1"/>
          <p:nvPr/>
        </p:nvSpPr>
        <p:spPr>
          <a:xfrm>
            <a:off x="6370161" y="782782"/>
            <a:ext cx="5547678" cy="520701"/>
          </a:xfrm>
          <a:prstGeom prst="rect">
            <a:avLst/>
          </a:prstGeom>
          <a:ln w="12700">
            <a:miter lim="400000"/>
          </a:ln>
        </p:spPr>
        <p:txBody>
          <a:bodyPr wrap="none" lIns="50800" tIns="50800" rIns="50800" bIns="50800" anchor="ctr">
            <a:spAutoFit/>
          </a:bodyPr>
          <a:lstStyle>
            <a:lvl1pPr defTabSz="2438400">
              <a:defRPr sz="2500">
                <a:solidFill>
                  <a:srgbClr val="F6F1EB"/>
                </a:solidFill>
                <a:latin typeface="MiSans Semibold" panose="00000500000000000000" charset="-122"/>
                <a:ea typeface="MiSans Semibold" panose="00000500000000000000" charset="-122"/>
                <a:cs typeface="MiSans Semibold" panose="00000500000000000000" charset="-122"/>
                <a:sym typeface="MiSans Semibold" panose="00000500000000000000" charset="-122"/>
              </a:defRPr>
            </a:lvl1pPr>
          </a:lstStyle>
          <a:p>
            <a:r>
              <a:t>Prompt 的体系化学习应该是什么样？</a:t>
            </a:r>
          </a:p>
        </p:txBody>
      </p:sp>
      <p:sp>
        <p:nvSpPr>
          <p:cNvPr id="553" name="思维…"/>
          <p:cNvSpPr/>
          <p:nvPr/>
        </p:nvSpPr>
        <p:spPr>
          <a:xfrm>
            <a:off x="3155870" y="7563868"/>
            <a:ext cx="1316039" cy="135255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0"/>
                </a:lnTo>
                <a:lnTo>
                  <a:pt x="0" y="0"/>
                </a:lnTo>
                <a:lnTo>
                  <a:pt x="10800" y="21600"/>
                </a:lnTo>
                <a:close/>
              </a:path>
            </a:pathLst>
          </a:custGeom>
          <a:solidFill>
            <a:srgbClr val="D6D6D6"/>
          </a:solidFill>
          <a:ln w="12700">
            <a:miter lim="400000"/>
          </a:ln>
        </p:spPr>
        <p:txBody>
          <a:bodyPr lIns="45719" rIns="45719" anchor="ctr"/>
          <a:lstStyle/>
          <a:p>
            <a:pPr algn="ctr">
              <a:defRPr sz="1500">
                <a:latin typeface="MiSans Demibold" panose="00000500000000000000" pitchFamily="2" charset="-122"/>
                <a:ea typeface="MiSans Demibold" panose="00000500000000000000" pitchFamily="2" charset="-122"/>
                <a:cs typeface="MiSans Demibold" panose="00000500000000000000" pitchFamily="2" charset="-122"/>
                <a:sym typeface="MiSans Demibold" panose="00000500000000000000" pitchFamily="2" charset="-122"/>
              </a:defRPr>
            </a:pPr>
            <a:r>
              <a:t>思维</a:t>
            </a:r>
          </a:p>
          <a:p>
            <a:pPr algn="ctr">
              <a:defRPr sz="1500">
                <a:latin typeface="MiSans Demibold" panose="00000500000000000000" pitchFamily="2" charset="-122"/>
                <a:ea typeface="MiSans Demibold" panose="00000500000000000000" pitchFamily="2" charset="-122"/>
                <a:cs typeface="MiSans Demibold" panose="00000500000000000000" pitchFamily="2" charset="-122"/>
                <a:sym typeface="MiSans Demibold" panose="00000500000000000000" pitchFamily="2" charset="-122"/>
              </a:defRPr>
            </a:pPr>
            <a:r>
              <a:t>方式</a:t>
            </a:r>
          </a:p>
        </p:txBody>
      </p:sp>
      <p:sp>
        <p:nvSpPr>
          <p:cNvPr id="554" name="方法论"/>
          <p:cNvSpPr/>
          <p:nvPr/>
        </p:nvSpPr>
        <p:spPr>
          <a:xfrm>
            <a:off x="2669301" y="6564140"/>
            <a:ext cx="2289176" cy="875110"/>
          </a:xfrm>
          <a:custGeom>
            <a:avLst/>
            <a:gdLst/>
            <a:ahLst/>
            <a:cxnLst>
              <a:cxn ang="0">
                <a:pos x="wd2" y="hd2"/>
              </a:cxn>
              <a:cxn ang="5400000">
                <a:pos x="wd2" y="hd2"/>
              </a:cxn>
              <a:cxn ang="10800000">
                <a:pos x="wd2" y="hd2"/>
              </a:cxn>
              <a:cxn ang="16200000">
                <a:pos x="wd2" y="hd2"/>
              </a:cxn>
            </a:cxnLst>
            <a:rect l="0" t="0" r="r" b="b"/>
            <a:pathLst>
              <a:path w="21600" h="21600" extrusionOk="0">
                <a:moveTo>
                  <a:pt x="17582" y="21600"/>
                </a:moveTo>
                <a:lnTo>
                  <a:pt x="21600" y="0"/>
                </a:lnTo>
                <a:lnTo>
                  <a:pt x="0" y="0"/>
                </a:lnTo>
                <a:lnTo>
                  <a:pt x="4018" y="21600"/>
                </a:lnTo>
                <a:lnTo>
                  <a:pt x="17582" y="21600"/>
                </a:lnTo>
                <a:close/>
              </a:path>
            </a:pathLst>
          </a:custGeom>
          <a:solidFill>
            <a:srgbClr val="A9A9A9"/>
          </a:solidFill>
          <a:ln w="12700">
            <a:miter lim="400000"/>
          </a:ln>
        </p:spPr>
        <p:txBody>
          <a:bodyPr lIns="45719" rIns="45719" anchor="ctr"/>
          <a:lstStyle>
            <a:lvl1pPr algn="ctr">
              <a:defRPr>
                <a:latin typeface="MiSans Demibold" panose="00000500000000000000" pitchFamily="2" charset="-122"/>
                <a:ea typeface="MiSans Demibold" panose="00000500000000000000" pitchFamily="2" charset="-122"/>
                <a:cs typeface="MiSans Demibold" panose="00000500000000000000" pitchFamily="2" charset="-122"/>
                <a:sym typeface="MiSans Demibold" panose="00000500000000000000" pitchFamily="2" charset="-122"/>
              </a:defRPr>
            </a:lvl1pPr>
          </a:lstStyle>
          <a:p>
            <a:r>
              <a:t>方法论</a:t>
            </a:r>
          </a:p>
        </p:txBody>
      </p:sp>
      <p:sp>
        <p:nvSpPr>
          <p:cNvPr id="555" name="有效语句"/>
          <p:cNvSpPr/>
          <p:nvPr/>
        </p:nvSpPr>
        <p:spPr>
          <a:xfrm>
            <a:off x="2222817" y="5646565"/>
            <a:ext cx="3182145" cy="792957"/>
          </a:xfrm>
          <a:custGeom>
            <a:avLst/>
            <a:gdLst/>
            <a:ahLst/>
            <a:cxnLst>
              <a:cxn ang="0">
                <a:pos x="wd2" y="hd2"/>
              </a:cxn>
              <a:cxn ang="5400000">
                <a:pos x="wd2" y="hd2"/>
              </a:cxn>
              <a:cxn ang="10800000">
                <a:pos x="wd2" y="hd2"/>
              </a:cxn>
              <a:cxn ang="16200000">
                <a:pos x="wd2" y="hd2"/>
              </a:cxn>
            </a:cxnLst>
            <a:rect l="0" t="0" r="r" b="b"/>
            <a:pathLst>
              <a:path w="21600" h="21600" extrusionOk="0">
                <a:moveTo>
                  <a:pt x="18981" y="21600"/>
                </a:moveTo>
                <a:lnTo>
                  <a:pt x="21600" y="0"/>
                </a:lnTo>
                <a:lnTo>
                  <a:pt x="0" y="0"/>
                </a:lnTo>
                <a:lnTo>
                  <a:pt x="2619" y="21600"/>
                </a:lnTo>
                <a:lnTo>
                  <a:pt x="18981" y="21600"/>
                </a:lnTo>
                <a:close/>
              </a:path>
            </a:pathLst>
          </a:custGeom>
          <a:solidFill>
            <a:srgbClr val="F15A24"/>
          </a:solidFill>
          <a:ln w="12700">
            <a:miter lim="400000"/>
          </a:ln>
        </p:spPr>
        <p:txBody>
          <a:bodyPr lIns="45719" rIns="45719" anchor="ctr"/>
          <a:lstStyle>
            <a:lvl1pPr algn="ctr">
              <a:defRPr>
                <a:solidFill>
                  <a:srgbClr val="F6F1EB"/>
                </a:solidFill>
                <a:latin typeface="MiSans Demibold" panose="00000500000000000000" pitchFamily="2" charset="-122"/>
                <a:ea typeface="MiSans Demibold" panose="00000500000000000000" pitchFamily="2" charset="-122"/>
                <a:cs typeface="MiSans Demibold" panose="00000500000000000000" pitchFamily="2" charset="-122"/>
                <a:sym typeface="MiSans Demibold" panose="00000500000000000000" pitchFamily="2" charset="-122"/>
              </a:defRPr>
            </a:lvl1pPr>
          </a:lstStyle>
          <a:p>
            <a:r>
              <a:t>有效语句</a:t>
            </a:r>
          </a:p>
        </p:txBody>
      </p:sp>
      <p:sp>
        <p:nvSpPr>
          <p:cNvPr id="556" name="工具"/>
          <p:cNvSpPr/>
          <p:nvPr/>
        </p:nvSpPr>
        <p:spPr>
          <a:xfrm>
            <a:off x="1733470" y="4640486"/>
            <a:ext cx="4160839" cy="881460"/>
          </a:xfrm>
          <a:custGeom>
            <a:avLst/>
            <a:gdLst/>
            <a:ahLst/>
            <a:cxnLst>
              <a:cxn ang="0">
                <a:pos x="wd2" y="hd2"/>
              </a:cxn>
              <a:cxn ang="5400000">
                <a:pos x="wd2" y="hd2"/>
              </a:cxn>
              <a:cxn ang="10800000">
                <a:pos x="wd2" y="hd2"/>
              </a:cxn>
              <a:cxn ang="16200000">
                <a:pos x="wd2" y="hd2"/>
              </a:cxn>
            </a:cxnLst>
            <a:rect l="0" t="0" r="r" b="b"/>
            <a:pathLst>
              <a:path w="21600" h="21600" extrusionOk="0">
                <a:moveTo>
                  <a:pt x="19375" y="21600"/>
                </a:moveTo>
                <a:lnTo>
                  <a:pt x="21600" y="0"/>
                </a:lnTo>
                <a:lnTo>
                  <a:pt x="0" y="0"/>
                </a:lnTo>
                <a:lnTo>
                  <a:pt x="2225" y="21600"/>
                </a:lnTo>
                <a:lnTo>
                  <a:pt x="19375" y="21600"/>
                </a:lnTo>
                <a:close/>
              </a:path>
            </a:pathLst>
          </a:custGeom>
          <a:solidFill>
            <a:srgbClr val="5E5E5E"/>
          </a:solidFill>
          <a:ln w="12700">
            <a:miter lim="400000"/>
          </a:ln>
        </p:spPr>
        <p:txBody>
          <a:bodyPr lIns="45719" rIns="45719" anchor="ctr"/>
          <a:lstStyle>
            <a:lvl1pPr algn="ctr">
              <a:defRPr>
                <a:solidFill>
                  <a:srgbClr val="F6F1EB"/>
                </a:solidFill>
                <a:latin typeface="MiSans Demibold" panose="00000500000000000000" pitchFamily="2" charset="-122"/>
                <a:ea typeface="MiSans Demibold" panose="00000500000000000000" pitchFamily="2" charset="-122"/>
                <a:cs typeface="MiSans Demibold" panose="00000500000000000000" pitchFamily="2" charset="-122"/>
                <a:sym typeface="MiSans Demibold" panose="00000500000000000000" pitchFamily="2" charset="-122"/>
              </a:defRPr>
            </a:lvl1pPr>
          </a:lstStyle>
          <a:p>
            <a:r>
              <a:t>工具</a:t>
            </a:r>
          </a:p>
        </p:txBody>
      </p:sp>
      <p:sp>
        <p:nvSpPr>
          <p:cNvPr id="557" name="场景"/>
          <p:cNvSpPr/>
          <p:nvPr/>
        </p:nvSpPr>
        <p:spPr>
          <a:xfrm>
            <a:off x="1257617" y="3662586"/>
            <a:ext cx="5112545" cy="853282"/>
          </a:xfrm>
          <a:custGeom>
            <a:avLst/>
            <a:gdLst/>
            <a:ahLst/>
            <a:cxnLst>
              <a:cxn ang="0">
                <a:pos x="wd2" y="hd2"/>
              </a:cxn>
              <a:cxn ang="5400000">
                <a:pos x="wd2" y="hd2"/>
              </a:cxn>
              <a:cxn ang="10800000">
                <a:pos x="wd2" y="hd2"/>
              </a:cxn>
              <a:cxn ang="16200000">
                <a:pos x="wd2" y="hd2"/>
              </a:cxn>
            </a:cxnLst>
            <a:rect l="0" t="0" r="r" b="b"/>
            <a:pathLst>
              <a:path w="21600" h="21600" extrusionOk="0">
                <a:moveTo>
                  <a:pt x="19846" y="21600"/>
                </a:moveTo>
                <a:lnTo>
                  <a:pt x="21600" y="0"/>
                </a:lnTo>
                <a:lnTo>
                  <a:pt x="0" y="0"/>
                </a:lnTo>
                <a:lnTo>
                  <a:pt x="1754" y="21600"/>
                </a:lnTo>
                <a:lnTo>
                  <a:pt x="19846" y="21600"/>
                </a:lnTo>
                <a:close/>
              </a:path>
            </a:pathLst>
          </a:custGeom>
          <a:solidFill>
            <a:srgbClr val="323232"/>
          </a:solidFill>
          <a:ln w="12700">
            <a:miter lim="400000"/>
          </a:ln>
        </p:spPr>
        <p:txBody>
          <a:bodyPr lIns="45719" rIns="45719" anchor="ctr"/>
          <a:lstStyle>
            <a:lvl1pPr algn="ctr">
              <a:defRPr>
                <a:solidFill>
                  <a:srgbClr val="F6F1EB"/>
                </a:solidFill>
                <a:latin typeface="MiSans Semibold" panose="00000500000000000000" charset="-122"/>
                <a:ea typeface="MiSans Semibold" panose="00000500000000000000" charset="-122"/>
                <a:cs typeface="MiSans Semibold" panose="00000500000000000000" charset="-122"/>
                <a:sym typeface="MiSans Semibold" panose="00000500000000000000" charset="-122"/>
              </a:defRPr>
            </a:lvl1pPr>
          </a:lstStyle>
          <a:p>
            <a:r>
              <a:t>场景</a:t>
            </a:r>
          </a:p>
        </p:txBody>
      </p:sp>
      <p:sp>
        <p:nvSpPr>
          <p:cNvPr id="558" name="Straight Connector 13"/>
          <p:cNvSpPr/>
          <p:nvPr/>
        </p:nvSpPr>
        <p:spPr>
          <a:xfrm>
            <a:off x="18542000" y="2053860"/>
            <a:ext cx="4621435" cy="1"/>
          </a:xfrm>
          <a:prstGeom prst="line">
            <a:avLst/>
          </a:prstGeom>
          <a:ln w="28575">
            <a:solidFill>
              <a:srgbClr val="323232"/>
            </a:solidFill>
            <a:miter/>
          </a:ln>
        </p:spPr>
        <p:txBody>
          <a:bodyPr lIns="45719" rIns="45719"/>
          <a:lstStyle/>
          <a:p/>
        </p:txBody>
      </p:sp>
      <p:sp>
        <p:nvSpPr>
          <p:cNvPr id="559" name="TextBox 17"/>
          <p:cNvSpPr txBox="1"/>
          <p:nvPr/>
        </p:nvSpPr>
        <p:spPr>
          <a:xfrm>
            <a:off x="18542000" y="1344842"/>
            <a:ext cx="2593340" cy="561341"/>
          </a:xfrm>
          <a:prstGeom prst="rect">
            <a:avLst/>
          </a:prstGeom>
          <a:ln w="12700">
            <a:miter lim="400000"/>
          </a:ln>
        </p:spPr>
        <p:txBody>
          <a:bodyPr wrap="none" lIns="45719" rIns="45719">
            <a:spAutoFit/>
          </a:bodyPr>
          <a:lstStyle>
            <a:lvl1pPr>
              <a:defRPr sz="2800">
                <a:latin typeface="MiSans Demibold" panose="00000500000000000000" pitchFamily="2" charset="-122"/>
                <a:ea typeface="MiSans Demibold" panose="00000500000000000000" pitchFamily="2" charset="-122"/>
                <a:cs typeface="MiSans Demibold" panose="00000500000000000000" pitchFamily="2" charset="-122"/>
                <a:sym typeface="MiSans Demibold" panose="00000500000000000000" pitchFamily="2" charset="-122"/>
              </a:defRPr>
            </a:lvl1pPr>
          </a:lstStyle>
          <a:p>
            <a:r>
              <a:t>培训项目模式：</a:t>
            </a:r>
          </a:p>
        </p:txBody>
      </p:sp>
      <p:sp>
        <p:nvSpPr>
          <p:cNvPr id="560" name="外部付费…"/>
          <p:cNvSpPr txBox="1"/>
          <p:nvPr/>
        </p:nvSpPr>
        <p:spPr>
          <a:xfrm>
            <a:off x="18542000" y="2333874"/>
            <a:ext cx="1551940" cy="726441"/>
          </a:xfrm>
          <a:prstGeom prst="rect">
            <a:avLst/>
          </a:prstGeom>
          <a:ln w="12700">
            <a:miter lim="400000"/>
          </a:ln>
        </p:spPr>
        <p:txBody>
          <a:bodyPr wrap="none" lIns="45719" rIns="45719">
            <a:spAutoFit/>
          </a:bodyPr>
          <a:lstStyle/>
          <a:p>
            <a:pPr defTabSz="2438400">
              <a:defRPr sz="1900">
                <a:solidFill>
                  <a:srgbClr val="000000"/>
                </a:solidFill>
                <a:latin typeface="MiSans Light" panose="00000500000000000000" pitchFamily="2" charset="-122"/>
                <a:ea typeface="MiSans Light" panose="00000500000000000000" pitchFamily="2" charset="-122"/>
                <a:cs typeface="MiSans Light" panose="00000500000000000000" pitchFamily="2" charset="-122"/>
                <a:sym typeface="MiSans Light" panose="00000500000000000000" pitchFamily="2" charset="-122"/>
              </a:defRPr>
            </a:pPr>
            <a:r>
              <a:t>外部付费</a:t>
            </a:r>
          </a:p>
          <a:p>
            <a:pPr defTabSz="2438400">
              <a:defRPr sz="1900">
                <a:solidFill>
                  <a:srgbClr val="000000"/>
                </a:solidFill>
                <a:latin typeface="MiSans Light" panose="00000500000000000000" pitchFamily="2" charset="-122"/>
                <a:ea typeface="MiSans Light" panose="00000500000000000000" pitchFamily="2" charset="-122"/>
                <a:cs typeface="MiSans Light" panose="00000500000000000000" pitchFamily="2" charset="-122"/>
                <a:sym typeface="MiSans Light" panose="00000500000000000000" pitchFamily="2" charset="-122"/>
              </a:defRPr>
            </a:pPr>
            <a:r>
              <a:t>内部立项激励</a:t>
            </a:r>
          </a:p>
        </p:txBody>
      </p:sp>
      <p:sp>
        <p:nvSpPr>
          <p:cNvPr id="561" name="Straight Connector 13"/>
          <p:cNvSpPr/>
          <p:nvPr/>
        </p:nvSpPr>
        <p:spPr>
          <a:xfrm>
            <a:off x="18542000" y="4500355"/>
            <a:ext cx="4621435" cy="1"/>
          </a:xfrm>
          <a:prstGeom prst="line">
            <a:avLst/>
          </a:prstGeom>
          <a:ln w="28575">
            <a:solidFill>
              <a:srgbClr val="323232"/>
            </a:solidFill>
            <a:miter/>
          </a:ln>
        </p:spPr>
        <p:txBody>
          <a:bodyPr lIns="45719" rIns="45719"/>
          <a:lstStyle/>
          <a:p/>
        </p:txBody>
      </p:sp>
      <p:sp>
        <p:nvSpPr>
          <p:cNvPr id="562" name="TextBox 17"/>
          <p:cNvSpPr txBox="1"/>
          <p:nvPr/>
        </p:nvSpPr>
        <p:spPr>
          <a:xfrm>
            <a:off x="18542000" y="3791337"/>
            <a:ext cx="1882140" cy="561341"/>
          </a:xfrm>
          <a:prstGeom prst="rect">
            <a:avLst/>
          </a:prstGeom>
          <a:ln w="12700">
            <a:miter lim="400000"/>
          </a:ln>
        </p:spPr>
        <p:txBody>
          <a:bodyPr wrap="none" lIns="45719" rIns="45719">
            <a:spAutoFit/>
          </a:bodyPr>
          <a:lstStyle>
            <a:lvl1pPr>
              <a:defRPr sz="2800">
                <a:latin typeface="MiSans Demibold" panose="00000500000000000000" pitchFamily="2" charset="-122"/>
                <a:ea typeface="MiSans Demibold" panose="00000500000000000000" pitchFamily="2" charset="-122"/>
                <a:cs typeface="MiSans Demibold" panose="00000500000000000000" pitchFamily="2" charset="-122"/>
                <a:sym typeface="MiSans Demibold" panose="00000500000000000000" pitchFamily="2" charset="-122"/>
              </a:defRPr>
            </a:lvl1pPr>
          </a:lstStyle>
          <a:p>
            <a:r>
              <a:t>课程形式：</a:t>
            </a:r>
          </a:p>
        </p:txBody>
      </p:sp>
      <p:sp>
        <p:nvSpPr>
          <p:cNvPr id="563" name="7+7=14天…"/>
          <p:cNvSpPr txBox="1"/>
          <p:nvPr/>
        </p:nvSpPr>
        <p:spPr>
          <a:xfrm>
            <a:off x="18542000" y="4780370"/>
            <a:ext cx="8326921" cy="1043941"/>
          </a:xfrm>
          <a:prstGeom prst="rect">
            <a:avLst/>
          </a:prstGeom>
          <a:ln w="12700">
            <a:miter lim="400000"/>
          </a:ln>
        </p:spPr>
        <p:txBody>
          <a:bodyPr wrap="none" lIns="45719" rIns="45719">
            <a:spAutoFit/>
          </a:bodyPr>
          <a:lstStyle/>
          <a:p>
            <a:pPr defTabSz="2438400">
              <a:defRPr sz="1900">
                <a:solidFill>
                  <a:srgbClr val="000000"/>
                </a:solidFill>
                <a:latin typeface="MiSans Light" panose="00000500000000000000" pitchFamily="2" charset="-122"/>
                <a:ea typeface="MiSans Light" panose="00000500000000000000" pitchFamily="2" charset="-122"/>
                <a:cs typeface="MiSans Light" panose="00000500000000000000" pitchFamily="2" charset="-122"/>
                <a:sym typeface="MiSans Light" panose="00000500000000000000" pitchFamily="2" charset="-122"/>
              </a:defRPr>
            </a:pPr>
            <a:r>
              <a:t>7+7=14天</a:t>
            </a:r>
          </a:p>
          <a:p>
            <a:pPr defTabSz="2438400">
              <a:defRPr sz="1900">
                <a:solidFill>
                  <a:srgbClr val="000000"/>
                </a:solidFill>
                <a:latin typeface="MiSans Light" panose="00000500000000000000" pitchFamily="2" charset="-122"/>
                <a:ea typeface="MiSans Light" panose="00000500000000000000" pitchFamily="2" charset="-122"/>
                <a:cs typeface="MiSans Light" panose="00000500000000000000" pitchFamily="2" charset="-122"/>
                <a:sym typeface="MiSans Light" panose="00000500000000000000" pitchFamily="2" charset="-122"/>
              </a:defRPr>
            </a:pPr>
            <a:r>
              <a:t>7天知识学习（视频课观看加1次直播互动）</a:t>
            </a:r>
          </a:p>
          <a:p>
            <a:pPr defTabSz="2438400">
              <a:defRPr sz="1900">
                <a:solidFill>
                  <a:srgbClr val="000000"/>
                </a:solidFill>
                <a:latin typeface="MiSans Light" panose="00000500000000000000" pitchFamily="2" charset="-122"/>
                <a:ea typeface="MiSans Light" panose="00000500000000000000" pitchFamily="2" charset="-122"/>
                <a:cs typeface="MiSans Light" panose="00000500000000000000" pitchFamily="2" charset="-122"/>
                <a:sym typeface="MiSans Light" panose="00000500000000000000" pitchFamily="2" charset="-122"/>
              </a:defRPr>
            </a:pPr>
            <a:r>
              <a:t>7天业务实战（每人设定3个工作场景，最终选定一个作为第二周的实战目标）</a:t>
            </a:r>
          </a:p>
        </p:txBody>
      </p:sp>
      <p:sp>
        <p:nvSpPr>
          <p:cNvPr id="564" name="Straight Connector 13"/>
          <p:cNvSpPr/>
          <p:nvPr/>
        </p:nvSpPr>
        <p:spPr>
          <a:xfrm>
            <a:off x="18542000" y="7300703"/>
            <a:ext cx="4621435" cy="1"/>
          </a:xfrm>
          <a:prstGeom prst="line">
            <a:avLst/>
          </a:prstGeom>
          <a:ln w="28575">
            <a:solidFill>
              <a:srgbClr val="323232"/>
            </a:solidFill>
            <a:miter/>
          </a:ln>
        </p:spPr>
        <p:txBody>
          <a:bodyPr lIns="45719" rIns="45719"/>
          <a:lstStyle/>
          <a:p/>
        </p:txBody>
      </p:sp>
      <p:sp>
        <p:nvSpPr>
          <p:cNvPr id="565" name="TextBox 17"/>
          <p:cNvSpPr txBox="1"/>
          <p:nvPr/>
        </p:nvSpPr>
        <p:spPr>
          <a:xfrm>
            <a:off x="18542000" y="6591684"/>
            <a:ext cx="1882140" cy="561341"/>
          </a:xfrm>
          <a:prstGeom prst="rect">
            <a:avLst/>
          </a:prstGeom>
          <a:ln w="12700">
            <a:miter lim="400000"/>
          </a:ln>
        </p:spPr>
        <p:txBody>
          <a:bodyPr wrap="none" lIns="45719" rIns="45719">
            <a:spAutoFit/>
          </a:bodyPr>
          <a:lstStyle>
            <a:lvl1pPr>
              <a:defRPr sz="2800">
                <a:latin typeface="MiSans Demibold" panose="00000500000000000000" pitchFamily="2" charset="-122"/>
                <a:ea typeface="MiSans Demibold" panose="00000500000000000000" pitchFamily="2" charset="-122"/>
                <a:cs typeface="MiSans Demibold" panose="00000500000000000000" pitchFamily="2" charset="-122"/>
                <a:sym typeface="MiSans Demibold" panose="00000500000000000000" pitchFamily="2" charset="-122"/>
              </a:defRPr>
            </a:lvl1pPr>
          </a:lstStyle>
          <a:p>
            <a:r>
              <a:t>完课成果：</a:t>
            </a:r>
          </a:p>
        </p:txBody>
      </p:sp>
      <p:sp>
        <p:nvSpPr>
          <p:cNvPr id="566" name="掌握提示词知识和方法…"/>
          <p:cNvSpPr txBox="1"/>
          <p:nvPr/>
        </p:nvSpPr>
        <p:spPr>
          <a:xfrm>
            <a:off x="18542000" y="7580717"/>
            <a:ext cx="5378717" cy="1361441"/>
          </a:xfrm>
          <a:prstGeom prst="rect">
            <a:avLst/>
          </a:prstGeom>
          <a:ln w="12700">
            <a:miter lim="400000"/>
          </a:ln>
        </p:spPr>
        <p:txBody>
          <a:bodyPr wrap="none" lIns="45719" rIns="45719">
            <a:spAutoFit/>
          </a:bodyPr>
          <a:lstStyle/>
          <a:p>
            <a:pPr defTabSz="2438400">
              <a:defRPr sz="1900">
                <a:solidFill>
                  <a:srgbClr val="000000"/>
                </a:solidFill>
                <a:latin typeface="MiSans Light" panose="00000500000000000000" pitchFamily="2" charset="-122"/>
                <a:ea typeface="MiSans Light" panose="00000500000000000000" pitchFamily="2" charset="-122"/>
                <a:cs typeface="MiSans Light" panose="00000500000000000000" pitchFamily="2" charset="-122"/>
                <a:sym typeface="MiSans Light" panose="00000500000000000000" pitchFamily="2" charset="-122"/>
              </a:defRPr>
            </a:pPr>
            <a:r>
              <a:t>掌握提示词知识和方法</a:t>
            </a:r>
          </a:p>
          <a:p>
            <a:pPr defTabSz="2438400">
              <a:defRPr sz="1900">
                <a:solidFill>
                  <a:srgbClr val="000000"/>
                </a:solidFill>
                <a:latin typeface="MiSans Light" panose="00000500000000000000" pitchFamily="2" charset="-122"/>
                <a:ea typeface="MiSans Light" panose="00000500000000000000" pitchFamily="2" charset="-122"/>
                <a:cs typeface="MiSans Light" panose="00000500000000000000" pitchFamily="2" charset="-122"/>
                <a:sym typeface="MiSans Light" panose="00000500000000000000" pitchFamily="2" charset="-122"/>
              </a:defRPr>
            </a:pPr>
            <a:r>
              <a:t>至少用AI实现工作场景中的一个重度任务的自动化</a:t>
            </a:r>
          </a:p>
          <a:p>
            <a:pPr defTabSz="2438400">
              <a:defRPr sz="1900">
                <a:solidFill>
                  <a:srgbClr val="000000"/>
                </a:solidFill>
                <a:latin typeface="MiSans Light" panose="00000500000000000000" pitchFamily="2" charset="-122"/>
                <a:ea typeface="MiSans Light" panose="00000500000000000000" pitchFamily="2" charset="-122"/>
                <a:cs typeface="MiSans Light" panose="00000500000000000000" pitchFamily="2" charset="-122"/>
                <a:sym typeface="MiSans Light" panose="00000500000000000000" pitchFamily="2" charset="-122"/>
              </a:defRPr>
            </a:pPr>
            <a:r>
              <a:t>获得结课证书</a:t>
            </a:r>
          </a:p>
          <a:p>
            <a:pPr defTabSz="2438400">
              <a:defRPr sz="1900">
                <a:solidFill>
                  <a:srgbClr val="000000"/>
                </a:solidFill>
                <a:latin typeface="MiSans Light" panose="00000500000000000000" pitchFamily="2" charset="-122"/>
                <a:ea typeface="MiSans Light" panose="00000500000000000000" pitchFamily="2" charset="-122"/>
                <a:cs typeface="MiSans Light" panose="00000500000000000000" pitchFamily="2" charset="-122"/>
                <a:sym typeface="MiSans Light" panose="00000500000000000000" pitchFamily="2" charset="-122"/>
              </a:defRPr>
            </a:pPr>
            <a:r>
              <a:t>获得微软+讯飞的智能体证书（认证）</a:t>
            </a:r>
          </a:p>
        </p:txBody>
      </p:sp>
      <p:pic>
        <p:nvPicPr>
          <p:cNvPr id="567" name="已粘贴的影片.png" descr="已粘贴的影片.png"/>
          <p:cNvPicPr>
            <a:picLocks noChangeAspect="1"/>
          </p:cNvPicPr>
          <p:nvPr/>
        </p:nvPicPr>
        <p:blipFill>
          <a:blip r:embed="rId1"/>
          <a:stretch>
            <a:fillRect/>
          </a:stretch>
        </p:blipFill>
        <p:spPr>
          <a:xfrm>
            <a:off x="9314249" y="2697095"/>
            <a:ext cx="6891596" cy="7089269"/>
          </a:xfrm>
          <a:prstGeom prst="rect">
            <a:avLst/>
          </a:prstGeom>
          <a:ln w="12700">
            <a:miter lim="400000"/>
            <a:headEnd/>
            <a:tailEnd/>
          </a:ln>
        </p:spPr>
      </p:pic>
      <p:pic>
        <p:nvPicPr>
          <p:cNvPr id="568" name="已粘贴的影片.png" descr="已粘贴的影片.png"/>
          <p:cNvPicPr>
            <a:picLocks noChangeAspect="1"/>
          </p:cNvPicPr>
          <p:nvPr/>
        </p:nvPicPr>
        <p:blipFill>
          <a:blip r:embed="rId2"/>
          <a:stretch>
            <a:fillRect/>
          </a:stretch>
        </p:blipFill>
        <p:spPr>
          <a:xfrm>
            <a:off x="6258246" y="10287000"/>
            <a:ext cx="11319186" cy="3532081"/>
          </a:xfrm>
          <a:prstGeom prst="rect">
            <a:avLst/>
          </a:prstGeom>
          <a:ln w="12700">
            <a:miter lim="400000"/>
            <a:headEnd/>
            <a:tailEnd/>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59:morph option="byObject"/>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 name="线条"/>
          <p:cNvSpPr/>
          <p:nvPr/>
        </p:nvSpPr>
        <p:spPr>
          <a:xfrm>
            <a:off x="4706306" y="7001695"/>
            <a:ext cx="1551941" cy="1"/>
          </a:xfrm>
          <a:prstGeom prst="line">
            <a:avLst/>
          </a:prstGeom>
          <a:ln w="50800">
            <a:solidFill>
              <a:srgbClr val="323232"/>
            </a:solidFill>
            <a:miter/>
            <a:tailEnd type="triangle"/>
          </a:ln>
        </p:spPr>
        <p:txBody>
          <a:bodyPr lIns="45719" rIns="45719"/>
          <a:lstStyle/>
          <a:p/>
        </p:txBody>
      </p:sp>
      <p:sp>
        <p:nvSpPr>
          <p:cNvPr id="571" name="Rectangle 27"/>
          <p:cNvSpPr/>
          <p:nvPr/>
        </p:nvSpPr>
        <p:spPr>
          <a:xfrm>
            <a:off x="-1" y="0"/>
            <a:ext cx="18288001" cy="2391065"/>
          </a:xfrm>
          <a:prstGeom prst="rect">
            <a:avLst/>
          </a:prstGeom>
          <a:solidFill>
            <a:srgbClr val="323232"/>
          </a:solidFill>
          <a:ln w="12700">
            <a:miter lim="400000"/>
          </a:ln>
        </p:spPr>
        <p:txBody>
          <a:bodyPr lIns="45719" rIns="45719" anchor="ctr"/>
          <a:lstStyle/>
          <a:p>
            <a:pPr algn="ctr">
              <a:defRPr>
                <a:solidFill>
                  <a:srgbClr val="F6F1EB"/>
                </a:solidFill>
              </a:defRPr>
            </a:pPr>
          </a:p>
        </p:txBody>
      </p:sp>
      <p:sp>
        <p:nvSpPr>
          <p:cNvPr id="572" name="Freeform: Shape 9"/>
          <p:cNvSpPr/>
          <p:nvPr/>
        </p:nvSpPr>
        <p:spPr>
          <a:xfrm rot="5400000">
            <a:off x="8954475" y="1451622"/>
            <a:ext cx="379050" cy="334818"/>
          </a:xfrm>
          <a:custGeom>
            <a:avLst/>
            <a:gdLst/>
            <a:ahLst/>
            <a:cxnLst>
              <a:cxn ang="0">
                <a:pos x="wd2" y="hd2"/>
              </a:cxn>
              <a:cxn ang="5400000">
                <a:pos x="wd2" y="hd2"/>
              </a:cxn>
              <a:cxn ang="10800000">
                <a:pos x="wd2" y="hd2"/>
              </a:cxn>
              <a:cxn ang="16200000">
                <a:pos x="wd2" y="hd2"/>
              </a:cxn>
            </a:cxnLst>
            <a:rect l="0" t="0" r="r" b="b"/>
            <a:pathLst>
              <a:path w="21600" h="21600" extrusionOk="0">
                <a:moveTo>
                  <a:pt x="12060" y="0"/>
                </a:moveTo>
                <a:lnTo>
                  <a:pt x="21600" y="10800"/>
                </a:lnTo>
                <a:lnTo>
                  <a:pt x="12060" y="21600"/>
                </a:lnTo>
                <a:lnTo>
                  <a:pt x="11390" y="20842"/>
                </a:lnTo>
                <a:lnTo>
                  <a:pt x="19753" y="11375"/>
                </a:lnTo>
                <a:lnTo>
                  <a:pt x="0" y="11375"/>
                </a:lnTo>
                <a:lnTo>
                  <a:pt x="0" y="10302"/>
                </a:lnTo>
                <a:lnTo>
                  <a:pt x="19820" y="10302"/>
                </a:lnTo>
                <a:lnTo>
                  <a:pt x="11390" y="758"/>
                </a:lnTo>
                <a:close/>
              </a:path>
            </a:pathLst>
          </a:custGeom>
          <a:solidFill>
            <a:srgbClr val="F6F1EB"/>
          </a:solidFill>
          <a:ln w="12700">
            <a:miter lim="400000"/>
          </a:ln>
        </p:spPr>
        <p:txBody>
          <a:bodyPr lIns="45719" rIns="45719" anchor="ctr"/>
          <a:lstStyle/>
          <a:p>
            <a:pPr algn="ctr">
              <a:defRPr>
                <a:solidFill>
                  <a:srgbClr val="F6F1EB"/>
                </a:solidFill>
              </a:defRPr>
            </a:pPr>
          </a:p>
        </p:txBody>
      </p:sp>
      <p:sp>
        <p:nvSpPr>
          <p:cNvPr id="573" name="Prompt 的体系化学习应该是什么样？"/>
          <p:cNvSpPr txBox="1"/>
          <p:nvPr/>
        </p:nvSpPr>
        <p:spPr>
          <a:xfrm>
            <a:off x="6370161" y="782782"/>
            <a:ext cx="5547678" cy="520701"/>
          </a:xfrm>
          <a:prstGeom prst="rect">
            <a:avLst/>
          </a:prstGeom>
          <a:ln w="12700">
            <a:miter lim="400000"/>
          </a:ln>
        </p:spPr>
        <p:txBody>
          <a:bodyPr wrap="none" lIns="50800" tIns="50800" rIns="50800" bIns="50800" anchor="ctr">
            <a:spAutoFit/>
          </a:bodyPr>
          <a:lstStyle>
            <a:lvl1pPr defTabSz="2438400">
              <a:defRPr sz="2500">
                <a:solidFill>
                  <a:srgbClr val="F6F1EB"/>
                </a:solidFill>
                <a:latin typeface="MiSans Semibold" panose="00000500000000000000" charset="-122"/>
                <a:ea typeface="MiSans Semibold" panose="00000500000000000000" charset="-122"/>
                <a:cs typeface="MiSans Semibold" panose="00000500000000000000" charset="-122"/>
                <a:sym typeface="MiSans Semibold" panose="00000500000000000000" charset="-122"/>
              </a:defRPr>
            </a:lvl1pPr>
          </a:lstStyle>
          <a:p>
            <a:r>
              <a:t>Prompt 的体系化学习应该是什么样？</a:t>
            </a:r>
          </a:p>
        </p:txBody>
      </p:sp>
      <p:sp>
        <p:nvSpPr>
          <p:cNvPr id="574" name="思维…"/>
          <p:cNvSpPr/>
          <p:nvPr/>
        </p:nvSpPr>
        <p:spPr>
          <a:xfrm>
            <a:off x="3155870" y="7563868"/>
            <a:ext cx="1316039" cy="135255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0"/>
                </a:lnTo>
                <a:lnTo>
                  <a:pt x="0" y="0"/>
                </a:lnTo>
                <a:lnTo>
                  <a:pt x="10800" y="21600"/>
                </a:lnTo>
                <a:close/>
              </a:path>
            </a:pathLst>
          </a:custGeom>
          <a:solidFill>
            <a:srgbClr val="D6D6D6"/>
          </a:solidFill>
          <a:ln w="12700">
            <a:miter lim="400000"/>
          </a:ln>
        </p:spPr>
        <p:txBody>
          <a:bodyPr lIns="45719" rIns="45719" anchor="ctr"/>
          <a:lstStyle/>
          <a:p>
            <a:pPr algn="ctr">
              <a:defRPr sz="1500">
                <a:latin typeface="MiSans Demibold" panose="00000500000000000000" pitchFamily="2" charset="-122"/>
                <a:ea typeface="MiSans Demibold" panose="00000500000000000000" pitchFamily="2" charset="-122"/>
                <a:cs typeface="MiSans Demibold" panose="00000500000000000000" pitchFamily="2" charset="-122"/>
                <a:sym typeface="MiSans Demibold" panose="00000500000000000000" pitchFamily="2" charset="-122"/>
              </a:defRPr>
            </a:pPr>
            <a:r>
              <a:t>思维</a:t>
            </a:r>
          </a:p>
          <a:p>
            <a:pPr algn="ctr">
              <a:defRPr sz="1500">
                <a:latin typeface="MiSans Demibold" panose="00000500000000000000" pitchFamily="2" charset="-122"/>
                <a:ea typeface="MiSans Demibold" panose="00000500000000000000" pitchFamily="2" charset="-122"/>
                <a:cs typeface="MiSans Demibold" panose="00000500000000000000" pitchFamily="2" charset="-122"/>
                <a:sym typeface="MiSans Demibold" panose="00000500000000000000" pitchFamily="2" charset="-122"/>
              </a:defRPr>
            </a:pPr>
            <a:r>
              <a:t>方式</a:t>
            </a:r>
          </a:p>
        </p:txBody>
      </p:sp>
      <p:sp>
        <p:nvSpPr>
          <p:cNvPr id="575" name="方法论"/>
          <p:cNvSpPr/>
          <p:nvPr/>
        </p:nvSpPr>
        <p:spPr>
          <a:xfrm>
            <a:off x="2669301" y="6564140"/>
            <a:ext cx="2289176" cy="875110"/>
          </a:xfrm>
          <a:custGeom>
            <a:avLst/>
            <a:gdLst/>
            <a:ahLst/>
            <a:cxnLst>
              <a:cxn ang="0">
                <a:pos x="wd2" y="hd2"/>
              </a:cxn>
              <a:cxn ang="5400000">
                <a:pos x="wd2" y="hd2"/>
              </a:cxn>
              <a:cxn ang="10800000">
                <a:pos x="wd2" y="hd2"/>
              </a:cxn>
              <a:cxn ang="16200000">
                <a:pos x="wd2" y="hd2"/>
              </a:cxn>
            </a:cxnLst>
            <a:rect l="0" t="0" r="r" b="b"/>
            <a:pathLst>
              <a:path w="21600" h="21600" extrusionOk="0">
                <a:moveTo>
                  <a:pt x="17582" y="21600"/>
                </a:moveTo>
                <a:lnTo>
                  <a:pt x="21600" y="0"/>
                </a:lnTo>
                <a:lnTo>
                  <a:pt x="0" y="0"/>
                </a:lnTo>
                <a:lnTo>
                  <a:pt x="4018" y="21600"/>
                </a:lnTo>
                <a:lnTo>
                  <a:pt x="17582" y="21600"/>
                </a:lnTo>
                <a:close/>
              </a:path>
            </a:pathLst>
          </a:custGeom>
          <a:solidFill>
            <a:srgbClr val="F15A24"/>
          </a:solidFill>
          <a:ln w="12700">
            <a:miter lim="400000"/>
          </a:ln>
        </p:spPr>
        <p:txBody>
          <a:bodyPr lIns="45719" rIns="45719" anchor="ctr"/>
          <a:lstStyle>
            <a:lvl1pPr algn="ctr">
              <a:defRPr>
                <a:solidFill>
                  <a:srgbClr val="F6F1EB"/>
                </a:solidFill>
                <a:latin typeface="MiSans Demibold" panose="00000500000000000000" pitchFamily="2" charset="-122"/>
                <a:ea typeface="MiSans Demibold" panose="00000500000000000000" pitchFamily="2" charset="-122"/>
                <a:cs typeface="MiSans Demibold" panose="00000500000000000000" pitchFamily="2" charset="-122"/>
                <a:sym typeface="MiSans Demibold" panose="00000500000000000000" pitchFamily="2" charset="-122"/>
              </a:defRPr>
            </a:lvl1pPr>
          </a:lstStyle>
          <a:p>
            <a:r>
              <a:t>方法论</a:t>
            </a:r>
          </a:p>
        </p:txBody>
      </p:sp>
      <p:sp>
        <p:nvSpPr>
          <p:cNvPr id="576" name="有效语句"/>
          <p:cNvSpPr/>
          <p:nvPr/>
        </p:nvSpPr>
        <p:spPr>
          <a:xfrm>
            <a:off x="2222817" y="5646565"/>
            <a:ext cx="3182145" cy="792957"/>
          </a:xfrm>
          <a:custGeom>
            <a:avLst/>
            <a:gdLst/>
            <a:ahLst/>
            <a:cxnLst>
              <a:cxn ang="0">
                <a:pos x="wd2" y="hd2"/>
              </a:cxn>
              <a:cxn ang="5400000">
                <a:pos x="wd2" y="hd2"/>
              </a:cxn>
              <a:cxn ang="10800000">
                <a:pos x="wd2" y="hd2"/>
              </a:cxn>
              <a:cxn ang="16200000">
                <a:pos x="wd2" y="hd2"/>
              </a:cxn>
            </a:cxnLst>
            <a:rect l="0" t="0" r="r" b="b"/>
            <a:pathLst>
              <a:path w="21600" h="21600" extrusionOk="0">
                <a:moveTo>
                  <a:pt x="18981" y="21600"/>
                </a:moveTo>
                <a:lnTo>
                  <a:pt x="21600" y="0"/>
                </a:lnTo>
                <a:lnTo>
                  <a:pt x="0" y="0"/>
                </a:lnTo>
                <a:lnTo>
                  <a:pt x="2619" y="21600"/>
                </a:lnTo>
                <a:lnTo>
                  <a:pt x="18981" y="21600"/>
                </a:lnTo>
                <a:close/>
              </a:path>
            </a:pathLst>
          </a:custGeom>
          <a:solidFill>
            <a:srgbClr val="919191"/>
          </a:solidFill>
          <a:ln w="12700">
            <a:miter lim="400000"/>
          </a:ln>
        </p:spPr>
        <p:txBody>
          <a:bodyPr lIns="45719" rIns="45719" anchor="ctr"/>
          <a:lstStyle>
            <a:lvl1pPr algn="ctr">
              <a:defRPr>
                <a:solidFill>
                  <a:srgbClr val="F6F1EB"/>
                </a:solidFill>
                <a:latin typeface="MiSans Demibold" panose="00000500000000000000" pitchFamily="2" charset="-122"/>
                <a:ea typeface="MiSans Demibold" panose="00000500000000000000" pitchFamily="2" charset="-122"/>
                <a:cs typeface="MiSans Demibold" panose="00000500000000000000" pitchFamily="2" charset="-122"/>
                <a:sym typeface="MiSans Demibold" panose="00000500000000000000" pitchFamily="2" charset="-122"/>
              </a:defRPr>
            </a:lvl1pPr>
          </a:lstStyle>
          <a:p>
            <a:r>
              <a:t>有效语句</a:t>
            </a:r>
          </a:p>
        </p:txBody>
      </p:sp>
      <p:sp>
        <p:nvSpPr>
          <p:cNvPr id="577" name="工具"/>
          <p:cNvSpPr/>
          <p:nvPr/>
        </p:nvSpPr>
        <p:spPr>
          <a:xfrm>
            <a:off x="1733470" y="4640486"/>
            <a:ext cx="4160839" cy="881460"/>
          </a:xfrm>
          <a:custGeom>
            <a:avLst/>
            <a:gdLst/>
            <a:ahLst/>
            <a:cxnLst>
              <a:cxn ang="0">
                <a:pos x="wd2" y="hd2"/>
              </a:cxn>
              <a:cxn ang="5400000">
                <a:pos x="wd2" y="hd2"/>
              </a:cxn>
              <a:cxn ang="10800000">
                <a:pos x="wd2" y="hd2"/>
              </a:cxn>
              <a:cxn ang="16200000">
                <a:pos x="wd2" y="hd2"/>
              </a:cxn>
            </a:cxnLst>
            <a:rect l="0" t="0" r="r" b="b"/>
            <a:pathLst>
              <a:path w="21600" h="21600" extrusionOk="0">
                <a:moveTo>
                  <a:pt x="19375" y="21600"/>
                </a:moveTo>
                <a:lnTo>
                  <a:pt x="21600" y="0"/>
                </a:lnTo>
                <a:lnTo>
                  <a:pt x="0" y="0"/>
                </a:lnTo>
                <a:lnTo>
                  <a:pt x="2225" y="21600"/>
                </a:lnTo>
                <a:lnTo>
                  <a:pt x="19375" y="21600"/>
                </a:lnTo>
                <a:close/>
              </a:path>
            </a:pathLst>
          </a:custGeom>
          <a:solidFill>
            <a:srgbClr val="5E5E5E"/>
          </a:solidFill>
          <a:ln w="12700">
            <a:miter lim="400000"/>
          </a:ln>
        </p:spPr>
        <p:txBody>
          <a:bodyPr lIns="45719" rIns="45719" anchor="ctr"/>
          <a:lstStyle>
            <a:lvl1pPr algn="ctr">
              <a:defRPr>
                <a:solidFill>
                  <a:srgbClr val="F6F1EB"/>
                </a:solidFill>
                <a:latin typeface="MiSans Demibold" panose="00000500000000000000" pitchFamily="2" charset="-122"/>
                <a:ea typeface="MiSans Demibold" panose="00000500000000000000" pitchFamily="2" charset="-122"/>
                <a:cs typeface="MiSans Demibold" panose="00000500000000000000" pitchFamily="2" charset="-122"/>
                <a:sym typeface="MiSans Demibold" panose="00000500000000000000" pitchFamily="2" charset="-122"/>
              </a:defRPr>
            </a:lvl1pPr>
          </a:lstStyle>
          <a:p>
            <a:r>
              <a:t>工具</a:t>
            </a:r>
          </a:p>
        </p:txBody>
      </p:sp>
      <p:sp>
        <p:nvSpPr>
          <p:cNvPr id="578" name="场景"/>
          <p:cNvSpPr/>
          <p:nvPr/>
        </p:nvSpPr>
        <p:spPr>
          <a:xfrm>
            <a:off x="1257617" y="3662586"/>
            <a:ext cx="5112545" cy="853282"/>
          </a:xfrm>
          <a:custGeom>
            <a:avLst/>
            <a:gdLst/>
            <a:ahLst/>
            <a:cxnLst>
              <a:cxn ang="0">
                <a:pos x="wd2" y="hd2"/>
              </a:cxn>
              <a:cxn ang="5400000">
                <a:pos x="wd2" y="hd2"/>
              </a:cxn>
              <a:cxn ang="10800000">
                <a:pos x="wd2" y="hd2"/>
              </a:cxn>
              <a:cxn ang="16200000">
                <a:pos x="wd2" y="hd2"/>
              </a:cxn>
            </a:cxnLst>
            <a:rect l="0" t="0" r="r" b="b"/>
            <a:pathLst>
              <a:path w="21600" h="21600" extrusionOk="0">
                <a:moveTo>
                  <a:pt x="19846" y="21600"/>
                </a:moveTo>
                <a:lnTo>
                  <a:pt x="21600" y="0"/>
                </a:lnTo>
                <a:lnTo>
                  <a:pt x="0" y="0"/>
                </a:lnTo>
                <a:lnTo>
                  <a:pt x="1754" y="21600"/>
                </a:lnTo>
                <a:lnTo>
                  <a:pt x="19846" y="21600"/>
                </a:lnTo>
                <a:close/>
              </a:path>
            </a:pathLst>
          </a:custGeom>
          <a:solidFill>
            <a:srgbClr val="323232"/>
          </a:solidFill>
          <a:ln w="12700">
            <a:miter lim="400000"/>
          </a:ln>
        </p:spPr>
        <p:txBody>
          <a:bodyPr lIns="45719" rIns="45719" anchor="ctr"/>
          <a:lstStyle>
            <a:lvl1pPr algn="ctr">
              <a:defRPr>
                <a:solidFill>
                  <a:srgbClr val="F6F1EB"/>
                </a:solidFill>
                <a:latin typeface="MiSans Semibold" panose="00000500000000000000" charset="-122"/>
                <a:ea typeface="MiSans Semibold" panose="00000500000000000000" charset="-122"/>
                <a:cs typeface="MiSans Semibold" panose="00000500000000000000" charset="-122"/>
                <a:sym typeface="MiSans Semibold" panose="00000500000000000000" charset="-122"/>
              </a:defRPr>
            </a:lvl1pPr>
          </a:lstStyle>
          <a:p>
            <a:r>
              <a:t>场景</a:t>
            </a:r>
          </a:p>
        </p:txBody>
      </p:sp>
      <p:sp>
        <p:nvSpPr>
          <p:cNvPr id="579" name="Straight Connector 13"/>
          <p:cNvSpPr/>
          <p:nvPr/>
        </p:nvSpPr>
        <p:spPr>
          <a:xfrm>
            <a:off x="18542000" y="2053860"/>
            <a:ext cx="4621435" cy="1"/>
          </a:xfrm>
          <a:prstGeom prst="line">
            <a:avLst/>
          </a:prstGeom>
          <a:ln w="28575">
            <a:solidFill>
              <a:srgbClr val="323232"/>
            </a:solidFill>
            <a:miter/>
          </a:ln>
        </p:spPr>
        <p:txBody>
          <a:bodyPr lIns="45719" rIns="45719"/>
          <a:lstStyle/>
          <a:p/>
        </p:txBody>
      </p:sp>
      <p:sp>
        <p:nvSpPr>
          <p:cNvPr id="580" name="TextBox 17"/>
          <p:cNvSpPr txBox="1"/>
          <p:nvPr/>
        </p:nvSpPr>
        <p:spPr>
          <a:xfrm>
            <a:off x="18542000" y="1344842"/>
            <a:ext cx="2593340" cy="561341"/>
          </a:xfrm>
          <a:prstGeom prst="rect">
            <a:avLst/>
          </a:prstGeom>
          <a:ln w="12700">
            <a:miter lim="400000"/>
          </a:ln>
        </p:spPr>
        <p:txBody>
          <a:bodyPr wrap="none" lIns="45719" rIns="45719">
            <a:spAutoFit/>
          </a:bodyPr>
          <a:lstStyle>
            <a:lvl1pPr>
              <a:defRPr sz="2800">
                <a:latin typeface="MiSans Demibold" panose="00000500000000000000" pitchFamily="2" charset="-122"/>
                <a:ea typeface="MiSans Demibold" panose="00000500000000000000" pitchFamily="2" charset="-122"/>
                <a:cs typeface="MiSans Demibold" panose="00000500000000000000" pitchFamily="2" charset="-122"/>
                <a:sym typeface="MiSans Demibold" panose="00000500000000000000" pitchFamily="2" charset="-122"/>
              </a:defRPr>
            </a:lvl1pPr>
          </a:lstStyle>
          <a:p>
            <a:r>
              <a:t>培训项目模式：</a:t>
            </a:r>
          </a:p>
        </p:txBody>
      </p:sp>
      <p:sp>
        <p:nvSpPr>
          <p:cNvPr id="581" name="外部付费…"/>
          <p:cNvSpPr txBox="1"/>
          <p:nvPr/>
        </p:nvSpPr>
        <p:spPr>
          <a:xfrm>
            <a:off x="18542000" y="2333874"/>
            <a:ext cx="1551940" cy="726441"/>
          </a:xfrm>
          <a:prstGeom prst="rect">
            <a:avLst/>
          </a:prstGeom>
          <a:ln w="12700">
            <a:miter lim="400000"/>
          </a:ln>
        </p:spPr>
        <p:txBody>
          <a:bodyPr wrap="none" lIns="45719" rIns="45719">
            <a:spAutoFit/>
          </a:bodyPr>
          <a:lstStyle/>
          <a:p>
            <a:pPr defTabSz="2438400">
              <a:defRPr sz="1900">
                <a:solidFill>
                  <a:srgbClr val="000000"/>
                </a:solidFill>
                <a:latin typeface="MiSans Light" panose="00000500000000000000" pitchFamily="2" charset="-122"/>
                <a:ea typeface="MiSans Light" panose="00000500000000000000" pitchFamily="2" charset="-122"/>
                <a:cs typeface="MiSans Light" panose="00000500000000000000" pitchFamily="2" charset="-122"/>
                <a:sym typeface="MiSans Light" panose="00000500000000000000" pitchFamily="2" charset="-122"/>
              </a:defRPr>
            </a:pPr>
            <a:r>
              <a:t>外部付费</a:t>
            </a:r>
          </a:p>
          <a:p>
            <a:pPr defTabSz="2438400">
              <a:defRPr sz="1900">
                <a:solidFill>
                  <a:srgbClr val="000000"/>
                </a:solidFill>
                <a:latin typeface="MiSans Light" panose="00000500000000000000" pitchFamily="2" charset="-122"/>
                <a:ea typeface="MiSans Light" panose="00000500000000000000" pitchFamily="2" charset="-122"/>
                <a:cs typeface="MiSans Light" panose="00000500000000000000" pitchFamily="2" charset="-122"/>
                <a:sym typeface="MiSans Light" panose="00000500000000000000" pitchFamily="2" charset="-122"/>
              </a:defRPr>
            </a:pPr>
            <a:r>
              <a:t>内部立项激励</a:t>
            </a:r>
          </a:p>
        </p:txBody>
      </p:sp>
      <p:sp>
        <p:nvSpPr>
          <p:cNvPr id="582" name="Straight Connector 13"/>
          <p:cNvSpPr/>
          <p:nvPr/>
        </p:nvSpPr>
        <p:spPr>
          <a:xfrm>
            <a:off x="18542000" y="4500355"/>
            <a:ext cx="4621435" cy="1"/>
          </a:xfrm>
          <a:prstGeom prst="line">
            <a:avLst/>
          </a:prstGeom>
          <a:ln w="28575">
            <a:solidFill>
              <a:srgbClr val="323232"/>
            </a:solidFill>
            <a:miter/>
          </a:ln>
        </p:spPr>
        <p:txBody>
          <a:bodyPr lIns="45719" rIns="45719"/>
          <a:lstStyle/>
          <a:p/>
        </p:txBody>
      </p:sp>
      <p:sp>
        <p:nvSpPr>
          <p:cNvPr id="583" name="TextBox 17"/>
          <p:cNvSpPr txBox="1"/>
          <p:nvPr/>
        </p:nvSpPr>
        <p:spPr>
          <a:xfrm>
            <a:off x="18542000" y="3791337"/>
            <a:ext cx="1882140" cy="561341"/>
          </a:xfrm>
          <a:prstGeom prst="rect">
            <a:avLst/>
          </a:prstGeom>
          <a:ln w="12700">
            <a:miter lim="400000"/>
          </a:ln>
        </p:spPr>
        <p:txBody>
          <a:bodyPr wrap="none" lIns="45719" rIns="45719">
            <a:spAutoFit/>
          </a:bodyPr>
          <a:lstStyle>
            <a:lvl1pPr>
              <a:defRPr sz="2800">
                <a:latin typeface="MiSans Demibold" panose="00000500000000000000" pitchFamily="2" charset="-122"/>
                <a:ea typeface="MiSans Demibold" panose="00000500000000000000" pitchFamily="2" charset="-122"/>
                <a:cs typeface="MiSans Demibold" panose="00000500000000000000" pitchFamily="2" charset="-122"/>
                <a:sym typeface="MiSans Demibold" panose="00000500000000000000" pitchFamily="2" charset="-122"/>
              </a:defRPr>
            </a:lvl1pPr>
          </a:lstStyle>
          <a:p>
            <a:r>
              <a:t>课程形式：</a:t>
            </a:r>
          </a:p>
        </p:txBody>
      </p:sp>
      <p:sp>
        <p:nvSpPr>
          <p:cNvPr id="584" name="7+7=14天…"/>
          <p:cNvSpPr txBox="1"/>
          <p:nvPr/>
        </p:nvSpPr>
        <p:spPr>
          <a:xfrm>
            <a:off x="18542000" y="4780370"/>
            <a:ext cx="8326921" cy="1043941"/>
          </a:xfrm>
          <a:prstGeom prst="rect">
            <a:avLst/>
          </a:prstGeom>
          <a:ln w="12700">
            <a:miter lim="400000"/>
          </a:ln>
        </p:spPr>
        <p:txBody>
          <a:bodyPr wrap="none" lIns="45719" rIns="45719">
            <a:spAutoFit/>
          </a:bodyPr>
          <a:lstStyle/>
          <a:p>
            <a:pPr defTabSz="2438400">
              <a:defRPr sz="1900">
                <a:solidFill>
                  <a:srgbClr val="000000"/>
                </a:solidFill>
                <a:latin typeface="MiSans Light" panose="00000500000000000000" pitchFamily="2" charset="-122"/>
                <a:ea typeface="MiSans Light" panose="00000500000000000000" pitchFamily="2" charset="-122"/>
                <a:cs typeface="MiSans Light" panose="00000500000000000000" pitchFamily="2" charset="-122"/>
                <a:sym typeface="MiSans Light" panose="00000500000000000000" pitchFamily="2" charset="-122"/>
              </a:defRPr>
            </a:pPr>
            <a:r>
              <a:t>7+7=14天</a:t>
            </a:r>
          </a:p>
          <a:p>
            <a:pPr defTabSz="2438400">
              <a:defRPr sz="1900">
                <a:solidFill>
                  <a:srgbClr val="000000"/>
                </a:solidFill>
                <a:latin typeface="MiSans Light" panose="00000500000000000000" pitchFamily="2" charset="-122"/>
                <a:ea typeface="MiSans Light" panose="00000500000000000000" pitchFamily="2" charset="-122"/>
                <a:cs typeface="MiSans Light" panose="00000500000000000000" pitchFamily="2" charset="-122"/>
                <a:sym typeface="MiSans Light" panose="00000500000000000000" pitchFamily="2" charset="-122"/>
              </a:defRPr>
            </a:pPr>
            <a:r>
              <a:t>7天知识学习（视频课观看加1次直播互动）</a:t>
            </a:r>
          </a:p>
          <a:p>
            <a:pPr defTabSz="2438400">
              <a:defRPr sz="1900">
                <a:solidFill>
                  <a:srgbClr val="000000"/>
                </a:solidFill>
                <a:latin typeface="MiSans Light" panose="00000500000000000000" pitchFamily="2" charset="-122"/>
                <a:ea typeface="MiSans Light" panose="00000500000000000000" pitchFamily="2" charset="-122"/>
                <a:cs typeface="MiSans Light" panose="00000500000000000000" pitchFamily="2" charset="-122"/>
                <a:sym typeface="MiSans Light" panose="00000500000000000000" pitchFamily="2" charset="-122"/>
              </a:defRPr>
            </a:pPr>
            <a:r>
              <a:t>7天业务实战（每人设定3个工作场景，最终选定一个作为第二周的实战目标）</a:t>
            </a:r>
          </a:p>
        </p:txBody>
      </p:sp>
      <p:sp>
        <p:nvSpPr>
          <p:cNvPr id="585" name="Straight Connector 13"/>
          <p:cNvSpPr/>
          <p:nvPr/>
        </p:nvSpPr>
        <p:spPr>
          <a:xfrm>
            <a:off x="18542000" y="7300703"/>
            <a:ext cx="4621435" cy="1"/>
          </a:xfrm>
          <a:prstGeom prst="line">
            <a:avLst/>
          </a:prstGeom>
          <a:ln w="28575">
            <a:solidFill>
              <a:srgbClr val="323232"/>
            </a:solidFill>
            <a:miter/>
          </a:ln>
        </p:spPr>
        <p:txBody>
          <a:bodyPr lIns="45719" rIns="45719"/>
          <a:lstStyle/>
          <a:p/>
        </p:txBody>
      </p:sp>
      <p:sp>
        <p:nvSpPr>
          <p:cNvPr id="586" name="TextBox 17"/>
          <p:cNvSpPr txBox="1"/>
          <p:nvPr/>
        </p:nvSpPr>
        <p:spPr>
          <a:xfrm>
            <a:off x="18542000" y="6591684"/>
            <a:ext cx="1882140" cy="561341"/>
          </a:xfrm>
          <a:prstGeom prst="rect">
            <a:avLst/>
          </a:prstGeom>
          <a:ln w="12700">
            <a:miter lim="400000"/>
          </a:ln>
        </p:spPr>
        <p:txBody>
          <a:bodyPr wrap="none" lIns="45719" rIns="45719">
            <a:spAutoFit/>
          </a:bodyPr>
          <a:lstStyle>
            <a:lvl1pPr>
              <a:defRPr sz="2800">
                <a:latin typeface="MiSans Demibold" panose="00000500000000000000" pitchFamily="2" charset="-122"/>
                <a:ea typeface="MiSans Demibold" panose="00000500000000000000" pitchFamily="2" charset="-122"/>
                <a:cs typeface="MiSans Demibold" panose="00000500000000000000" pitchFamily="2" charset="-122"/>
                <a:sym typeface="MiSans Demibold" panose="00000500000000000000" pitchFamily="2" charset="-122"/>
              </a:defRPr>
            </a:lvl1pPr>
          </a:lstStyle>
          <a:p>
            <a:r>
              <a:t>完课成果：</a:t>
            </a:r>
          </a:p>
        </p:txBody>
      </p:sp>
      <p:sp>
        <p:nvSpPr>
          <p:cNvPr id="587" name="掌握提示词知识和方法…"/>
          <p:cNvSpPr txBox="1"/>
          <p:nvPr/>
        </p:nvSpPr>
        <p:spPr>
          <a:xfrm>
            <a:off x="18542000" y="7580717"/>
            <a:ext cx="5378717" cy="1361441"/>
          </a:xfrm>
          <a:prstGeom prst="rect">
            <a:avLst/>
          </a:prstGeom>
          <a:ln w="12700">
            <a:miter lim="400000"/>
          </a:ln>
        </p:spPr>
        <p:txBody>
          <a:bodyPr wrap="none" lIns="45719" rIns="45719">
            <a:spAutoFit/>
          </a:bodyPr>
          <a:lstStyle/>
          <a:p>
            <a:pPr defTabSz="2438400">
              <a:defRPr sz="1900">
                <a:solidFill>
                  <a:srgbClr val="000000"/>
                </a:solidFill>
                <a:latin typeface="MiSans Light" panose="00000500000000000000" pitchFamily="2" charset="-122"/>
                <a:ea typeface="MiSans Light" panose="00000500000000000000" pitchFamily="2" charset="-122"/>
                <a:cs typeface="MiSans Light" panose="00000500000000000000" pitchFamily="2" charset="-122"/>
                <a:sym typeface="MiSans Light" panose="00000500000000000000" pitchFamily="2" charset="-122"/>
              </a:defRPr>
            </a:pPr>
            <a:r>
              <a:t>掌握提示词知识和方法</a:t>
            </a:r>
          </a:p>
          <a:p>
            <a:pPr defTabSz="2438400">
              <a:defRPr sz="1900">
                <a:solidFill>
                  <a:srgbClr val="000000"/>
                </a:solidFill>
                <a:latin typeface="MiSans Light" panose="00000500000000000000" pitchFamily="2" charset="-122"/>
                <a:ea typeface="MiSans Light" panose="00000500000000000000" pitchFamily="2" charset="-122"/>
                <a:cs typeface="MiSans Light" panose="00000500000000000000" pitchFamily="2" charset="-122"/>
                <a:sym typeface="MiSans Light" panose="00000500000000000000" pitchFamily="2" charset="-122"/>
              </a:defRPr>
            </a:pPr>
            <a:r>
              <a:t>至少用AI实现工作场景中的一个重度任务的自动化</a:t>
            </a:r>
          </a:p>
          <a:p>
            <a:pPr defTabSz="2438400">
              <a:defRPr sz="1900">
                <a:solidFill>
                  <a:srgbClr val="000000"/>
                </a:solidFill>
                <a:latin typeface="MiSans Light" panose="00000500000000000000" pitchFamily="2" charset="-122"/>
                <a:ea typeface="MiSans Light" panose="00000500000000000000" pitchFamily="2" charset="-122"/>
                <a:cs typeface="MiSans Light" panose="00000500000000000000" pitchFamily="2" charset="-122"/>
                <a:sym typeface="MiSans Light" panose="00000500000000000000" pitchFamily="2" charset="-122"/>
              </a:defRPr>
            </a:pPr>
            <a:r>
              <a:t>获得结课证书</a:t>
            </a:r>
          </a:p>
          <a:p>
            <a:pPr defTabSz="2438400">
              <a:defRPr sz="1900">
                <a:solidFill>
                  <a:srgbClr val="000000"/>
                </a:solidFill>
                <a:latin typeface="MiSans Light" panose="00000500000000000000" pitchFamily="2" charset="-122"/>
                <a:ea typeface="MiSans Light" panose="00000500000000000000" pitchFamily="2" charset="-122"/>
                <a:cs typeface="MiSans Light" panose="00000500000000000000" pitchFamily="2" charset="-122"/>
                <a:sym typeface="MiSans Light" panose="00000500000000000000" pitchFamily="2" charset="-122"/>
              </a:defRPr>
            </a:pPr>
            <a:r>
              <a:t>获得微软+讯飞的智能体证书（认证）</a:t>
            </a:r>
          </a:p>
        </p:txBody>
      </p:sp>
      <p:pic>
        <p:nvPicPr>
          <p:cNvPr id="588" name="已粘贴的影片.png" descr="已粘贴的影片.png"/>
          <p:cNvPicPr>
            <a:picLocks noChangeAspect="1"/>
          </p:cNvPicPr>
          <p:nvPr/>
        </p:nvPicPr>
        <p:blipFill>
          <a:blip r:embed="rId1"/>
          <a:stretch>
            <a:fillRect/>
          </a:stretch>
        </p:blipFill>
        <p:spPr>
          <a:xfrm>
            <a:off x="6258246" y="5851793"/>
            <a:ext cx="11319186" cy="3532082"/>
          </a:xfrm>
          <a:prstGeom prst="rect">
            <a:avLst/>
          </a:prstGeom>
          <a:ln w="12700">
            <a:miter lim="400000"/>
            <a:headEnd/>
            <a:tailEnd/>
          </a:ln>
        </p:spPr>
      </p:pic>
      <p:pic>
        <p:nvPicPr>
          <p:cNvPr id="589" name="已粘贴的影片.png" descr="已粘贴的影片.png"/>
          <p:cNvPicPr>
            <a:picLocks noChangeAspect="1"/>
          </p:cNvPicPr>
          <p:nvPr/>
        </p:nvPicPr>
        <p:blipFill>
          <a:blip r:embed="rId2"/>
          <a:stretch>
            <a:fillRect/>
          </a:stretch>
        </p:blipFill>
        <p:spPr>
          <a:xfrm>
            <a:off x="18525487" y="2990683"/>
            <a:ext cx="9275895" cy="6897677"/>
          </a:xfrm>
          <a:prstGeom prst="rect">
            <a:avLst/>
          </a:prstGeom>
          <a:ln w="12700">
            <a:miter lim="400000"/>
            <a:headEnd/>
            <a:tailEnd/>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59:morph option="byObject"/>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 name="线条"/>
          <p:cNvSpPr/>
          <p:nvPr/>
        </p:nvSpPr>
        <p:spPr>
          <a:xfrm>
            <a:off x="4706306" y="7001695"/>
            <a:ext cx="2820259" cy="1"/>
          </a:xfrm>
          <a:prstGeom prst="line">
            <a:avLst/>
          </a:prstGeom>
          <a:ln w="50800">
            <a:solidFill>
              <a:srgbClr val="323232"/>
            </a:solidFill>
            <a:miter/>
            <a:tailEnd type="triangle"/>
          </a:ln>
        </p:spPr>
        <p:txBody>
          <a:bodyPr lIns="45719" rIns="45719"/>
          <a:lstStyle/>
          <a:p/>
        </p:txBody>
      </p:sp>
      <p:sp>
        <p:nvSpPr>
          <p:cNvPr id="592" name="Rectangle 27"/>
          <p:cNvSpPr/>
          <p:nvPr/>
        </p:nvSpPr>
        <p:spPr>
          <a:xfrm>
            <a:off x="-1" y="0"/>
            <a:ext cx="18288001" cy="2391065"/>
          </a:xfrm>
          <a:prstGeom prst="rect">
            <a:avLst/>
          </a:prstGeom>
          <a:solidFill>
            <a:srgbClr val="323232"/>
          </a:solidFill>
          <a:ln w="12700">
            <a:miter lim="400000"/>
          </a:ln>
        </p:spPr>
        <p:txBody>
          <a:bodyPr lIns="45719" rIns="45719" anchor="ctr"/>
          <a:lstStyle/>
          <a:p>
            <a:pPr algn="ctr">
              <a:defRPr>
                <a:solidFill>
                  <a:srgbClr val="F6F1EB"/>
                </a:solidFill>
              </a:defRPr>
            </a:pPr>
          </a:p>
        </p:txBody>
      </p:sp>
      <p:sp>
        <p:nvSpPr>
          <p:cNvPr id="593" name="Freeform: Shape 9"/>
          <p:cNvSpPr/>
          <p:nvPr/>
        </p:nvSpPr>
        <p:spPr>
          <a:xfrm rot="5400000">
            <a:off x="8954475" y="1451622"/>
            <a:ext cx="379050" cy="334818"/>
          </a:xfrm>
          <a:custGeom>
            <a:avLst/>
            <a:gdLst/>
            <a:ahLst/>
            <a:cxnLst>
              <a:cxn ang="0">
                <a:pos x="wd2" y="hd2"/>
              </a:cxn>
              <a:cxn ang="5400000">
                <a:pos x="wd2" y="hd2"/>
              </a:cxn>
              <a:cxn ang="10800000">
                <a:pos x="wd2" y="hd2"/>
              </a:cxn>
              <a:cxn ang="16200000">
                <a:pos x="wd2" y="hd2"/>
              </a:cxn>
            </a:cxnLst>
            <a:rect l="0" t="0" r="r" b="b"/>
            <a:pathLst>
              <a:path w="21600" h="21600" extrusionOk="0">
                <a:moveTo>
                  <a:pt x="12060" y="0"/>
                </a:moveTo>
                <a:lnTo>
                  <a:pt x="21600" y="10800"/>
                </a:lnTo>
                <a:lnTo>
                  <a:pt x="12060" y="21600"/>
                </a:lnTo>
                <a:lnTo>
                  <a:pt x="11390" y="20842"/>
                </a:lnTo>
                <a:lnTo>
                  <a:pt x="19753" y="11375"/>
                </a:lnTo>
                <a:lnTo>
                  <a:pt x="0" y="11375"/>
                </a:lnTo>
                <a:lnTo>
                  <a:pt x="0" y="10302"/>
                </a:lnTo>
                <a:lnTo>
                  <a:pt x="19820" y="10302"/>
                </a:lnTo>
                <a:lnTo>
                  <a:pt x="11390" y="758"/>
                </a:lnTo>
                <a:close/>
              </a:path>
            </a:pathLst>
          </a:custGeom>
          <a:solidFill>
            <a:srgbClr val="F6F1EB"/>
          </a:solidFill>
          <a:ln w="12700">
            <a:miter lim="400000"/>
          </a:ln>
        </p:spPr>
        <p:txBody>
          <a:bodyPr lIns="45719" rIns="45719" anchor="ctr"/>
          <a:lstStyle/>
          <a:p>
            <a:pPr algn="ctr">
              <a:defRPr>
                <a:solidFill>
                  <a:srgbClr val="F6F1EB"/>
                </a:solidFill>
              </a:defRPr>
            </a:pPr>
          </a:p>
        </p:txBody>
      </p:sp>
      <p:sp>
        <p:nvSpPr>
          <p:cNvPr id="594" name="Prompt 的体系化学习应该是什么样？"/>
          <p:cNvSpPr txBox="1"/>
          <p:nvPr/>
        </p:nvSpPr>
        <p:spPr>
          <a:xfrm>
            <a:off x="6370161" y="782782"/>
            <a:ext cx="5547678" cy="520701"/>
          </a:xfrm>
          <a:prstGeom prst="rect">
            <a:avLst/>
          </a:prstGeom>
          <a:ln w="12700">
            <a:miter lim="400000"/>
          </a:ln>
        </p:spPr>
        <p:txBody>
          <a:bodyPr wrap="none" lIns="50800" tIns="50800" rIns="50800" bIns="50800" anchor="ctr">
            <a:spAutoFit/>
          </a:bodyPr>
          <a:lstStyle>
            <a:lvl1pPr defTabSz="2438400">
              <a:defRPr sz="2500">
                <a:solidFill>
                  <a:srgbClr val="F6F1EB"/>
                </a:solidFill>
                <a:latin typeface="MiSans Semibold" panose="00000500000000000000" charset="-122"/>
                <a:ea typeface="MiSans Semibold" panose="00000500000000000000" charset="-122"/>
                <a:cs typeface="MiSans Semibold" panose="00000500000000000000" charset="-122"/>
                <a:sym typeface="MiSans Semibold" panose="00000500000000000000" charset="-122"/>
              </a:defRPr>
            </a:lvl1pPr>
          </a:lstStyle>
          <a:p>
            <a:r>
              <a:t>Prompt 的体系化学习应该是什么样？</a:t>
            </a:r>
          </a:p>
        </p:txBody>
      </p:sp>
      <p:sp>
        <p:nvSpPr>
          <p:cNvPr id="595" name="思维…"/>
          <p:cNvSpPr/>
          <p:nvPr/>
        </p:nvSpPr>
        <p:spPr>
          <a:xfrm>
            <a:off x="3155870" y="7563868"/>
            <a:ext cx="1316039" cy="135255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0"/>
                </a:lnTo>
                <a:lnTo>
                  <a:pt x="0" y="0"/>
                </a:lnTo>
                <a:lnTo>
                  <a:pt x="10800" y="21600"/>
                </a:lnTo>
                <a:close/>
              </a:path>
            </a:pathLst>
          </a:custGeom>
          <a:solidFill>
            <a:srgbClr val="D6D6D6"/>
          </a:solidFill>
          <a:ln w="12700">
            <a:miter lim="400000"/>
          </a:ln>
        </p:spPr>
        <p:txBody>
          <a:bodyPr lIns="45719" rIns="45719" anchor="ctr"/>
          <a:lstStyle/>
          <a:p>
            <a:pPr algn="ctr">
              <a:defRPr sz="1500">
                <a:latin typeface="MiSans Demibold" panose="00000500000000000000" pitchFamily="2" charset="-122"/>
                <a:ea typeface="MiSans Demibold" panose="00000500000000000000" pitchFamily="2" charset="-122"/>
                <a:cs typeface="MiSans Demibold" panose="00000500000000000000" pitchFamily="2" charset="-122"/>
                <a:sym typeface="MiSans Demibold" panose="00000500000000000000" pitchFamily="2" charset="-122"/>
              </a:defRPr>
            </a:pPr>
            <a:r>
              <a:t>思维</a:t>
            </a:r>
          </a:p>
          <a:p>
            <a:pPr algn="ctr">
              <a:defRPr sz="1500">
                <a:latin typeface="MiSans Demibold" panose="00000500000000000000" pitchFamily="2" charset="-122"/>
                <a:ea typeface="MiSans Demibold" panose="00000500000000000000" pitchFamily="2" charset="-122"/>
                <a:cs typeface="MiSans Demibold" panose="00000500000000000000" pitchFamily="2" charset="-122"/>
                <a:sym typeface="MiSans Demibold" panose="00000500000000000000" pitchFamily="2" charset="-122"/>
              </a:defRPr>
            </a:pPr>
            <a:r>
              <a:t>方式</a:t>
            </a:r>
          </a:p>
        </p:txBody>
      </p:sp>
      <p:sp>
        <p:nvSpPr>
          <p:cNvPr id="596" name="方法论"/>
          <p:cNvSpPr/>
          <p:nvPr/>
        </p:nvSpPr>
        <p:spPr>
          <a:xfrm>
            <a:off x="2669301" y="6564140"/>
            <a:ext cx="2289176" cy="875110"/>
          </a:xfrm>
          <a:custGeom>
            <a:avLst/>
            <a:gdLst/>
            <a:ahLst/>
            <a:cxnLst>
              <a:cxn ang="0">
                <a:pos x="wd2" y="hd2"/>
              </a:cxn>
              <a:cxn ang="5400000">
                <a:pos x="wd2" y="hd2"/>
              </a:cxn>
              <a:cxn ang="10800000">
                <a:pos x="wd2" y="hd2"/>
              </a:cxn>
              <a:cxn ang="16200000">
                <a:pos x="wd2" y="hd2"/>
              </a:cxn>
            </a:cxnLst>
            <a:rect l="0" t="0" r="r" b="b"/>
            <a:pathLst>
              <a:path w="21600" h="21600" extrusionOk="0">
                <a:moveTo>
                  <a:pt x="17582" y="21600"/>
                </a:moveTo>
                <a:lnTo>
                  <a:pt x="21600" y="0"/>
                </a:lnTo>
                <a:lnTo>
                  <a:pt x="0" y="0"/>
                </a:lnTo>
                <a:lnTo>
                  <a:pt x="4018" y="21600"/>
                </a:lnTo>
                <a:lnTo>
                  <a:pt x="17582" y="21600"/>
                </a:lnTo>
                <a:close/>
              </a:path>
            </a:pathLst>
          </a:custGeom>
          <a:solidFill>
            <a:srgbClr val="F15A24"/>
          </a:solidFill>
          <a:ln w="12700">
            <a:miter lim="400000"/>
          </a:ln>
        </p:spPr>
        <p:txBody>
          <a:bodyPr lIns="45719" rIns="45719" anchor="ctr"/>
          <a:lstStyle>
            <a:lvl1pPr algn="ctr">
              <a:defRPr>
                <a:solidFill>
                  <a:srgbClr val="F6F1EB"/>
                </a:solidFill>
                <a:latin typeface="MiSans Demibold" panose="00000500000000000000" pitchFamily="2" charset="-122"/>
                <a:ea typeface="MiSans Demibold" panose="00000500000000000000" pitchFamily="2" charset="-122"/>
                <a:cs typeface="MiSans Demibold" panose="00000500000000000000" pitchFamily="2" charset="-122"/>
                <a:sym typeface="MiSans Demibold" panose="00000500000000000000" pitchFamily="2" charset="-122"/>
              </a:defRPr>
            </a:lvl1pPr>
          </a:lstStyle>
          <a:p>
            <a:r>
              <a:t>方法论</a:t>
            </a:r>
          </a:p>
        </p:txBody>
      </p:sp>
      <p:sp>
        <p:nvSpPr>
          <p:cNvPr id="597" name="有效语句"/>
          <p:cNvSpPr/>
          <p:nvPr/>
        </p:nvSpPr>
        <p:spPr>
          <a:xfrm>
            <a:off x="2222817" y="5646565"/>
            <a:ext cx="3182145" cy="792957"/>
          </a:xfrm>
          <a:custGeom>
            <a:avLst/>
            <a:gdLst/>
            <a:ahLst/>
            <a:cxnLst>
              <a:cxn ang="0">
                <a:pos x="wd2" y="hd2"/>
              </a:cxn>
              <a:cxn ang="5400000">
                <a:pos x="wd2" y="hd2"/>
              </a:cxn>
              <a:cxn ang="10800000">
                <a:pos x="wd2" y="hd2"/>
              </a:cxn>
              <a:cxn ang="16200000">
                <a:pos x="wd2" y="hd2"/>
              </a:cxn>
            </a:cxnLst>
            <a:rect l="0" t="0" r="r" b="b"/>
            <a:pathLst>
              <a:path w="21600" h="21600" extrusionOk="0">
                <a:moveTo>
                  <a:pt x="18981" y="21600"/>
                </a:moveTo>
                <a:lnTo>
                  <a:pt x="21600" y="0"/>
                </a:lnTo>
                <a:lnTo>
                  <a:pt x="0" y="0"/>
                </a:lnTo>
                <a:lnTo>
                  <a:pt x="2619" y="21600"/>
                </a:lnTo>
                <a:lnTo>
                  <a:pt x="18981" y="21600"/>
                </a:lnTo>
                <a:close/>
              </a:path>
            </a:pathLst>
          </a:custGeom>
          <a:solidFill>
            <a:srgbClr val="919191"/>
          </a:solidFill>
          <a:ln w="12700">
            <a:miter lim="400000"/>
          </a:ln>
        </p:spPr>
        <p:txBody>
          <a:bodyPr lIns="45719" rIns="45719" anchor="ctr"/>
          <a:lstStyle>
            <a:lvl1pPr algn="ctr">
              <a:defRPr>
                <a:solidFill>
                  <a:srgbClr val="F6F1EB"/>
                </a:solidFill>
                <a:latin typeface="MiSans Demibold" panose="00000500000000000000" pitchFamily="2" charset="-122"/>
                <a:ea typeface="MiSans Demibold" panose="00000500000000000000" pitchFamily="2" charset="-122"/>
                <a:cs typeface="MiSans Demibold" panose="00000500000000000000" pitchFamily="2" charset="-122"/>
                <a:sym typeface="MiSans Demibold" panose="00000500000000000000" pitchFamily="2" charset="-122"/>
              </a:defRPr>
            </a:lvl1pPr>
          </a:lstStyle>
          <a:p>
            <a:r>
              <a:t>有效语句</a:t>
            </a:r>
          </a:p>
        </p:txBody>
      </p:sp>
      <p:sp>
        <p:nvSpPr>
          <p:cNvPr id="598" name="工具"/>
          <p:cNvSpPr/>
          <p:nvPr/>
        </p:nvSpPr>
        <p:spPr>
          <a:xfrm>
            <a:off x="1733470" y="4640486"/>
            <a:ext cx="4160839" cy="881460"/>
          </a:xfrm>
          <a:custGeom>
            <a:avLst/>
            <a:gdLst/>
            <a:ahLst/>
            <a:cxnLst>
              <a:cxn ang="0">
                <a:pos x="wd2" y="hd2"/>
              </a:cxn>
              <a:cxn ang="5400000">
                <a:pos x="wd2" y="hd2"/>
              </a:cxn>
              <a:cxn ang="10800000">
                <a:pos x="wd2" y="hd2"/>
              </a:cxn>
              <a:cxn ang="16200000">
                <a:pos x="wd2" y="hd2"/>
              </a:cxn>
            </a:cxnLst>
            <a:rect l="0" t="0" r="r" b="b"/>
            <a:pathLst>
              <a:path w="21600" h="21600" extrusionOk="0">
                <a:moveTo>
                  <a:pt x="19375" y="21600"/>
                </a:moveTo>
                <a:lnTo>
                  <a:pt x="21600" y="0"/>
                </a:lnTo>
                <a:lnTo>
                  <a:pt x="0" y="0"/>
                </a:lnTo>
                <a:lnTo>
                  <a:pt x="2225" y="21600"/>
                </a:lnTo>
                <a:lnTo>
                  <a:pt x="19375" y="21600"/>
                </a:lnTo>
                <a:close/>
              </a:path>
            </a:pathLst>
          </a:custGeom>
          <a:solidFill>
            <a:srgbClr val="5E5E5E"/>
          </a:solidFill>
          <a:ln w="12700">
            <a:miter lim="400000"/>
          </a:ln>
        </p:spPr>
        <p:txBody>
          <a:bodyPr lIns="45719" rIns="45719" anchor="ctr"/>
          <a:lstStyle>
            <a:lvl1pPr algn="ctr">
              <a:defRPr>
                <a:solidFill>
                  <a:srgbClr val="F6F1EB"/>
                </a:solidFill>
                <a:latin typeface="MiSans Demibold" panose="00000500000000000000" pitchFamily="2" charset="-122"/>
                <a:ea typeface="MiSans Demibold" panose="00000500000000000000" pitchFamily="2" charset="-122"/>
                <a:cs typeface="MiSans Demibold" panose="00000500000000000000" pitchFamily="2" charset="-122"/>
                <a:sym typeface="MiSans Demibold" panose="00000500000000000000" pitchFamily="2" charset="-122"/>
              </a:defRPr>
            </a:lvl1pPr>
          </a:lstStyle>
          <a:p>
            <a:r>
              <a:t>工具</a:t>
            </a:r>
          </a:p>
        </p:txBody>
      </p:sp>
      <p:sp>
        <p:nvSpPr>
          <p:cNvPr id="599" name="场景"/>
          <p:cNvSpPr/>
          <p:nvPr/>
        </p:nvSpPr>
        <p:spPr>
          <a:xfrm>
            <a:off x="1257617" y="3662586"/>
            <a:ext cx="5112545" cy="853282"/>
          </a:xfrm>
          <a:custGeom>
            <a:avLst/>
            <a:gdLst/>
            <a:ahLst/>
            <a:cxnLst>
              <a:cxn ang="0">
                <a:pos x="wd2" y="hd2"/>
              </a:cxn>
              <a:cxn ang="5400000">
                <a:pos x="wd2" y="hd2"/>
              </a:cxn>
              <a:cxn ang="10800000">
                <a:pos x="wd2" y="hd2"/>
              </a:cxn>
              <a:cxn ang="16200000">
                <a:pos x="wd2" y="hd2"/>
              </a:cxn>
            </a:cxnLst>
            <a:rect l="0" t="0" r="r" b="b"/>
            <a:pathLst>
              <a:path w="21600" h="21600" extrusionOk="0">
                <a:moveTo>
                  <a:pt x="19846" y="21600"/>
                </a:moveTo>
                <a:lnTo>
                  <a:pt x="21600" y="0"/>
                </a:lnTo>
                <a:lnTo>
                  <a:pt x="0" y="0"/>
                </a:lnTo>
                <a:lnTo>
                  <a:pt x="1754" y="21600"/>
                </a:lnTo>
                <a:lnTo>
                  <a:pt x="19846" y="21600"/>
                </a:lnTo>
                <a:close/>
              </a:path>
            </a:pathLst>
          </a:custGeom>
          <a:solidFill>
            <a:srgbClr val="323232"/>
          </a:solidFill>
          <a:ln w="12700">
            <a:miter lim="400000"/>
          </a:ln>
        </p:spPr>
        <p:txBody>
          <a:bodyPr lIns="45719" rIns="45719" anchor="ctr"/>
          <a:lstStyle>
            <a:lvl1pPr algn="ctr">
              <a:defRPr>
                <a:solidFill>
                  <a:srgbClr val="F6F1EB"/>
                </a:solidFill>
                <a:latin typeface="MiSans Semibold" panose="00000500000000000000" charset="-122"/>
                <a:ea typeface="MiSans Semibold" panose="00000500000000000000" charset="-122"/>
                <a:cs typeface="MiSans Semibold" panose="00000500000000000000" charset="-122"/>
                <a:sym typeface="MiSans Semibold" panose="00000500000000000000" charset="-122"/>
              </a:defRPr>
            </a:lvl1pPr>
          </a:lstStyle>
          <a:p>
            <a:r>
              <a:t>场景</a:t>
            </a:r>
          </a:p>
        </p:txBody>
      </p:sp>
      <p:sp>
        <p:nvSpPr>
          <p:cNvPr id="600" name="Straight Connector 13"/>
          <p:cNvSpPr/>
          <p:nvPr/>
        </p:nvSpPr>
        <p:spPr>
          <a:xfrm>
            <a:off x="18542000" y="2053860"/>
            <a:ext cx="4621435" cy="1"/>
          </a:xfrm>
          <a:prstGeom prst="line">
            <a:avLst/>
          </a:prstGeom>
          <a:ln w="28575">
            <a:solidFill>
              <a:srgbClr val="323232"/>
            </a:solidFill>
            <a:miter/>
          </a:ln>
        </p:spPr>
        <p:txBody>
          <a:bodyPr lIns="45719" rIns="45719"/>
          <a:lstStyle/>
          <a:p/>
        </p:txBody>
      </p:sp>
      <p:sp>
        <p:nvSpPr>
          <p:cNvPr id="601" name="TextBox 17"/>
          <p:cNvSpPr txBox="1"/>
          <p:nvPr/>
        </p:nvSpPr>
        <p:spPr>
          <a:xfrm>
            <a:off x="18542000" y="1344842"/>
            <a:ext cx="2593340" cy="561341"/>
          </a:xfrm>
          <a:prstGeom prst="rect">
            <a:avLst/>
          </a:prstGeom>
          <a:ln w="12700">
            <a:miter lim="400000"/>
          </a:ln>
        </p:spPr>
        <p:txBody>
          <a:bodyPr wrap="none" lIns="45719" rIns="45719">
            <a:spAutoFit/>
          </a:bodyPr>
          <a:lstStyle>
            <a:lvl1pPr>
              <a:defRPr sz="2800">
                <a:latin typeface="MiSans Demibold" panose="00000500000000000000" pitchFamily="2" charset="-122"/>
                <a:ea typeface="MiSans Demibold" panose="00000500000000000000" pitchFamily="2" charset="-122"/>
                <a:cs typeface="MiSans Demibold" panose="00000500000000000000" pitchFamily="2" charset="-122"/>
                <a:sym typeface="MiSans Demibold" panose="00000500000000000000" pitchFamily="2" charset="-122"/>
              </a:defRPr>
            </a:lvl1pPr>
          </a:lstStyle>
          <a:p>
            <a:r>
              <a:t>培训项目模式：</a:t>
            </a:r>
          </a:p>
        </p:txBody>
      </p:sp>
      <p:sp>
        <p:nvSpPr>
          <p:cNvPr id="602" name="外部付费…"/>
          <p:cNvSpPr txBox="1"/>
          <p:nvPr/>
        </p:nvSpPr>
        <p:spPr>
          <a:xfrm>
            <a:off x="18542000" y="2333874"/>
            <a:ext cx="1551940" cy="726441"/>
          </a:xfrm>
          <a:prstGeom prst="rect">
            <a:avLst/>
          </a:prstGeom>
          <a:ln w="12700">
            <a:miter lim="400000"/>
          </a:ln>
        </p:spPr>
        <p:txBody>
          <a:bodyPr wrap="none" lIns="45719" rIns="45719">
            <a:spAutoFit/>
          </a:bodyPr>
          <a:lstStyle/>
          <a:p>
            <a:pPr defTabSz="2438400">
              <a:defRPr sz="1900">
                <a:solidFill>
                  <a:srgbClr val="000000"/>
                </a:solidFill>
                <a:latin typeface="MiSans Light" panose="00000500000000000000" pitchFamily="2" charset="-122"/>
                <a:ea typeface="MiSans Light" panose="00000500000000000000" pitchFamily="2" charset="-122"/>
                <a:cs typeface="MiSans Light" panose="00000500000000000000" pitchFamily="2" charset="-122"/>
                <a:sym typeface="MiSans Light" panose="00000500000000000000" pitchFamily="2" charset="-122"/>
              </a:defRPr>
            </a:pPr>
            <a:r>
              <a:t>外部付费</a:t>
            </a:r>
          </a:p>
          <a:p>
            <a:pPr defTabSz="2438400">
              <a:defRPr sz="1900">
                <a:solidFill>
                  <a:srgbClr val="000000"/>
                </a:solidFill>
                <a:latin typeface="MiSans Light" panose="00000500000000000000" pitchFamily="2" charset="-122"/>
                <a:ea typeface="MiSans Light" panose="00000500000000000000" pitchFamily="2" charset="-122"/>
                <a:cs typeface="MiSans Light" panose="00000500000000000000" pitchFamily="2" charset="-122"/>
                <a:sym typeface="MiSans Light" panose="00000500000000000000" pitchFamily="2" charset="-122"/>
              </a:defRPr>
            </a:pPr>
            <a:r>
              <a:t>内部立项激励</a:t>
            </a:r>
          </a:p>
        </p:txBody>
      </p:sp>
      <p:sp>
        <p:nvSpPr>
          <p:cNvPr id="603" name="Straight Connector 13"/>
          <p:cNvSpPr/>
          <p:nvPr/>
        </p:nvSpPr>
        <p:spPr>
          <a:xfrm>
            <a:off x="18542000" y="4500355"/>
            <a:ext cx="4621435" cy="1"/>
          </a:xfrm>
          <a:prstGeom prst="line">
            <a:avLst/>
          </a:prstGeom>
          <a:ln w="28575">
            <a:solidFill>
              <a:srgbClr val="323232"/>
            </a:solidFill>
            <a:miter/>
          </a:ln>
        </p:spPr>
        <p:txBody>
          <a:bodyPr lIns="45719" rIns="45719"/>
          <a:lstStyle/>
          <a:p/>
        </p:txBody>
      </p:sp>
      <p:sp>
        <p:nvSpPr>
          <p:cNvPr id="604" name="TextBox 17"/>
          <p:cNvSpPr txBox="1"/>
          <p:nvPr/>
        </p:nvSpPr>
        <p:spPr>
          <a:xfrm>
            <a:off x="18542000" y="3791337"/>
            <a:ext cx="1882140" cy="561341"/>
          </a:xfrm>
          <a:prstGeom prst="rect">
            <a:avLst/>
          </a:prstGeom>
          <a:ln w="12700">
            <a:miter lim="400000"/>
          </a:ln>
        </p:spPr>
        <p:txBody>
          <a:bodyPr wrap="none" lIns="45719" rIns="45719">
            <a:spAutoFit/>
          </a:bodyPr>
          <a:lstStyle>
            <a:lvl1pPr>
              <a:defRPr sz="2800">
                <a:latin typeface="MiSans Demibold" panose="00000500000000000000" pitchFamily="2" charset="-122"/>
                <a:ea typeface="MiSans Demibold" panose="00000500000000000000" pitchFamily="2" charset="-122"/>
                <a:cs typeface="MiSans Demibold" panose="00000500000000000000" pitchFamily="2" charset="-122"/>
                <a:sym typeface="MiSans Demibold" panose="00000500000000000000" pitchFamily="2" charset="-122"/>
              </a:defRPr>
            </a:lvl1pPr>
          </a:lstStyle>
          <a:p>
            <a:r>
              <a:t>课程形式：</a:t>
            </a:r>
          </a:p>
        </p:txBody>
      </p:sp>
      <p:sp>
        <p:nvSpPr>
          <p:cNvPr id="605" name="7+7=14天…"/>
          <p:cNvSpPr txBox="1"/>
          <p:nvPr/>
        </p:nvSpPr>
        <p:spPr>
          <a:xfrm>
            <a:off x="18542000" y="4780370"/>
            <a:ext cx="8326921" cy="1043941"/>
          </a:xfrm>
          <a:prstGeom prst="rect">
            <a:avLst/>
          </a:prstGeom>
          <a:ln w="12700">
            <a:miter lim="400000"/>
          </a:ln>
        </p:spPr>
        <p:txBody>
          <a:bodyPr wrap="none" lIns="45719" rIns="45719">
            <a:spAutoFit/>
          </a:bodyPr>
          <a:lstStyle/>
          <a:p>
            <a:pPr defTabSz="2438400">
              <a:defRPr sz="1900">
                <a:solidFill>
                  <a:srgbClr val="000000"/>
                </a:solidFill>
                <a:latin typeface="MiSans Light" panose="00000500000000000000" pitchFamily="2" charset="-122"/>
                <a:ea typeface="MiSans Light" panose="00000500000000000000" pitchFamily="2" charset="-122"/>
                <a:cs typeface="MiSans Light" panose="00000500000000000000" pitchFamily="2" charset="-122"/>
                <a:sym typeface="MiSans Light" panose="00000500000000000000" pitchFamily="2" charset="-122"/>
              </a:defRPr>
            </a:pPr>
            <a:r>
              <a:t>7+7=14天</a:t>
            </a:r>
          </a:p>
          <a:p>
            <a:pPr defTabSz="2438400">
              <a:defRPr sz="1900">
                <a:solidFill>
                  <a:srgbClr val="000000"/>
                </a:solidFill>
                <a:latin typeface="MiSans Light" panose="00000500000000000000" pitchFamily="2" charset="-122"/>
                <a:ea typeface="MiSans Light" panose="00000500000000000000" pitchFamily="2" charset="-122"/>
                <a:cs typeface="MiSans Light" panose="00000500000000000000" pitchFamily="2" charset="-122"/>
                <a:sym typeface="MiSans Light" panose="00000500000000000000" pitchFamily="2" charset="-122"/>
              </a:defRPr>
            </a:pPr>
            <a:r>
              <a:t>7天知识学习（视频课观看加1次直播互动）</a:t>
            </a:r>
          </a:p>
          <a:p>
            <a:pPr defTabSz="2438400">
              <a:defRPr sz="1900">
                <a:solidFill>
                  <a:srgbClr val="000000"/>
                </a:solidFill>
                <a:latin typeface="MiSans Light" panose="00000500000000000000" pitchFamily="2" charset="-122"/>
                <a:ea typeface="MiSans Light" panose="00000500000000000000" pitchFamily="2" charset="-122"/>
                <a:cs typeface="MiSans Light" panose="00000500000000000000" pitchFamily="2" charset="-122"/>
                <a:sym typeface="MiSans Light" panose="00000500000000000000" pitchFamily="2" charset="-122"/>
              </a:defRPr>
            </a:pPr>
            <a:r>
              <a:t>7天业务实战（每人设定3个工作场景，最终选定一个作为第二周的实战目标）</a:t>
            </a:r>
          </a:p>
        </p:txBody>
      </p:sp>
      <p:sp>
        <p:nvSpPr>
          <p:cNvPr id="606" name="Straight Connector 13"/>
          <p:cNvSpPr/>
          <p:nvPr/>
        </p:nvSpPr>
        <p:spPr>
          <a:xfrm>
            <a:off x="18542000" y="7300703"/>
            <a:ext cx="4621435" cy="1"/>
          </a:xfrm>
          <a:prstGeom prst="line">
            <a:avLst/>
          </a:prstGeom>
          <a:ln w="28575">
            <a:solidFill>
              <a:srgbClr val="323232"/>
            </a:solidFill>
            <a:miter/>
          </a:ln>
        </p:spPr>
        <p:txBody>
          <a:bodyPr lIns="45719" rIns="45719"/>
          <a:lstStyle/>
          <a:p/>
        </p:txBody>
      </p:sp>
      <p:sp>
        <p:nvSpPr>
          <p:cNvPr id="607" name="TextBox 17"/>
          <p:cNvSpPr txBox="1"/>
          <p:nvPr/>
        </p:nvSpPr>
        <p:spPr>
          <a:xfrm>
            <a:off x="18542000" y="6591684"/>
            <a:ext cx="1882140" cy="561341"/>
          </a:xfrm>
          <a:prstGeom prst="rect">
            <a:avLst/>
          </a:prstGeom>
          <a:ln w="12700">
            <a:miter lim="400000"/>
          </a:ln>
        </p:spPr>
        <p:txBody>
          <a:bodyPr wrap="none" lIns="45719" rIns="45719">
            <a:spAutoFit/>
          </a:bodyPr>
          <a:lstStyle>
            <a:lvl1pPr>
              <a:defRPr sz="2800">
                <a:latin typeface="MiSans Demibold" panose="00000500000000000000" pitchFamily="2" charset="-122"/>
                <a:ea typeface="MiSans Demibold" panose="00000500000000000000" pitchFamily="2" charset="-122"/>
                <a:cs typeface="MiSans Demibold" panose="00000500000000000000" pitchFamily="2" charset="-122"/>
                <a:sym typeface="MiSans Demibold" panose="00000500000000000000" pitchFamily="2" charset="-122"/>
              </a:defRPr>
            </a:lvl1pPr>
          </a:lstStyle>
          <a:p>
            <a:r>
              <a:t>完课成果：</a:t>
            </a:r>
          </a:p>
        </p:txBody>
      </p:sp>
      <p:sp>
        <p:nvSpPr>
          <p:cNvPr id="608" name="掌握提示词知识和方法…"/>
          <p:cNvSpPr txBox="1"/>
          <p:nvPr/>
        </p:nvSpPr>
        <p:spPr>
          <a:xfrm>
            <a:off x="18542000" y="7580717"/>
            <a:ext cx="5378717" cy="1361441"/>
          </a:xfrm>
          <a:prstGeom prst="rect">
            <a:avLst/>
          </a:prstGeom>
          <a:ln w="12700">
            <a:miter lim="400000"/>
          </a:ln>
        </p:spPr>
        <p:txBody>
          <a:bodyPr wrap="none" lIns="45719" rIns="45719">
            <a:spAutoFit/>
          </a:bodyPr>
          <a:lstStyle/>
          <a:p>
            <a:pPr defTabSz="2438400">
              <a:defRPr sz="1900">
                <a:solidFill>
                  <a:srgbClr val="000000"/>
                </a:solidFill>
                <a:latin typeface="MiSans Light" panose="00000500000000000000" pitchFamily="2" charset="-122"/>
                <a:ea typeface="MiSans Light" panose="00000500000000000000" pitchFamily="2" charset="-122"/>
                <a:cs typeface="MiSans Light" panose="00000500000000000000" pitchFamily="2" charset="-122"/>
                <a:sym typeface="MiSans Light" panose="00000500000000000000" pitchFamily="2" charset="-122"/>
              </a:defRPr>
            </a:pPr>
            <a:r>
              <a:t>掌握提示词知识和方法</a:t>
            </a:r>
          </a:p>
          <a:p>
            <a:pPr defTabSz="2438400">
              <a:defRPr sz="1900">
                <a:solidFill>
                  <a:srgbClr val="000000"/>
                </a:solidFill>
                <a:latin typeface="MiSans Light" panose="00000500000000000000" pitchFamily="2" charset="-122"/>
                <a:ea typeface="MiSans Light" panose="00000500000000000000" pitchFamily="2" charset="-122"/>
                <a:cs typeface="MiSans Light" panose="00000500000000000000" pitchFamily="2" charset="-122"/>
                <a:sym typeface="MiSans Light" panose="00000500000000000000" pitchFamily="2" charset="-122"/>
              </a:defRPr>
            </a:pPr>
            <a:r>
              <a:t>至少用AI实现工作场景中的一个重度任务的自动化</a:t>
            </a:r>
          </a:p>
          <a:p>
            <a:pPr defTabSz="2438400">
              <a:defRPr sz="1900">
                <a:solidFill>
                  <a:srgbClr val="000000"/>
                </a:solidFill>
                <a:latin typeface="MiSans Light" panose="00000500000000000000" pitchFamily="2" charset="-122"/>
                <a:ea typeface="MiSans Light" panose="00000500000000000000" pitchFamily="2" charset="-122"/>
                <a:cs typeface="MiSans Light" panose="00000500000000000000" pitchFamily="2" charset="-122"/>
                <a:sym typeface="MiSans Light" panose="00000500000000000000" pitchFamily="2" charset="-122"/>
              </a:defRPr>
            </a:pPr>
            <a:r>
              <a:t>获得结课证书</a:t>
            </a:r>
          </a:p>
          <a:p>
            <a:pPr defTabSz="2438400">
              <a:defRPr sz="1900">
                <a:solidFill>
                  <a:srgbClr val="000000"/>
                </a:solidFill>
                <a:latin typeface="MiSans Light" panose="00000500000000000000" pitchFamily="2" charset="-122"/>
                <a:ea typeface="MiSans Light" panose="00000500000000000000" pitchFamily="2" charset="-122"/>
                <a:cs typeface="MiSans Light" panose="00000500000000000000" pitchFamily="2" charset="-122"/>
                <a:sym typeface="MiSans Light" panose="00000500000000000000" pitchFamily="2" charset="-122"/>
              </a:defRPr>
            </a:pPr>
            <a:r>
              <a:t>获得微软+讯飞的智能体证书（认证）</a:t>
            </a:r>
          </a:p>
        </p:txBody>
      </p:sp>
      <p:pic>
        <p:nvPicPr>
          <p:cNvPr id="609" name="已粘贴的影片.png" descr="已粘贴的影片.png"/>
          <p:cNvPicPr>
            <a:picLocks noChangeAspect="1"/>
          </p:cNvPicPr>
          <p:nvPr/>
        </p:nvPicPr>
        <p:blipFill>
          <a:blip r:embed="rId1"/>
          <a:stretch>
            <a:fillRect/>
          </a:stretch>
        </p:blipFill>
        <p:spPr>
          <a:xfrm>
            <a:off x="7526563" y="2990683"/>
            <a:ext cx="9275895" cy="6897677"/>
          </a:xfrm>
          <a:prstGeom prst="rect">
            <a:avLst/>
          </a:prstGeom>
          <a:ln w="12700">
            <a:miter lim="400000"/>
            <a:headEnd/>
            <a:tailEnd/>
          </a:ln>
        </p:spPr>
      </p:pic>
      <p:pic>
        <p:nvPicPr>
          <p:cNvPr id="610" name="已粘贴的影片.png" descr="已粘贴的影片.png"/>
          <p:cNvPicPr>
            <a:picLocks noChangeAspect="1"/>
          </p:cNvPicPr>
          <p:nvPr/>
        </p:nvPicPr>
        <p:blipFill>
          <a:blip r:embed="rId2"/>
          <a:stretch>
            <a:fillRect/>
          </a:stretch>
        </p:blipFill>
        <p:spPr>
          <a:xfrm>
            <a:off x="18434713" y="3295327"/>
            <a:ext cx="10095479" cy="6288389"/>
          </a:xfrm>
          <a:prstGeom prst="rect">
            <a:avLst/>
          </a:prstGeom>
          <a:ln w="12700">
            <a:miter lim="400000"/>
            <a:headEnd/>
            <a:tailEnd/>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59:morph option="byObject"/>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 name="线条"/>
          <p:cNvSpPr/>
          <p:nvPr/>
        </p:nvSpPr>
        <p:spPr>
          <a:xfrm>
            <a:off x="3813889" y="8261437"/>
            <a:ext cx="3077365" cy="1"/>
          </a:xfrm>
          <a:prstGeom prst="line">
            <a:avLst/>
          </a:prstGeom>
          <a:ln w="50800">
            <a:solidFill>
              <a:srgbClr val="323232"/>
            </a:solidFill>
            <a:miter/>
            <a:tailEnd type="triangle"/>
          </a:ln>
        </p:spPr>
        <p:txBody>
          <a:bodyPr lIns="45719" rIns="45719"/>
          <a:lstStyle/>
          <a:p/>
        </p:txBody>
      </p:sp>
      <p:sp>
        <p:nvSpPr>
          <p:cNvPr id="613" name="Rectangle 27"/>
          <p:cNvSpPr/>
          <p:nvPr/>
        </p:nvSpPr>
        <p:spPr>
          <a:xfrm>
            <a:off x="-1" y="0"/>
            <a:ext cx="18288001" cy="2391065"/>
          </a:xfrm>
          <a:prstGeom prst="rect">
            <a:avLst/>
          </a:prstGeom>
          <a:solidFill>
            <a:srgbClr val="323232"/>
          </a:solidFill>
          <a:ln w="12700">
            <a:miter lim="400000"/>
          </a:ln>
        </p:spPr>
        <p:txBody>
          <a:bodyPr lIns="45719" rIns="45719" anchor="ctr"/>
          <a:lstStyle/>
          <a:p>
            <a:pPr algn="ctr">
              <a:defRPr>
                <a:solidFill>
                  <a:srgbClr val="F6F1EB"/>
                </a:solidFill>
              </a:defRPr>
            </a:pPr>
          </a:p>
        </p:txBody>
      </p:sp>
      <p:sp>
        <p:nvSpPr>
          <p:cNvPr id="614" name="Freeform: Shape 9"/>
          <p:cNvSpPr/>
          <p:nvPr/>
        </p:nvSpPr>
        <p:spPr>
          <a:xfrm rot="5400000">
            <a:off x="8954475" y="1451622"/>
            <a:ext cx="379050" cy="334818"/>
          </a:xfrm>
          <a:custGeom>
            <a:avLst/>
            <a:gdLst/>
            <a:ahLst/>
            <a:cxnLst>
              <a:cxn ang="0">
                <a:pos x="wd2" y="hd2"/>
              </a:cxn>
              <a:cxn ang="5400000">
                <a:pos x="wd2" y="hd2"/>
              </a:cxn>
              <a:cxn ang="10800000">
                <a:pos x="wd2" y="hd2"/>
              </a:cxn>
              <a:cxn ang="16200000">
                <a:pos x="wd2" y="hd2"/>
              </a:cxn>
            </a:cxnLst>
            <a:rect l="0" t="0" r="r" b="b"/>
            <a:pathLst>
              <a:path w="21600" h="21600" extrusionOk="0">
                <a:moveTo>
                  <a:pt x="12060" y="0"/>
                </a:moveTo>
                <a:lnTo>
                  <a:pt x="21600" y="10800"/>
                </a:lnTo>
                <a:lnTo>
                  <a:pt x="12060" y="21600"/>
                </a:lnTo>
                <a:lnTo>
                  <a:pt x="11390" y="20842"/>
                </a:lnTo>
                <a:lnTo>
                  <a:pt x="19753" y="11375"/>
                </a:lnTo>
                <a:lnTo>
                  <a:pt x="0" y="11375"/>
                </a:lnTo>
                <a:lnTo>
                  <a:pt x="0" y="10302"/>
                </a:lnTo>
                <a:lnTo>
                  <a:pt x="19820" y="10302"/>
                </a:lnTo>
                <a:lnTo>
                  <a:pt x="11390" y="758"/>
                </a:lnTo>
                <a:close/>
              </a:path>
            </a:pathLst>
          </a:custGeom>
          <a:solidFill>
            <a:srgbClr val="F6F1EB"/>
          </a:solidFill>
          <a:ln w="12700">
            <a:miter lim="400000"/>
          </a:ln>
        </p:spPr>
        <p:txBody>
          <a:bodyPr lIns="45719" rIns="45719" anchor="ctr"/>
          <a:lstStyle/>
          <a:p>
            <a:pPr algn="ctr">
              <a:defRPr>
                <a:solidFill>
                  <a:srgbClr val="F6F1EB"/>
                </a:solidFill>
              </a:defRPr>
            </a:pPr>
          </a:p>
        </p:txBody>
      </p:sp>
      <p:sp>
        <p:nvSpPr>
          <p:cNvPr id="615" name="Prompt 的体系化学习应该是什么样？"/>
          <p:cNvSpPr txBox="1"/>
          <p:nvPr/>
        </p:nvSpPr>
        <p:spPr>
          <a:xfrm>
            <a:off x="6370161" y="782782"/>
            <a:ext cx="5547678" cy="520701"/>
          </a:xfrm>
          <a:prstGeom prst="rect">
            <a:avLst/>
          </a:prstGeom>
          <a:ln w="12700">
            <a:miter lim="400000"/>
          </a:ln>
        </p:spPr>
        <p:txBody>
          <a:bodyPr wrap="none" lIns="50800" tIns="50800" rIns="50800" bIns="50800" anchor="ctr">
            <a:spAutoFit/>
          </a:bodyPr>
          <a:lstStyle>
            <a:lvl1pPr defTabSz="2438400">
              <a:defRPr sz="2500">
                <a:solidFill>
                  <a:srgbClr val="F6F1EB"/>
                </a:solidFill>
                <a:latin typeface="MiSans Semibold" panose="00000500000000000000" charset="-122"/>
                <a:ea typeface="MiSans Semibold" panose="00000500000000000000" charset="-122"/>
                <a:cs typeface="MiSans Semibold" panose="00000500000000000000" charset="-122"/>
                <a:sym typeface="MiSans Semibold" panose="00000500000000000000" charset="-122"/>
              </a:defRPr>
            </a:lvl1pPr>
          </a:lstStyle>
          <a:p>
            <a:r>
              <a:t>Prompt 的体系化学习应该是什么样？</a:t>
            </a:r>
          </a:p>
        </p:txBody>
      </p:sp>
      <p:sp>
        <p:nvSpPr>
          <p:cNvPr id="616" name="思维…"/>
          <p:cNvSpPr/>
          <p:nvPr/>
        </p:nvSpPr>
        <p:spPr>
          <a:xfrm>
            <a:off x="3155870" y="7563868"/>
            <a:ext cx="1316039" cy="135255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0"/>
                </a:lnTo>
                <a:lnTo>
                  <a:pt x="0" y="0"/>
                </a:lnTo>
                <a:lnTo>
                  <a:pt x="10800" y="21600"/>
                </a:lnTo>
                <a:close/>
              </a:path>
            </a:pathLst>
          </a:custGeom>
          <a:solidFill>
            <a:srgbClr val="F15A24"/>
          </a:solidFill>
          <a:ln w="12700">
            <a:miter lim="400000"/>
          </a:ln>
        </p:spPr>
        <p:txBody>
          <a:bodyPr lIns="45719" rIns="45719" anchor="ctr"/>
          <a:lstStyle/>
          <a:p>
            <a:pPr algn="ctr">
              <a:defRPr>
                <a:solidFill>
                  <a:srgbClr val="F6F1EB"/>
                </a:solidFill>
                <a:latin typeface="MiSans Demibold" panose="00000500000000000000" pitchFamily="2" charset="-122"/>
                <a:ea typeface="MiSans Demibold" panose="00000500000000000000" pitchFamily="2" charset="-122"/>
                <a:cs typeface="MiSans Demibold" panose="00000500000000000000" pitchFamily="2" charset="-122"/>
                <a:sym typeface="MiSans Demibold" panose="00000500000000000000" pitchFamily="2" charset="-122"/>
              </a:defRPr>
            </a:pPr>
            <a:r>
              <a:t>思维</a:t>
            </a:r>
          </a:p>
          <a:p>
            <a:pPr algn="ctr">
              <a:defRPr>
                <a:solidFill>
                  <a:srgbClr val="F6F1EB"/>
                </a:solidFill>
                <a:latin typeface="MiSans Demibold" panose="00000500000000000000" pitchFamily="2" charset="-122"/>
                <a:ea typeface="MiSans Demibold" panose="00000500000000000000" pitchFamily="2" charset="-122"/>
                <a:cs typeface="MiSans Demibold" panose="00000500000000000000" pitchFamily="2" charset="-122"/>
                <a:sym typeface="MiSans Demibold" panose="00000500000000000000" pitchFamily="2" charset="-122"/>
              </a:defRPr>
            </a:pPr>
            <a:r>
              <a:t>方式</a:t>
            </a:r>
          </a:p>
        </p:txBody>
      </p:sp>
      <p:sp>
        <p:nvSpPr>
          <p:cNvPr id="617" name="方法论"/>
          <p:cNvSpPr/>
          <p:nvPr/>
        </p:nvSpPr>
        <p:spPr>
          <a:xfrm>
            <a:off x="2669301" y="6564140"/>
            <a:ext cx="2289176" cy="875110"/>
          </a:xfrm>
          <a:custGeom>
            <a:avLst/>
            <a:gdLst/>
            <a:ahLst/>
            <a:cxnLst>
              <a:cxn ang="0">
                <a:pos x="wd2" y="hd2"/>
              </a:cxn>
              <a:cxn ang="5400000">
                <a:pos x="wd2" y="hd2"/>
              </a:cxn>
              <a:cxn ang="10800000">
                <a:pos x="wd2" y="hd2"/>
              </a:cxn>
              <a:cxn ang="16200000">
                <a:pos x="wd2" y="hd2"/>
              </a:cxn>
            </a:cxnLst>
            <a:rect l="0" t="0" r="r" b="b"/>
            <a:pathLst>
              <a:path w="21600" h="21600" extrusionOk="0">
                <a:moveTo>
                  <a:pt x="17582" y="21600"/>
                </a:moveTo>
                <a:lnTo>
                  <a:pt x="21600" y="0"/>
                </a:lnTo>
                <a:lnTo>
                  <a:pt x="0" y="0"/>
                </a:lnTo>
                <a:lnTo>
                  <a:pt x="4018" y="21600"/>
                </a:lnTo>
                <a:lnTo>
                  <a:pt x="17582" y="21600"/>
                </a:lnTo>
                <a:close/>
              </a:path>
            </a:pathLst>
          </a:custGeom>
          <a:solidFill>
            <a:srgbClr val="A9A9A9"/>
          </a:solidFill>
          <a:ln w="12700">
            <a:miter lim="400000"/>
          </a:ln>
        </p:spPr>
        <p:txBody>
          <a:bodyPr lIns="45719" rIns="45719" anchor="ctr"/>
          <a:lstStyle>
            <a:lvl1pPr algn="ctr">
              <a:defRPr>
                <a:latin typeface="MiSans Demibold" panose="00000500000000000000" pitchFamily="2" charset="-122"/>
                <a:ea typeface="MiSans Demibold" panose="00000500000000000000" pitchFamily="2" charset="-122"/>
                <a:cs typeface="MiSans Demibold" panose="00000500000000000000" pitchFamily="2" charset="-122"/>
                <a:sym typeface="MiSans Demibold" panose="00000500000000000000" pitchFamily="2" charset="-122"/>
              </a:defRPr>
            </a:lvl1pPr>
          </a:lstStyle>
          <a:p>
            <a:r>
              <a:t>方法论</a:t>
            </a:r>
          </a:p>
        </p:txBody>
      </p:sp>
      <p:sp>
        <p:nvSpPr>
          <p:cNvPr id="618" name="有效语句"/>
          <p:cNvSpPr/>
          <p:nvPr/>
        </p:nvSpPr>
        <p:spPr>
          <a:xfrm>
            <a:off x="2222817" y="5646565"/>
            <a:ext cx="3182145" cy="792957"/>
          </a:xfrm>
          <a:custGeom>
            <a:avLst/>
            <a:gdLst/>
            <a:ahLst/>
            <a:cxnLst>
              <a:cxn ang="0">
                <a:pos x="wd2" y="hd2"/>
              </a:cxn>
              <a:cxn ang="5400000">
                <a:pos x="wd2" y="hd2"/>
              </a:cxn>
              <a:cxn ang="10800000">
                <a:pos x="wd2" y="hd2"/>
              </a:cxn>
              <a:cxn ang="16200000">
                <a:pos x="wd2" y="hd2"/>
              </a:cxn>
            </a:cxnLst>
            <a:rect l="0" t="0" r="r" b="b"/>
            <a:pathLst>
              <a:path w="21600" h="21600" extrusionOk="0">
                <a:moveTo>
                  <a:pt x="18981" y="21600"/>
                </a:moveTo>
                <a:lnTo>
                  <a:pt x="21600" y="0"/>
                </a:lnTo>
                <a:lnTo>
                  <a:pt x="0" y="0"/>
                </a:lnTo>
                <a:lnTo>
                  <a:pt x="2619" y="21600"/>
                </a:lnTo>
                <a:lnTo>
                  <a:pt x="18981" y="21600"/>
                </a:lnTo>
                <a:close/>
              </a:path>
            </a:pathLst>
          </a:custGeom>
          <a:solidFill>
            <a:srgbClr val="919191"/>
          </a:solidFill>
          <a:ln w="12700">
            <a:miter lim="400000"/>
          </a:ln>
        </p:spPr>
        <p:txBody>
          <a:bodyPr lIns="45719" rIns="45719" anchor="ctr"/>
          <a:lstStyle>
            <a:lvl1pPr algn="ctr">
              <a:defRPr>
                <a:solidFill>
                  <a:srgbClr val="F6F1EB"/>
                </a:solidFill>
                <a:latin typeface="MiSans Demibold" panose="00000500000000000000" pitchFamily="2" charset="-122"/>
                <a:ea typeface="MiSans Demibold" panose="00000500000000000000" pitchFamily="2" charset="-122"/>
                <a:cs typeface="MiSans Demibold" panose="00000500000000000000" pitchFamily="2" charset="-122"/>
                <a:sym typeface="MiSans Demibold" panose="00000500000000000000" pitchFamily="2" charset="-122"/>
              </a:defRPr>
            </a:lvl1pPr>
          </a:lstStyle>
          <a:p>
            <a:r>
              <a:t>有效语句</a:t>
            </a:r>
          </a:p>
        </p:txBody>
      </p:sp>
      <p:sp>
        <p:nvSpPr>
          <p:cNvPr id="619" name="工具"/>
          <p:cNvSpPr/>
          <p:nvPr/>
        </p:nvSpPr>
        <p:spPr>
          <a:xfrm>
            <a:off x="1733470" y="4640486"/>
            <a:ext cx="4160839" cy="881460"/>
          </a:xfrm>
          <a:custGeom>
            <a:avLst/>
            <a:gdLst/>
            <a:ahLst/>
            <a:cxnLst>
              <a:cxn ang="0">
                <a:pos x="wd2" y="hd2"/>
              </a:cxn>
              <a:cxn ang="5400000">
                <a:pos x="wd2" y="hd2"/>
              </a:cxn>
              <a:cxn ang="10800000">
                <a:pos x="wd2" y="hd2"/>
              </a:cxn>
              <a:cxn ang="16200000">
                <a:pos x="wd2" y="hd2"/>
              </a:cxn>
            </a:cxnLst>
            <a:rect l="0" t="0" r="r" b="b"/>
            <a:pathLst>
              <a:path w="21600" h="21600" extrusionOk="0">
                <a:moveTo>
                  <a:pt x="19375" y="21600"/>
                </a:moveTo>
                <a:lnTo>
                  <a:pt x="21600" y="0"/>
                </a:lnTo>
                <a:lnTo>
                  <a:pt x="0" y="0"/>
                </a:lnTo>
                <a:lnTo>
                  <a:pt x="2225" y="21600"/>
                </a:lnTo>
                <a:lnTo>
                  <a:pt x="19375" y="21600"/>
                </a:lnTo>
                <a:close/>
              </a:path>
            </a:pathLst>
          </a:custGeom>
          <a:solidFill>
            <a:srgbClr val="5E5E5E"/>
          </a:solidFill>
          <a:ln w="12700">
            <a:miter lim="400000"/>
          </a:ln>
        </p:spPr>
        <p:txBody>
          <a:bodyPr lIns="45719" rIns="45719" anchor="ctr"/>
          <a:lstStyle>
            <a:lvl1pPr algn="ctr">
              <a:defRPr>
                <a:solidFill>
                  <a:srgbClr val="F6F1EB"/>
                </a:solidFill>
                <a:latin typeface="MiSans Demibold" panose="00000500000000000000" pitchFamily="2" charset="-122"/>
                <a:ea typeface="MiSans Demibold" panose="00000500000000000000" pitchFamily="2" charset="-122"/>
                <a:cs typeface="MiSans Demibold" panose="00000500000000000000" pitchFamily="2" charset="-122"/>
                <a:sym typeface="MiSans Demibold" panose="00000500000000000000" pitchFamily="2" charset="-122"/>
              </a:defRPr>
            </a:lvl1pPr>
          </a:lstStyle>
          <a:p>
            <a:r>
              <a:t>工具</a:t>
            </a:r>
          </a:p>
        </p:txBody>
      </p:sp>
      <p:sp>
        <p:nvSpPr>
          <p:cNvPr id="620" name="场景"/>
          <p:cNvSpPr/>
          <p:nvPr/>
        </p:nvSpPr>
        <p:spPr>
          <a:xfrm>
            <a:off x="1257617" y="3662586"/>
            <a:ext cx="5112545" cy="853282"/>
          </a:xfrm>
          <a:custGeom>
            <a:avLst/>
            <a:gdLst/>
            <a:ahLst/>
            <a:cxnLst>
              <a:cxn ang="0">
                <a:pos x="wd2" y="hd2"/>
              </a:cxn>
              <a:cxn ang="5400000">
                <a:pos x="wd2" y="hd2"/>
              </a:cxn>
              <a:cxn ang="10800000">
                <a:pos x="wd2" y="hd2"/>
              </a:cxn>
              <a:cxn ang="16200000">
                <a:pos x="wd2" y="hd2"/>
              </a:cxn>
            </a:cxnLst>
            <a:rect l="0" t="0" r="r" b="b"/>
            <a:pathLst>
              <a:path w="21600" h="21600" extrusionOk="0">
                <a:moveTo>
                  <a:pt x="19846" y="21600"/>
                </a:moveTo>
                <a:lnTo>
                  <a:pt x="21600" y="0"/>
                </a:lnTo>
                <a:lnTo>
                  <a:pt x="0" y="0"/>
                </a:lnTo>
                <a:lnTo>
                  <a:pt x="1754" y="21600"/>
                </a:lnTo>
                <a:lnTo>
                  <a:pt x="19846" y="21600"/>
                </a:lnTo>
                <a:close/>
              </a:path>
            </a:pathLst>
          </a:custGeom>
          <a:solidFill>
            <a:srgbClr val="323232"/>
          </a:solidFill>
          <a:ln w="12700">
            <a:miter lim="400000"/>
          </a:ln>
        </p:spPr>
        <p:txBody>
          <a:bodyPr lIns="45719" rIns="45719" anchor="ctr"/>
          <a:lstStyle>
            <a:lvl1pPr algn="ctr">
              <a:defRPr>
                <a:solidFill>
                  <a:srgbClr val="F6F1EB"/>
                </a:solidFill>
                <a:latin typeface="MiSans Semibold" panose="00000500000000000000" charset="-122"/>
                <a:ea typeface="MiSans Semibold" panose="00000500000000000000" charset="-122"/>
                <a:cs typeface="MiSans Semibold" panose="00000500000000000000" charset="-122"/>
                <a:sym typeface="MiSans Semibold" panose="00000500000000000000" charset="-122"/>
              </a:defRPr>
            </a:lvl1pPr>
          </a:lstStyle>
          <a:p>
            <a:r>
              <a:t>场景</a:t>
            </a:r>
          </a:p>
        </p:txBody>
      </p:sp>
      <p:sp>
        <p:nvSpPr>
          <p:cNvPr id="621" name="Straight Connector 13"/>
          <p:cNvSpPr/>
          <p:nvPr/>
        </p:nvSpPr>
        <p:spPr>
          <a:xfrm>
            <a:off x="18542000" y="2053860"/>
            <a:ext cx="4621435" cy="1"/>
          </a:xfrm>
          <a:prstGeom prst="line">
            <a:avLst/>
          </a:prstGeom>
          <a:ln w="28575">
            <a:solidFill>
              <a:srgbClr val="323232"/>
            </a:solidFill>
            <a:miter/>
          </a:ln>
        </p:spPr>
        <p:txBody>
          <a:bodyPr lIns="45719" rIns="45719"/>
          <a:lstStyle/>
          <a:p/>
        </p:txBody>
      </p:sp>
      <p:sp>
        <p:nvSpPr>
          <p:cNvPr id="622" name="TextBox 17"/>
          <p:cNvSpPr txBox="1"/>
          <p:nvPr/>
        </p:nvSpPr>
        <p:spPr>
          <a:xfrm>
            <a:off x="18542000" y="1344842"/>
            <a:ext cx="2593340" cy="561341"/>
          </a:xfrm>
          <a:prstGeom prst="rect">
            <a:avLst/>
          </a:prstGeom>
          <a:ln w="12700">
            <a:miter lim="400000"/>
          </a:ln>
        </p:spPr>
        <p:txBody>
          <a:bodyPr wrap="none" lIns="45719" rIns="45719">
            <a:spAutoFit/>
          </a:bodyPr>
          <a:lstStyle>
            <a:lvl1pPr>
              <a:defRPr sz="2800">
                <a:latin typeface="MiSans Demibold" panose="00000500000000000000" pitchFamily="2" charset="-122"/>
                <a:ea typeface="MiSans Demibold" panose="00000500000000000000" pitchFamily="2" charset="-122"/>
                <a:cs typeface="MiSans Demibold" panose="00000500000000000000" pitchFamily="2" charset="-122"/>
                <a:sym typeface="MiSans Demibold" panose="00000500000000000000" pitchFamily="2" charset="-122"/>
              </a:defRPr>
            </a:lvl1pPr>
          </a:lstStyle>
          <a:p>
            <a:r>
              <a:t>培训项目模式：</a:t>
            </a:r>
          </a:p>
        </p:txBody>
      </p:sp>
      <p:sp>
        <p:nvSpPr>
          <p:cNvPr id="623" name="外部付费…"/>
          <p:cNvSpPr txBox="1"/>
          <p:nvPr/>
        </p:nvSpPr>
        <p:spPr>
          <a:xfrm>
            <a:off x="18542000" y="2333874"/>
            <a:ext cx="1551940" cy="726441"/>
          </a:xfrm>
          <a:prstGeom prst="rect">
            <a:avLst/>
          </a:prstGeom>
          <a:ln w="12700">
            <a:miter lim="400000"/>
          </a:ln>
        </p:spPr>
        <p:txBody>
          <a:bodyPr wrap="none" lIns="45719" rIns="45719">
            <a:spAutoFit/>
          </a:bodyPr>
          <a:lstStyle/>
          <a:p>
            <a:pPr defTabSz="2438400">
              <a:defRPr sz="1900">
                <a:solidFill>
                  <a:srgbClr val="000000"/>
                </a:solidFill>
                <a:latin typeface="MiSans Light" panose="00000500000000000000" pitchFamily="2" charset="-122"/>
                <a:ea typeface="MiSans Light" panose="00000500000000000000" pitchFamily="2" charset="-122"/>
                <a:cs typeface="MiSans Light" panose="00000500000000000000" pitchFamily="2" charset="-122"/>
                <a:sym typeface="MiSans Light" panose="00000500000000000000" pitchFamily="2" charset="-122"/>
              </a:defRPr>
            </a:pPr>
            <a:r>
              <a:t>外部付费</a:t>
            </a:r>
          </a:p>
          <a:p>
            <a:pPr defTabSz="2438400">
              <a:defRPr sz="1900">
                <a:solidFill>
                  <a:srgbClr val="000000"/>
                </a:solidFill>
                <a:latin typeface="MiSans Light" panose="00000500000000000000" pitchFamily="2" charset="-122"/>
                <a:ea typeface="MiSans Light" panose="00000500000000000000" pitchFamily="2" charset="-122"/>
                <a:cs typeface="MiSans Light" panose="00000500000000000000" pitchFamily="2" charset="-122"/>
                <a:sym typeface="MiSans Light" panose="00000500000000000000" pitchFamily="2" charset="-122"/>
              </a:defRPr>
            </a:pPr>
            <a:r>
              <a:t>内部立项激励</a:t>
            </a:r>
          </a:p>
        </p:txBody>
      </p:sp>
      <p:sp>
        <p:nvSpPr>
          <p:cNvPr id="624" name="Straight Connector 13"/>
          <p:cNvSpPr/>
          <p:nvPr/>
        </p:nvSpPr>
        <p:spPr>
          <a:xfrm>
            <a:off x="18542000" y="4500355"/>
            <a:ext cx="4621435" cy="1"/>
          </a:xfrm>
          <a:prstGeom prst="line">
            <a:avLst/>
          </a:prstGeom>
          <a:ln w="28575">
            <a:solidFill>
              <a:srgbClr val="323232"/>
            </a:solidFill>
            <a:miter/>
          </a:ln>
        </p:spPr>
        <p:txBody>
          <a:bodyPr lIns="45719" rIns="45719"/>
          <a:lstStyle/>
          <a:p/>
        </p:txBody>
      </p:sp>
      <p:sp>
        <p:nvSpPr>
          <p:cNvPr id="625" name="TextBox 17"/>
          <p:cNvSpPr txBox="1"/>
          <p:nvPr/>
        </p:nvSpPr>
        <p:spPr>
          <a:xfrm>
            <a:off x="18542000" y="3791337"/>
            <a:ext cx="1882140" cy="561341"/>
          </a:xfrm>
          <a:prstGeom prst="rect">
            <a:avLst/>
          </a:prstGeom>
          <a:ln w="12700">
            <a:miter lim="400000"/>
          </a:ln>
        </p:spPr>
        <p:txBody>
          <a:bodyPr wrap="none" lIns="45719" rIns="45719">
            <a:spAutoFit/>
          </a:bodyPr>
          <a:lstStyle>
            <a:lvl1pPr>
              <a:defRPr sz="2800">
                <a:latin typeface="MiSans Demibold" panose="00000500000000000000" pitchFamily="2" charset="-122"/>
                <a:ea typeface="MiSans Demibold" panose="00000500000000000000" pitchFamily="2" charset="-122"/>
                <a:cs typeface="MiSans Demibold" panose="00000500000000000000" pitchFamily="2" charset="-122"/>
                <a:sym typeface="MiSans Demibold" panose="00000500000000000000" pitchFamily="2" charset="-122"/>
              </a:defRPr>
            </a:lvl1pPr>
          </a:lstStyle>
          <a:p>
            <a:r>
              <a:t>课程形式：</a:t>
            </a:r>
          </a:p>
        </p:txBody>
      </p:sp>
      <p:sp>
        <p:nvSpPr>
          <p:cNvPr id="626" name="7+7=14天…"/>
          <p:cNvSpPr txBox="1"/>
          <p:nvPr/>
        </p:nvSpPr>
        <p:spPr>
          <a:xfrm>
            <a:off x="18542000" y="4780370"/>
            <a:ext cx="8326921" cy="1043941"/>
          </a:xfrm>
          <a:prstGeom prst="rect">
            <a:avLst/>
          </a:prstGeom>
          <a:ln w="12700">
            <a:miter lim="400000"/>
          </a:ln>
        </p:spPr>
        <p:txBody>
          <a:bodyPr wrap="none" lIns="45719" rIns="45719">
            <a:spAutoFit/>
          </a:bodyPr>
          <a:lstStyle/>
          <a:p>
            <a:pPr defTabSz="2438400">
              <a:defRPr sz="1900">
                <a:solidFill>
                  <a:srgbClr val="000000"/>
                </a:solidFill>
                <a:latin typeface="MiSans Light" panose="00000500000000000000" pitchFamily="2" charset="-122"/>
                <a:ea typeface="MiSans Light" panose="00000500000000000000" pitchFamily="2" charset="-122"/>
                <a:cs typeface="MiSans Light" panose="00000500000000000000" pitchFamily="2" charset="-122"/>
                <a:sym typeface="MiSans Light" panose="00000500000000000000" pitchFamily="2" charset="-122"/>
              </a:defRPr>
            </a:pPr>
            <a:r>
              <a:t>7+7=14天</a:t>
            </a:r>
          </a:p>
          <a:p>
            <a:pPr defTabSz="2438400">
              <a:defRPr sz="1900">
                <a:solidFill>
                  <a:srgbClr val="000000"/>
                </a:solidFill>
                <a:latin typeface="MiSans Light" panose="00000500000000000000" pitchFamily="2" charset="-122"/>
                <a:ea typeface="MiSans Light" panose="00000500000000000000" pitchFamily="2" charset="-122"/>
                <a:cs typeface="MiSans Light" panose="00000500000000000000" pitchFamily="2" charset="-122"/>
                <a:sym typeface="MiSans Light" panose="00000500000000000000" pitchFamily="2" charset="-122"/>
              </a:defRPr>
            </a:pPr>
            <a:r>
              <a:t>7天知识学习（视频课观看加1次直播互动）</a:t>
            </a:r>
          </a:p>
          <a:p>
            <a:pPr defTabSz="2438400">
              <a:defRPr sz="1900">
                <a:solidFill>
                  <a:srgbClr val="000000"/>
                </a:solidFill>
                <a:latin typeface="MiSans Light" panose="00000500000000000000" pitchFamily="2" charset="-122"/>
                <a:ea typeface="MiSans Light" panose="00000500000000000000" pitchFamily="2" charset="-122"/>
                <a:cs typeface="MiSans Light" panose="00000500000000000000" pitchFamily="2" charset="-122"/>
                <a:sym typeface="MiSans Light" panose="00000500000000000000" pitchFamily="2" charset="-122"/>
              </a:defRPr>
            </a:pPr>
            <a:r>
              <a:t>7天业务实战（每人设定3个工作场景，最终选定一个作为第二周的实战目标）</a:t>
            </a:r>
          </a:p>
        </p:txBody>
      </p:sp>
      <p:sp>
        <p:nvSpPr>
          <p:cNvPr id="627" name="Straight Connector 13"/>
          <p:cNvSpPr/>
          <p:nvPr/>
        </p:nvSpPr>
        <p:spPr>
          <a:xfrm>
            <a:off x="18542000" y="7300703"/>
            <a:ext cx="4621435" cy="1"/>
          </a:xfrm>
          <a:prstGeom prst="line">
            <a:avLst/>
          </a:prstGeom>
          <a:ln w="28575">
            <a:solidFill>
              <a:srgbClr val="323232"/>
            </a:solidFill>
            <a:miter/>
          </a:ln>
        </p:spPr>
        <p:txBody>
          <a:bodyPr lIns="45719" rIns="45719"/>
          <a:lstStyle/>
          <a:p/>
        </p:txBody>
      </p:sp>
      <p:sp>
        <p:nvSpPr>
          <p:cNvPr id="628" name="TextBox 17"/>
          <p:cNvSpPr txBox="1"/>
          <p:nvPr/>
        </p:nvSpPr>
        <p:spPr>
          <a:xfrm>
            <a:off x="18542000" y="6591684"/>
            <a:ext cx="1882140" cy="561341"/>
          </a:xfrm>
          <a:prstGeom prst="rect">
            <a:avLst/>
          </a:prstGeom>
          <a:ln w="12700">
            <a:miter lim="400000"/>
          </a:ln>
        </p:spPr>
        <p:txBody>
          <a:bodyPr wrap="none" lIns="45719" rIns="45719">
            <a:spAutoFit/>
          </a:bodyPr>
          <a:lstStyle>
            <a:lvl1pPr>
              <a:defRPr sz="2800">
                <a:latin typeface="MiSans Demibold" panose="00000500000000000000" pitchFamily="2" charset="-122"/>
                <a:ea typeface="MiSans Demibold" panose="00000500000000000000" pitchFamily="2" charset="-122"/>
                <a:cs typeface="MiSans Demibold" panose="00000500000000000000" pitchFamily="2" charset="-122"/>
                <a:sym typeface="MiSans Demibold" panose="00000500000000000000" pitchFamily="2" charset="-122"/>
              </a:defRPr>
            </a:lvl1pPr>
          </a:lstStyle>
          <a:p>
            <a:r>
              <a:t>完课成果：</a:t>
            </a:r>
          </a:p>
        </p:txBody>
      </p:sp>
      <p:sp>
        <p:nvSpPr>
          <p:cNvPr id="629" name="掌握提示词知识和方法…"/>
          <p:cNvSpPr txBox="1"/>
          <p:nvPr/>
        </p:nvSpPr>
        <p:spPr>
          <a:xfrm>
            <a:off x="18542000" y="7580717"/>
            <a:ext cx="5378717" cy="1361441"/>
          </a:xfrm>
          <a:prstGeom prst="rect">
            <a:avLst/>
          </a:prstGeom>
          <a:ln w="12700">
            <a:miter lim="400000"/>
          </a:ln>
        </p:spPr>
        <p:txBody>
          <a:bodyPr wrap="none" lIns="45719" rIns="45719">
            <a:spAutoFit/>
          </a:bodyPr>
          <a:lstStyle/>
          <a:p>
            <a:pPr defTabSz="2438400">
              <a:defRPr sz="1900">
                <a:solidFill>
                  <a:srgbClr val="000000"/>
                </a:solidFill>
                <a:latin typeface="MiSans Light" panose="00000500000000000000" pitchFamily="2" charset="-122"/>
                <a:ea typeface="MiSans Light" panose="00000500000000000000" pitchFamily="2" charset="-122"/>
                <a:cs typeface="MiSans Light" panose="00000500000000000000" pitchFamily="2" charset="-122"/>
                <a:sym typeface="MiSans Light" panose="00000500000000000000" pitchFamily="2" charset="-122"/>
              </a:defRPr>
            </a:pPr>
            <a:r>
              <a:t>掌握提示词知识和方法</a:t>
            </a:r>
          </a:p>
          <a:p>
            <a:pPr defTabSz="2438400">
              <a:defRPr sz="1900">
                <a:solidFill>
                  <a:srgbClr val="000000"/>
                </a:solidFill>
                <a:latin typeface="MiSans Light" panose="00000500000000000000" pitchFamily="2" charset="-122"/>
                <a:ea typeface="MiSans Light" panose="00000500000000000000" pitchFamily="2" charset="-122"/>
                <a:cs typeface="MiSans Light" panose="00000500000000000000" pitchFamily="2" charset="-122"/>
                <a:sym typeface="MiSans Light" panose="00000500000000000000" pitchFamily="2" charset="-122"/>
              </a:defRPr>
            </a:pPr>
            <a:r>
              <a:t>至少用AI实现工作场景中的一个重度任务的自动化</a:t>
            </a:r>
          </a:p>
          <a:p>
            <a:pPr defTabSz="2438400">
              <a:defRPr sz="1900">
                <a:solidFill>
                  <a:srgbClr val="000000"/>
                </a:solidFill>
                <a:latin typeface="MiSans Light" panose="00000500000000000000" pitchFamily="2" charset="-122"/>
                <a:ea typeface="MiSans Light" panose="00000500000000000000" pitchFamily="2" charset="-122"/>
                <a:cs typeface="MiSans Light" panose="00000500000000000000" pitchFamily="2" charset="-122"/>
                <a:sym typeface="MiSans Light" panose="00000500000000000000" pitchFamily="2" charset="-122"/>
              </a:defRPr>
            </a:pPr>
            <a:r>
              <a:t>获得结课证书</a:t>
            </a:r>
          </a:p>
          <a:p>
            <a:pPr defTabSz="2438400">
              <a:defRPr sz="1900">
                <a:solidFill>
                  <a:srgbClr val="000000"/>
                </a:solidFill>
                <a:latin typeface="MiSans Light" panose="00000500000000000000" pitchFamily="2" charset="-122"/>
                <a:ea typeface="MiSans Light" panose="00000500000000000000" pitchFamily="2" charset="-122"/>
                <a:cs typeface="MiSans Light" panose="00000500000000000000" pitchFamily="2" charset="-122"/>
                <a:sym typeface="MiSans Light" panose="00000500000000000000" pitchFamily="2" charset="-122"/>
              </a:defRPr>
            </a:pPr>
            <a:r>
              <a:t>获得微软+讯飞的智能体证书（认证）</a:t>
            </a:r>
          </a:p>
        </p:txBody>
      </p:sp>
      <p:grpSp>
        <p:nvGrpSpPr>
          <p:cNvPr id="644" name="成组"/>
          <p:cNvGrpSpPr/>
          <p:nvPr/>
        </p:nvGrpSpPr>
        <p:grpSpPr>
          <a:xfrm>
            <a:off x="-8833524" y="2877992"/>
            <a:ext cx="8330431" cy="5388266"/>
            <a:chOff x="0" y="0"/>
            <a:chExt cx="8330430" cy="5388264"/>
          </a:xfrm>
        </p:grpSpPr>
        <p:sp>
          <p:nvSpPr>
            <p:cNvPr id="630" name="线条"/>
            <p:cNvSpPr/>
            <p:nvPr/>
          </p:nvSpPr>
          <p:spPr>
            <a:xfrm flipV="1">
              <a:off x="6770487" y="2468707"/>
              <a:ext cx="1" cy="2468709"/>
            </a:xfrm>
            <a:prstGeom prst="line">
              <a:avLst/>
            </a:prstGeom>
            <a:noFill/>
            <a:ln w="12700" cap="flat">
              <a:solidFill>
                <a:schemeClr val="accent1"/>
              </a:solidFill>
              <a:prstDash val="solid"/>
              <a:miter lim="800000"/>
            </a:ln>
            <a:effectLst/>
          </p:spPr>
          <p:txBody>
            <a:bodyPr wrap="square" lIns="45719" tIns="45719" rIns="45719" bIns="45719" numCol="1" anchor="t">
              <a:noAutofit/>
            </a:bodyPr>
            <a:lstStyle/>
            <a:p/>
          </p:txBody>
        </p:sp>
        <p:sp>
          <p:nvSpPr>
            <p:cNvPr id="631" name="线条"/>
            <p:cNvSpPr/>
            <p:nvPr/>
          </p:nvSpPr>
          <p:spPr>
            <a:xfrm flipV="1">
              <a:off x="1572615" y="2290907"/>
              <a:ext cx="1" cy="2321216"/>
            </a:xfrm>
            <a:prstGeom prst="line">
              <a:avLst/>
            </a:prstGeom>
            <a:noFill/>
            <a:ln w="12700" cap="flat">
              <a:solidFill>
                <a:schemeClr val="accent1"/>
              </a:solidFill>
              <a:prstDash val="solid"/>
              <a:miter lim="800000"/>
            </a:ln>
            <a:effectLst/>
          </p:spPr>
          <p:txBody>
            <a:bodyPr wrap="square" lIns="45719" tIns="45719" rIns="45719" bIns="45719" numCol="1" anchor="t">
              <a:noAutofit/>
            </a:bodyPr>
            <a:lstStyle/>
            <a:p/>
          </p:txBody>
        </p:sp>
        <p:sp>
          <p:nvSpPr>
            <p:cNvPr id="632" name="Prompt…"/>
            <p:cNvSpPr txBox="1"/>
            <p:nvPr/>
          </p:nvSpPr>
          <p:spPr>
            <a:xfrm>
              <a:off x="2670168" y="-1"/>
              <a:ext cx="2985454" cy="939801"/>
            </a:xfrm>
            <a:prstGeom prst="rect">
              <a:avLst/>
            </a:prstGeom>
            <a:noFill/>
            <a:ln w="12700" cap="flat">
              <a:noFill/>
              <a:miter lim="400000"/>
            </a:ln>
            <a:effectLst/>
          </p:spPr>
          <p:txBody>
            <a:bodyPr wrap="none" lIns="50800" tIns="50800" rIns="50800" bIns="50800" numCol="1" anchor="ctr">
              <a:spAutoFit/>
            </a:bodyPr>
            <a:lstStyle/>
            <a:p>
              <a:pPr algn="ctr" defTabSz="2438400">
                <a:defRPr sz="2500">
                  <a:latin typeface="MiSans Semibold" panose="00000500000000000000" charset="-122"/>
                  <a:ea typeface="MiSans Semibold" panose="00000500000000000000" charset="-122"/>
                  <a:cs typeface="MiSans Semibold" panose="00000500000000000000" charset="-122"/>
                  <a:sym typeface="MiSans Semibold" panose="00000500000000000000" charset="-122"/>
                </a:defRPr>
              </a:pPr>
              <a:r>
                <a:t>Prompt</a:t>
              </a:r>
            </a:p>
            <a:p>
              <a:pPr algn="ctr" defTabSz="2438400">
                <a:defRPr sz="2500">
                  <a:latin typeface="MiSans Semibold" panose="00000500000000000000" charset="-122"/>
                  <a:ea typeface="MiSans Semibold" panose="00000500000000000000" charset="-122"/>
                  <a:cs typeface="MiSans Semibold" panose="00000500000000000000" charset="-122"/>
                  <a:sym typeface="MiSans Semibold" panose="00000500000000000000" charset="-122"/>
                </a:defRPr>
              </a:pPr>
              <a:r>
                <a:t>和AI对话的语言逻辑</a:t>
              </a:r>
            </a:p>
          </p:txBody>
        </p:sp>
        <p:sp>
          <p:nvSpPr>
            <p:cNvPr id="633" name="了解大模型"/>
            <p:cNvSpPr/>
            <p:nvPr/>
          </p:nvSpPr>
          <p:spPr>
            <a:xfrm>
              <a:off x="0" y="1771650"/>
              <a:ext cx="3132584" cy="749300"/>
            </a:xfrm>
            <a:prstGeom prst="roundRect">
              <a:avLst>
                <a:gd name="adj" fmla="val 25424"/>
              </a:avLst>
            </a:prstGeom>
            <a:solidFill>
              <a:srgbClr val="323232"/>
            </a:solidFill>
            <a:ln w="12700" cap="flat">
              <a:solidFill>
                <a:schemeClr val="accent1"/>
              </a:solidFill>
              <a:prstDash val="solid"/>
              <a:miter lim="800000"/>
            </a:ln>
            <a:effectLst/>
          </p:spPr>
          <p:txBody>
            <a:bodyPr wrap="square" lIns="45719" tIns="45719" rIns="45719" bIns="45719" numCol="1" anchor="ctr">
              <a:noAutofit/>
            </a:bodyPr>
            <a:lstStyle>
              <a:lvl1pPr algn="ctr">
                <a:defRPr sz="2400">
                  <a:solidFill>
                    <a:srgbClr val="F6F1EB"/>
                  </a:solidFill>
                  <a:latin typeface="MiSans Semibold" panose="00000500000000000000" charset="-122"/>
                  <a:ea typeface="MiSans Semibold" panose="00000500000000000000" charset="-122"/>
                  <a:cs typeface="MiSans Semibold" panose="00000500000000000000" charset="-122"/>
                  <a:sym typeface="MiSans Semibold" panose="00000500000000000000" charset="-122"/>
                </a:defRPr>
              </a:lvl1pPr>
            </a:lstStyle>
            <a:p>
              <a:r>
                <a:t>了解大模型</a:t>
              </a:r>
            </a:p>
          </p:txBody>
        </p:sp>
        <p:sp>
          <p:nvSpPr>
            <p:cNvPr id="634" name="了解自己"/>
            <p:cNvSpPr/>
            <p:nvPr/>
          </p:nvSpPr>
          <p:spPr>
            <a:xfrm>
              <a:off x="5197846" y="1771650"/>
              <a:ext cx="3132585" cy="749300"/>
            </a:xfrm>
            <a:prstGeom prst="roundRect">
              <a:avLst>
                <a:gd name="adj" fmla="val 25424"/>
              </a:avLst>
            </a:prstGeom>
            <a:solidFill>
              <a:srgbClr val="323232"/>
            </a:solidFill>
            <a:ln w="12700" cap="flat">
              <a:solidFill>
                <a:schemeClr val="accent1"/>
              </a:solidFill>
              <a:prstDash val="solid"/>
              <a:miter lim="800000"/>
            </a:ln>
            <a:effectLst/>
          </p:spPr>
          <p:txBody>
            <a:bodyPr wrap="square" lIns="45719" tIns="45719" rIns="45719" bIns="45719" numCol="1" anchor="ctr">
              <a:noAutofit/>
            </a:bodyPr>
            <a:lstStyle>
              <a:lvl1pPr algn="ctr">
                <a:defRPr sz="2400">
                  <a:solidFill>
                    <a:srgbClr val="F6F1EB"/>
                  </a:solidFill>
                  <a:latin typeface="MiSans Semibold" panose="00000500000000000000" charset="-122"/>
                  <a:ea typeface="MiSans Semibold" panose="00000500000000000000" charset="-122"/>
                  <a:cs typeface="MiSans Semibold" panose="00000500000000000000" charset="-122"/>
                  <a:sym typeface="MiSans Semibold" panose="00000500000000000000" charset="-122"/>
                </a:defRPr>
              </a:lvl1pPr>
            </a:lstStyle>
            <a:p>
              <a:r>
                <a:t>了解自己</a:t>
              </a:r>
            </a:p>
          </p:txBody>
        </p:sp>
        <p:cxnSp>
          <p:nvCxnSpPr>
            <p:cNvPr id="635" name="连接线"/>
            <p:cNvCxnSpPr>
              <a:stCxn id="633" idx="0"/>
              <a:endCxn id="632" idx="0"/>
            </p:cNvCxnSpPr>
            <p:nvPr/>
          </p:nvCxnSpPr>
          <p:spPr>
            <a:xfrm flipV="1">
              <a:off x="1566291" y="469899"/>
              <a:ext cx="2596604" cy="1676401"/>
            </a:xfrm>
            <a:prstGeom prst="straightConnector1">
              <a:avLst/>
            </a:prstGeom>
            <a:ln w="25400" cap="flat">
              <a:solidFill>
                <a:srgbClr val="323232"/>
              </a:solidFill>
              <a:prstDash val="solid"/>
              <a:miter lim="800000"/>
              <a:headEnd type="triangle" w="med" len="med"/>
            </a:ln>
            <a:effectLst/>
          </p:spPr>
        </p:cxnSp>
        <p:cxnSp>
          <p:nvCxnSpPr>
            <p:cNvPr id="636" name="连接线"/>
            <p:cNvCxnSpPr>
              <a:stCxn id="634" idx="0"/>
              <a:endCxn id="632" idx="0"/>
            </p:cNvCxnSpPr>
            <p:nvPr/>
          </p:nvCxnSpPr>
          <p:spPr>
            <a:xfrm flipH="1" flipV="1">
              <a:off x="4162894" y="469899"/>
              <a:ext cx="2601245" cy="1676401"/>
            </a:xfrm>
            <a:prstGeom prst="straightConnector1">
              <a:avLst/>
            </a:prstGeom>
            <a:ln w="25400" cap="flat">
              <a:solidFill>
                <a:srgbClr val="323232"/>
              </a:solidFill>
              <a:prstDash val="solid"/>
              <a:miter lim="800000"/>
              <a:headEnd type="triangle" w="med" len="med"/>
            </a:ln>
            <a:effectLst/>
          </p:spPr>
        </p:cxnSp>
        <p:sp>
          <p:nvSpPr>
            <p:cNvPr id="637" name="ChatGPT 怎么干活"/>
            <p:cNvSpPr/>
            <p:nvPr/>
          </p:nvSpPr>
          <p:spPr>
            <a:xfrm>
              <a:off x="286919" y="3000664"/>
              <a:ext cx="2558746" cy="444501"/>
            </a:xfrm>
            <a:prstGeom prst="roundRect">
              <a:avLst>
                <a:gd name="adj" fmla="val 23237"/>
              </a:avLst>
            </a:prstGeom>
            <a:solidFill>
              <a:srgbClr val="F6F1EB"/>
            </a:solidFill>
            <a:ln w="12700" cap="flat">
              <a:solidFill>
                <a:schemeClr val="accent1"/>
              </a:solidFill>
              <a:prstDash val="solid"/>
              <a:miter lim="800000"/>
            </a:ln>
            <a:effectLst/>
          </p:spPr>
          <p:txBody>
            <a:bodyPr wrap="square" lIns="45719" tIns="45719" rIns="45719" bIns="45719" numCol="1" anchor="ctr">
              <a:noAutofit/>
            </a:bodyPr>
            <a:lstStyle>
              <a:lvl1pPr algn="ct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700">
                  <a:latin typeface="MiSans Normal" panose="00000500000000000000" charset="-122"/>
                  <a:ea typeface="MiSans Normal" panose="00000500000000000000" charset="-122"/>
                  <a:cs typeface="MiSans Normal" panose="00000500000000000000" charset="-122"/>
                  <a:sym typeface="MiSans Normal" panose="00000500000000000000" charset="-122"/>
                </a:defRPr>
              </a:lvl1pPr>
            </a:lstStyle>
            <a:p>
              <a:r>
                <a:t>ChatGPT 怎么干活</a:t>
              </a:r>
            </a:p>
          </p:txBody>
        </p:sp>
        <p:sp>
          <p:nvSpPr>
            <p:cNvPr id="638" name="ChatGPT 的强与弱"/>
            <p:cNvSpPr/>
            <p:nvPr/>
          </p:nvSpPr>
          <p:spPr>
            <a:xfrm>
              <a:off x="286919" y="3648364"/>
              <a:ext cx="2558746" cy="444501"/>
            </a:xfrm>
            <a:prstGeom prst="roundRect">
              <a:avLst>
                <a:gd name="adj" fmla="val 23237"/>
              </a:avLst>
            </a:prstGeom>
            <a:solidFill>
              <a:srgbClr val="F6F1EB"/>
            </a:solidFill>
            <a:ln w="12700" cap="flat">
              <a:solidFill>
                <a:schemeClr val="accent1"/>
              </a:solidFill>
              <a:prstDash val="solid"/>
              <a:miter lim="800000"/>
            </a:ln>
            <a:effectLst/>
          </p:spPr>
          <p:txBody>
            <a:bodyPr wrap="square" lIns="45719" tIns="45719" rIns="45719" bIns="45719" numCol="1" anchor="ctr">
              <a:noAutofit/>
            </a:bodyPr>
            <a:lstStyle>
              <a:lvl1pPr algn="ct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700">
                  <a:latin typeface="MiSans Normal" panose="00000500000000000000" charset="-122"/>
                  <a:ea typeface="MiSans Normal" panose="00000500000000000000" charset="-122"/>
                  <a:cs typeface="MiSans Normal" panose="00000500000000000000" charset="-122"/>
                  <a:sym typeface="MiSans Normal" panose="00000500000000000000" charset="-122"/>
                </a:defRPr>
              </a:lvl1pPr>
            </a:lstStyle>
            <a:p>
              <a:r>
                <a:t>ChatGPT 的强与弱</a:t>
              </a:r>
            </a:p>
          </p:txBody>
        </p:sp>
        <p:sp>
          <p:nvSpPr>
            <p:cNvPr id="639" name="人类在/可以用它做什么"/>
            <p:cNvSpPr/>
            <p:nvPr/>
          </p:nvSpPr>
          <p:spPr>
            <a:xfrm>
              <a:off x="286919" y="4296064"/>
              <a:ext cx="2558746" cy="444501"/>
            </a:xfrm>
            <a:prstGeom prst="roundRect">
              <a:avLst>
                <a:gd name="adj" fmla="val 23237"/>
              </a:avLst>
            </a:prstGeom>
            <a:solidFill>
              <a:srgbClr val="F6F1EB"/>
            </a:solidFill>
            <a:ln w="12700" cap="flat">
              <a:solidFill>
                <a:schemeClr val="accent1"/>
              </a:solidFill>
              <a:prstDash val="solid"/>
              <a:miter lim="800000"/>
            </a:ln>
            <a:effectLst/>
          </p:spPr>
          <p:txBody>
            <a:bodyPr wrap="square" lIns="45719" tIns="45719" rIns="45719" bIns="45719" numCol="1" anchor="ctr">
              <a:noAutofit/>
            </a:bodyPr>
            <a:lstStyle>
              <a:lvl1pPr algn="ct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700">
                  <a:latin typeface="MiSans Normal" panose="00000500000000000000" charset="-122"/>
                  <a:ea typeface="MiSans Normal" panose="00000500000000000000" charset="-122"/>
                  <a:cs typeface="MiSans Normal" panose="00000500000000000000" charset="-122"/>
                  <a:sym typeface="MiSans Normal" panose="00000500000000000000" charset="-122"/>
                </a:defRPr>
              </a:lvl1pPr>
            </a:lstStyle>
            <a:p>
              <a:r>
                <a:t>人类在/可以用它做什么</a:t>
              </a:r>
            </a:p>
          </p:txBody>
        </p:sp>
        <p:sp>
          <p:nvSpPr>
            <p:cNvPr id="640" name="我想要什么"/>
            <p:cNvSpPr/>
            <p:nvPr/>
          </p:nvSpPr>
          <p:spPr>
            <a:xfrm>
              <a:off x="5484765" y="3000664"/>
              <a:ext cx="2558746" cy="444501"/>
            </a:xfrm>
            <a:prstGeom prst="roundRect">
              <a:avLst>
                <a:gd name="adj" fmla="val 23237"/>
              </a:avLst>
            </a:prstGeom>
            <a:solidFill>
              <a:srgbClr val="F6F1EB"/>
            </a:solidFill>
            <a:ln w="12700" cap="flat">
              <a:solidFill>
                <a:schemeClr val="accent1"/>
              </a:solidFill>
              <a:prstDash val="solid"/>
              <a:miter lim="800000"/>
            </a:ln>
            <a:effectLst/>
          </p:spPr>
          <p:txBody>
            <a:bodyPr wrap="square" lIns="45719" tIns="45719" rIns="45719" bIns="45719" numCol="1" anchor="ctr">
              <a:noAutofit/>
            </a:bodyPr>
            <a:lstStyle>
              <a:lvl1pPr algn="ct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700">
                  <a:latin typeface="MiSans Normal" panose="00000500000000000000" charset="-122"/>
                  <a:ea typeface="MiSans Normal" panose="00000500000000000000" charset="-122"/>
                  <a:cs typeface="MiSans Normal" panose="00000500000000000000" charset="-122"/>
                  <a:sym typeface="MiSans Normal" panose="00000500000000000000" charset="-122"/>
                </a:defRPr>
              </a:lvl1pPr>
            </a:lstStyle>
            <a:p>
              <a:r>
                <a:t>我想要什么</a:t>
              </a:r>
            </a:p>
          </p:txBody>
        </p:sp>
        <p:sp>
          <p:nvSpPr>
            <p:cNvPr id="641" name="怎么说清楚"/>
            <p:cNvSpPr/>
            <p:nvPr/>
          </p:nvSpPr>
          <p:spPr>
            <a:xfrm>
              <a:off x="5484765" y="3648364"/>
              <a:ext cx="2558746" cy="444501"/>
            </a:xfrm>
            <a:prstGeom prst="roundRect">
              <a:avLst>
                <a:gd name="adj" fmla="val 23237"/>
              </a:avLst>
            </a:prstGeom>
            <a:solidFill>
              <a:srgbClr val="F6F1EB"/>
            </a:solidFill>
            <a:ln w="12700" cap="flat">
              <a:solidFill>
                <a:schemeClr val="accent1"/>
              </a:solidFill>
              <a:prstDash val="solid"/>
              <a:miter lim="800000"/>
            </a:ln>
            <a:effectLst/>
          </p:spPr>
          <p:txBody>
            <a:bodyPr wrap="square" lIns="45719" tIns="45719" rIns="45719" bIns="45719" numCol="1" anchor="ctr">
              <a:noAutofit/>
            </a:bodyPr>
            <a:lstStyle>
              <a:lvl1pPr algn="ct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700">
                  <a:latin typeface="MiSans Normal" panose="00000500000000000000" charset="-122"/>
                  <a:ea typeface="MiSans Normal" panose="00000500000000000000" charset="-122"/>
                  <a:cs typeface="MiSans Normal" panose="00000500000000000000" charset="-122"/>
                  <a:sym typeface="MiSans Normal" panose="00000500000000000000" charset="-122"/>
                </a:defRPr>
              </a:lvl1pPr>
            </a:lstStyle>
            <a:p>
              <a:r>
                <a:t>怎么说清楚</a:t>
              </a:r>
            </a:p>
          </p:txBody>
        </p:sp>
        <p:sp>
          <p:nvSpPr>
            <p:cNvPr id="642" name="它理解了吗"/>
            <p:cNvSpPr/>
            <p:nvPr/>
          </p:nvSpPr>
          <p:spPr>
            <a:xfrm>
              <a:off x="5484765" y="4296064"/>
              <a:ext cx="2558746" cy="444501"/>
            </a:xfrm>
            <a:prstGeom prst="roundRect">
              <a:avLst>
                <a:gd name="adj" fmla="val 23237"/>
              </a:avLst>
            </a:prstGeom>
            <a:solidFill>
              <a:srgbClr val="F6F1EB"/>
            </a:solidFill>
            <a:ln w="12700" cap="flat">
              <a:solidFill>
                <a:schemeClr val="accent1"/>
              </a:solidFill>
              <a:prstDash val="solid"/>
              <a:miter lim="800000"/>
            </a:ln>
            <a:effectLst/>
          </p:spPr>
          <p:txBody>
            <a:bodyPr wrap="square" lIns="45719" tIns="45719" rIns="45719" bIns="45719" numCol="1" anchor="ctr">
              <a:noAutofit/>
            </a:bodyPr>
            <a:lstStyle>
              <a:lvl1pPr algn="ct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700">
                  <a:latin typeface="MiSans Normal" panose="00000500000000000000" charset="-122"/>
                  <a:ea typeface="MiSans Normal" panose="00000500000000000000" charset="-122"/>
                  <a:cs typeface="MiSans Normal" panose="00000500000000000000" charset="-122"/>
                  <a:sym typeface="MiSans Normal" panose="00000500000000000000" charset="-122"/>
                </a:defRPr>
              </a:lvl1pPr>
            </a:lstStyle>
            <a:p>
              <a:r>
                <a:t>它理解了吗</a:t>
              </a:r>
            </a:p>
          </p:txBody>
        </p:sp>
        <p:sp>
          <p:nvSpPr>
            <p:cNvPr id="643" name="如何优化表达"/>
            <p:cNvSpPr/>
            <p:nvPr/>
          </p:nvSpPr>
          <p:spPr>
            <a:xfrm>
              <a:off x="5484765" y="4943764"/>
              <a:ext cx="2558746" cy="444501"/>
            </a:xfrm>
            <a:prstGeom prst="roundRect">
              <a:avLst>
                <a:gd name="adj" fmla="val 23237"/>
              </a:avLst>
            </a:prstGeom>
            <a:solidFill>
              <a:srgbClr val="F6F1EB"/>
            </a:solidFill>
            <a:ln w="12700" cap="flat">
              <a:solidFill>
                <a:schemeClr val="accent1"/>
              </a:solidFill>
              <a:prstDash val="solid"/>
              <a:miter lim="800000"/>
            </a:ln>
            <a:effectLst/>
          </p:spPr>
          <p:txBody>
            <a:bodyPr wrap="square" lIns="45719" tIns="45719" rIns="45719" bIns="45719" numCol="1" anchor="ctr">
              <a:noAutofit/>
            </a:bodyPr>
            <a:lstStyle>
              <a:lvl1pPr algn="ct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700">
                  <a:latin typeface="MiSans Normal" panose="00000500000000000000" charset="-122"/>
                  <a:ea typeface="MiSans Normal" panose="00000500000000000000" charset="-122"/>
                  <a:cs typeface="MiSans Normal" panose="00000500000000000000" charset="-122"/>
                  <a:sym typeface="MiSans Normal" panose="00000500000000000000" charset="-122"/>
                </a:defRPr>
              </a:lvl1pPr>
            </a:lstStyle>
            <a:p>
              <a:r>
                <a:t>如何优化表达</a:t>
              </a:r>
            </a:p>
          </p:txBody>
        </p:sp>
      </p:grpSp>
      <p:sp>
        <p:nvSpPr>
          <p:cNvPr id="645" name="结构化提示词是一种高效的 Prompt 框架…"/>
          <p:cNvSpPr txBox="1"/>
          <p:nvPr/>
        </p:nvSpPr>
        <p:spPr>
          <a:xfrm>
            <a:off x="7433219" y="7791537"/>
            <a:ext cx="5979161" cy="939801"/>
          </a:xfrm>
          <a:prstGeom prst="rect">
            <a:avLst/>
          </a:prstGeom>
          <a:ln w="12700">
            <a:miter lim="400000"/>
          </a:ln>
        </p:spPr>
        <p:txBody>
          <a:bodyPr wrap="none" lIns="50800" tIns="50800" rIns="50800" bIns="50800" anchor="ctr">
            <a:spAutoFit/>
          </a:bodyPr>
          <a:lstStyle/>
          <a:p>
            <a:pPr defTabSz="2438400">
              <a:defRPr sz="2500">
                <a:solidFill>
                  <a:srgbClr val="535353"/>
                </a:solidFill>
                <a:latin typeface="MiSans Semibold" panose="00000500000000000000" charset="-122"/>
                <a:ea typeface="MiSans Semibold" panose="00000500000000000000" charset="-122"/>
                <a:cs typeface="MiSans Semibold" panose="00000500000000000000" charset="-122"/>
                <a:sym typeface="MiSans Semibold" panose="00000500000000000000" charset="-122"/>
              </a:defRPr>
            </a:pPr>
            <a:r>
              <a:t>结构化提示词是一种高效的 Prompt 框架</a:t>
            </a:r>
          </a:p>
          <a:p>
            <a:pPr defTabSz="2438400">
              <a:defRPr sz="2500">
                <a:solidFill>
                  <a:srgbClr val="535353"/>
                </a:solidFill>
                <a:latin typeface="MiSans Semibold" panose="00000500000000000000" charset="-122"/>
                <a:ea typeface="MiSans Semibold" panose="00000500000000000000" charset="-122"/>
                <a:cs typeface="MiSans Semibold" panose="00000500000000000000" charset="-122"/>
                <a:sym typeface="MiSans Semibold" panose="00000500000000000000" charset="-122"/>
              </a:defRPr>
            </a:pPr>
            <a:r>
              <a:t>但也只是框架</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59:morph option="byObject"/>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 name="Rectangle 27"/>
          <p:cNvSpPr/>
          <p:nvPr/>
        </p:nvSpPr>
        <p:spPr>
          <a:xfrm>
            <a:off x="-35224" y="367209"/>
            <a:ext cx="6374740" cy="1537791"/>
          </a:xfrm>
          <a:prstGeom prst="rect">
            <a:avLst/>
          </a:prstGeom>
          <a:solidFill>
            <a:srgbClr val="323232"/>
          </a:solidFill>
          <a:ln w="12700">
            <a:miter lim="400000"/>
          </a:ln>
        </p:spPr>
        <p:txBody>
          <a:bodyPr lIns="45719" rIns="45719" anchor="ctr"/>
          <a:lstStyle/>
          <a:p>
            <a:pPr algn="ctr">
              <a:defRPr>
                <a:solidFill>
                  <a:srgbClr val="F6F1EB"/>
                </a:solidFill>
              </a:defRPr>
            </a:pPr>
          </a:p>
        </p:txBody>
      </p:sp>
      <p:sp>
        <p:nvSpPr>
          <p:cNvPr id="648" name="Freeform: Shape 9"/>
          <p:cNvSpPr/>
          <p:nvPr/>
        </p:nvSpPr>
        <p:spPr>
          <a:xfrm>
            <a:off x="4749043" y="1011958"/>
            <a:ext cx="379049" cy="334819"/>
          </a:xfrm>
          <a:custGeom>
            <a:avLst/>
            <a:gdLst/>
            <a:ahLst/>
            <a:cxnLst>
              <a:cxn ang="0">
                <a:pos x="wd2" y="hd2"/>
              </a:cxn>
              <a:cxn ang="5400000">
                <a:pos x="wd2" y="hd2"/>
              </a:cxn>
              <a:cxn ang="10800000">
                <a:pos x="wd2" y="hd2"/>
              </a:cxn>
              <a:cxn ang="16200000">
                <a:pos x="wd2" y="hd2"/>
              </a:cxn>
            </a:cxnLst>
            <a:rect l="0" t="0" r="r" b="b"/>
            <a:pathLst>
              <a:path w="21600" h="21600" extrusionOk="0">
                <a:moveTo>
                  <a:pt x="12060" y="0"/>
                </a:moveTo>
                <a:lnTo>
                  <a:pt x="21600" y="10800"/>
                </a:lnTo>
                <a:lnTo>
                  <a:pt x="12060" y="21600"/>
                </a:lnTo>
                <a:lnTo>
                  <a:pt x="11390" y="20842"/>
                </a:lnTo>
                <a:lnTo>
                  <a:pt x="19753" y="11375"/>
                </a:lnTo>
                <a:lnTo>
                  <a:pt x="0" y="11375"/>
                </a:lnTo>
                <a:lnTo>
                  <a:pt x="0" y="10302"/>
                </a:lnTo>
                <a:lnTo>
                  <a:pt x="19820" y="10302"/>
                </a:lnTo>
                <a:lnTo>
                  <a:pt x="11390" y="758"/>
                </a:lnTo>
                <a:close/>
              </a:path>
            </a:pathLst>
          </a:custGeom>
          <a:solidFill>
            <a:srgbClr val="F6F1EB"/>
          </a:solidFill>
          <a:ln w="12700">
            <a:miter lim="400000"/>
          </a:ln>
        </p:spPr>
        <p:txBody>
          <a:bodyPr lIns="45719" rIns="45719" anchor="ctr"/>
          <a:lstStyle/>
          <a:p>
            <a:pPr algn="ctr">
              <a:defRPr>
                <a:solidFill>
                  <a:srgbClr val="F6F1EB"/>
                </a:solidFill>
              </a:defRPr>
            </a:pPr>
          </a:p>
        </p:txBody>
      </p:sp>
      <p:sp>
        <p:nvSpPr>
          <p:cNvPr id="649" name="融合到生产力"/>
          <p:cNvSpPr txBox="1"/>
          <p:nvPr/>
        </p:nvSpPr>
        <p:spPr>
          <a:xfrm>
            <a:off x="1824995" y="919017"/>
            <a:ext cx="2019301" cy="520701"/>
          </a:xfrm>
          <a:prstGeom prst="rect">
            <a:avLst/>
          </a:prstGeom>
          <a:ln w="12700">
            <a:miter lim="400000"/>
          </a:ln>
        </p:spPr>
        <p:txBody>
          <a:bodyPr wrap="none" lIns="50800" tIns="50800" rIns="50800" bIns="50800" anchor="ctr">
            <a:spAutoFit/>
          </a:bodyPr>
          <a:lstStyle>
            <a:lvl1pPr defTabSz="2438400">
              <a:defRPr sz="2500">
                <a:solidFill>
                  <a:srgbClr val="F6F1EB"/>
                </a:solidFill>
                <a:latin typeface="MiSans Semibold" panose="00000500000000000000" charset="-122"/>
                <a:ea typeface="MiSans Semibold" panose="00000500000000000000" charset="-122"/>
                <a:cs typeface="MiSans Semibold" panose="00000500000000000000" charset="-122"/>
                <a:sym typeface="MiSans Semibold" panose="00000500000000000000" charset="-122"/>
              </a:defRPr>
            </a:lvl1pPr>
          </a:lstStyle>
          <a:p>
            <a:r>
              <a:t>融合到生产力</a:t>
            </a:r>
          </a:p>
        </p:txBody>
      </p:sp>
      <p:grpSp>
        <p:nvGrpSpPr>
          <p:cNvPr id="664" name="成组"/>
          <p:cNvGrpSpPr/>
          <p:nvPr/>
        </p:nvGrpSpPr>
        <p:grpSpPr>
          <a:xfrm>
            <a:off x="2477943" y="2877991"/>
            <a:ext cx="8330432" cy="5388268"/>
            <a:chOff x="0" y="-1"/>
            <a:chExt cx="8330431" cy="5388266"/>
          </a:xfrm>
        </p:grpSpPr>
        <p:sp>
          <p:nvSpPr>
            <p:cNvPr id="650" name="线条"/>
            <p:cNvSpPr/>
            <p:nvPr/>
          </p:nvSpPr>
          <p:spPr>
            <a:xfrm flipV="1">
              <a:off x="6770487" y="2468707"/>
              <a:ext cx="1" cy="2468709"/>
            </a:xfrm>
            <a:prstGeom prst="line">
              <a:avLst/>
            </a:prstGeom>
            <a:noFill/>
            <a:ln w="12700" cap="flat">
              <a:solidFill>
                <a:schemeClr val="accent1"/>
              </a:solidFill>
              <a:prstDash val="solid"/>
              <a:miter lim="800000"/>
            </a:ln>
            <a:effectLst/>
          </p:spPr>
          <p:txBody>
            <a:bodyPr wrap="square" lIns="45719" tIns="45719" rIns="45719" bIns="45719" numCol="1" anchor="t">
              <a:noAutofit/>
            </a:bodyPr>
            <a:lstStyle/>
            <a:p/>
          </p:txBody>
        </p:sp>
        <p:sp>
          <p:nvSpPr>
            <p:cNvPr id="651" name="线条"/>
            <p:cNvSpPr/>
            <p:nvPr/>
          </p:nvSpPr>
          <p:spPr>
            <a:xfrm flipV="1">
              <a:off x="1572615" y="2290907"/>
              <a:ext cx="1" cy="2321216"/>
            </a:xfrm>
            <a:prstGeom prst="line">
              <a:avLst/>
            </a:prstGeom>
            <a:noFill/>
            <a:ln w="12700" cap="flat">
              <a:solidFill>
                <a:schemeClr val="accent1"/>
              </a:solidFill>
              <a:prstDash val="solid"/>
              <a:miter lim="800000"/>
            </a:ln>
            <a:effectLst/>
          </p:spPr>
          <p:txBody>
            <a:bodyPr wrap="square" lIns="45719" tIns="45719" rIns="45719" bIns="45719" numCol="1" anchor="t">
              <a:noAutofit/>
            </a:bodyPr>
            <a:lstStyle/>
            <a:p/>
          </p:txBody>
        </p:sp>
        <p:sp>
          <p:nvSpPr>
            <p:cNvPr id="652" name="Prompt…"/>
            <p:cNvSpPr txBox="1"/>
            <p:nvPr/>
          </p:nvSpPr>
          <p:spPr>
            <a:xfrm>
              <a:off x="2670168" y="-1"/>
              <a:ext cx="2985454" cy="939801"/>
            </a:xfrm>
            <a:prstGeom prst="rect">
              <a:avLst/>
            </a:prstGeom>
            <a:noFill/>
            <a:ln w="12700" cap="flat">
              <a:noFill/>
              <a:miter lim="400000"/>
            </a:ln>
            <a:effectLst/>
          </p:spPr>
          <p:txBody>
            <a:bodyPr wrap="none" lIns="50800" tIns="50800" rIns="50800" bIns="50800" numCol="1" anchor="ctr">
              <a:spAutoFit/>
            </a:bodyPr>
            <a:lstStyle/>
            <a:p>
              <a:pPr algn="ctr" defTabSz="2438400">
                <a:defRPr sz="2500">
                  <a:latin typeface="MiSans Semibold" panose="00000500000000000000" charset="-122"/>
                  <a:ea typeface="MiSans Semibold" panose="00000500000000000000" charset="-122"/>
                  <a:cs typeface="MiSans Semibold" panose="00000500000000000000" charset="-122"/>
                  <a:sym typeface="MiSans Semibold" panose="00000500000000000000" charset="-122"/>
                </a:defRPr>
              </a:pPr>
              <a:r>
                <a:rPr dirty="0"/>
                <a:t>Prompt</a:t>
              </a:r>
              <a:endParaRPr dirty="0"/>
            </a:p>
            <a:p>
              <a:pPr algn="ctr" defTabSz="2438400">
                <a:defRPr sz="2500">
                  <a:latin typeface="MiSans Semibold" panose="00000500000000000000" charset="-122"/>
                  <a:ea typeface="MiSans Semibold" panose="00000500000000000000" charset="-122"/>
                  <a:cs typeface="MiSans Semibold" panose="00000500000000000000" charset="-122"/>
                  <a:sym typeface="MiSans Semibold" panose="00000500000000000000" charset="-122"/>
                </a:defRPr>
              </a:pPr>
              <a:r>
                <a:rPr dirty="0" err="1"/>
                <a:t>和AI对话的语言逻辑</a:t>
              </a:r>
              <a:endParaRPr dirty="0"/>
            </a:p>
          </p:txBody>
        </p:sp>
        <p:sp>
          <p:nvSpPr>
            <p:cNvPr id="653" name="了解大模型"/>
            <p:cNvSpPr/>
            <p:nvPr/>
          </p:nvSpPr>
          <p:spPr>
            <a:xfrm>
              <a:off x="0" y="1771650"/>
              <a:ext cx="3132584" cy="749300"/>
            </a:xfrm>
            <a:prstGeom prst="roundRect">
              <a:avLst>
                <a:gd name="adj" fmla="val 25424"/>
              </a:avLst>
            </a:prstGeom>
            <a:solidFill>
              <a:srgbClr val="323232"/>
            </a:solidFill>
            <a:ln w="12700" cap="flat">
              <a:solidFill>
                <a:schemeClr val="accent1"/>
              </a:solidFill>
              <a:prstDash val="solid"/>
              <a:miter lim="800000"/>
            </a:ln>
            <a:effectLst/>
          </p:spPr>
          <p:txBody>
            <a:bodyPr wrap="square" lIns="45719" tIns="45719" rIns="45719" bIns="45719" numCol="1" anchor="ctr">
              <a:noAutofit/>
            </a:bodyPr>
            <a:lstStyle>
              <a:lvl1pPr algn="ctr">
                <a:defRPr sz="2400">
                  <a:solidFill>
                    <a:srgbClr val="F6F1EB"/>
                  </a:solidFill>
                  <a:latin typeface="MiSans Semibold" panose="00000500000000000000" charset="-122"/>
                  <a:ea typeface="MiSans Semibold" panose="00000500000000000000" charset="-122"/>
                  <a:cs typeface="MiSans Semibold" panose="00000500000000000000" charset="-122"/>
                  <a:sym typeface="MiSans Semibold" panose="00000500000000000000" charset="-122"/>
                </a:defRPr>
              </a:lvl1pPr>
            </a:lstStyle>
            <a:p>
              <a:r>
                <a:t>了解大模型</a:t>
              </a:r>
            </a:p>
          </p:txBody>
        </p:sp>
        <p:sp>
          <p:nvSpPr>
            <p:cNvPr id="654" name="了解自己"/>
            <p:cNvSpPr/>
            <p:nvPr/>
          </p:nvSpPr>
          <p:spPr>
            <a:xfrm>
              <a:off x="5197846" y="1771650"/>
              <a:ext cx="3132585" cy="749300"/>
            </a:xfrm>
            <a:prstGeom prst="roundRect">
              <a:avLst>
                <a:gd name="adj" fmla="val 25424"/>
              </a:avLst>
            </a:prstGeom>
            <a:solidFill>
              <a:srgbClr val="323232"/>
            </a:solidFill>
            <a:ln w="12700" cap="flat">
              <a:solidFill>
                <a:schemeClr val="accent1"/>
              </a:solidFill>
              <a:prstDash val="solid"/>
              <a:miter lim="800000"/>
            </a:ln>
            <a:effectLst/>
          </p:spPr>
          <p:txBody>
            <a:bodyPr wrap="square" lIns="45719" tIns="45719" rIns="45719" bIns="45719" numCol="1" anchor="ctr">
              <a:noAutofit/>
            </a:bodyPr>
            <a:lstStyle>
              <a:lvl1pPr algn="ctr">
                <a:defRPr sz="2400">
                  <a:solidFill>
                    <a:srgbClr val="F6F1EB"/>
                  </a:solidFill>
                  <a:latin typeface="MiSans Semibold" panose="00000500000000000000" charset="-122"/>
                  <a:ea typeface="MiSans Semibold" panose="00000500000000000000" charset="-122"/>
                  <a:cs typeface="MiSans Semibold" panose="00000500000000000000" charset="-122"/>
                  <a:sym typeface="MiSans Semibold" panose="00000500000000000000" charset="-122"/>
                </a:defRPr>
              </a:lvl1pPr>
            </a:lstStyle>
            <a:p>
              <a:r>
                <a:t>了解自己</a:t>
              </a:r>
            </a:p>
          </p:txBody>
        </p:sp>
        <p:cxnSp>
          <p:nvCxnSpPr>
            <p:cNvPr id="655" name="连接线"/>
            <p:cNvCxnSpPr>
              <a:stCxn id="653" idx="0"/>
              <a:endCxn id="652" idx="2"/>
            </p:cNvCxnSpPr>
            <p:nvPr/>
          </p:nvCxnSpPr>
          <p:spPr>
            <a:xfrm flipV="1">
              <a:off x="1566292" y="939800"/>
              <a:ext cx="2596603" cy="831851"/>
            </a:xfrm>
            <a:prstGeom prst="straightConnector1">
              <a:avLst/>
            </a:prstGeom>
            <a:ln w="25400" cap="flat">
              <a:solidFill>
                <a:srgbClr val="323232"/>
              </a:solidFill>
              <a:prstDash val="solid"/>
              <a:miter lim="800000"/>
              <a:headEnd type="triangle" w="med" len="med"/>
            </a:ln>
            <a:effectLst/>
          </p:spPr>
        </p:cxnSp>
        <p:cxnSp>
          <p:nvCxnSpPr>
            <p:cNvPr id="656" name="连接线"/>
            <p:cNvCxnSpPr>
              <a:stCxn id="654" idx="0"/>
            </p:cNvCxnSpPr>
            <p:nvPr/>
          </p:nvCxnSpPr>
          <p:spPr>
            <a:xfrm flipH="1" flipV="1">
              <a:off x="4162895" y="939800"/>
              <a:ext cx="2601245" cy="831851"/>
            </a:xfrm>
            <a:prstGeom prst="straightConnector1">
              <a:avLst/>
            </a:prstGeom>
            <a:ln w="25400" cap="flat">
              <a:solidFill>
                <a:srgbClr val="323232"/>
              </a:solidFill>
              <a:prstDash val="solid"/>
              <a:miter lim="800000"/>
              <a:headEnd type="triangle" w="med" len="med"/>
            </a:ln>
            <a:effectLst/>
          </p:spPr>
        </p:cxnSp>
        <p:sp>
          <p:nvSpPr>
            <p:cNvPr id="657" name="ChatGPT 怎么干活"/>
            <p:cNvSpPr/>
            <p:nvPr/>
          </p:nvSpPr>
          <p:spPr>
            <a:xfrm>
              <a:off x="286919" y="3000664"/>
              <a:ext cx="2558746" cy="444501"/>
            </a:xfrm>
            <a:prstGeom prst="roundRect">
              <a:avLst>
                <a:gd name="adj" fmla="val 23237"/>
              </a:avLst>
            </a:prstGeom>
            <a:solidFill>
              <a:srgbClr val="F6F1EB"/>
            </a:solidFill>
            <a:ln w="12700" cap="flat">
              <a:solidFill>
                <a:schemeClr val="accent1"/>
              </a:solidFill>
              <a:prstDash val="solid"/>
              <a:miter lim="800000"/>
            </a:ln>
            <a:effectLst/>
          </p:spPr>
          <p:txBody>
            <a:bodyPr wrap="square" lIns="45719" tIns="45719" rIns="45719" bIns="45719" numCol="1" anchor="ctr">
              <a:noAutofit/>
            </a:bodyPr>
            <a:lstStyle>
              <a:lvl1pPr algn="ct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700">
                  <a:latin typeface="MiSans Normal" panose="00000500000000000000" charset="-122"/>
                  <a:ea typeface="MiSans Normal" panose="00000500000000000000" charset="-122"/>
                  <a:cs typeface="MiSans Normal" panose="00000500000000000000" charset="-122"/>
                  <a:sym typeface="MiSans Normal" panose="00000500000000000000" charset="-122"/>
                </a:defRPr>
              </a:lvl1pPr>
            </a:lstStyle>
            <a:p>
              <a:r>
                <a:t>ChatGPT 怎么干活</a:t>
              </a:r>
            </a:p>
          </p:txBody>
        </p:sp>
        <p:sp>
          <p:nvSpPr>
            <p:cNvPr id="658" name="ChatGPT 的强与弱"/>
            <p:cNvSpPr/>
            <p:nvPr/>
          </p:nvSpPr>
          <p:spPr>
            <a:xfrm>
              <a:off x="286919" y="3648364"/>
              <a:ext cx="2558746" cy="444501"/>
            </a:xfrm>
            <a:prstGeom prst="roundRect">
              <a:avLst>
                <a:gd name="adj" fmla="val 23237"/>
              </a:avLst>
            </a:prstGeom>
            <a:solidFill>
              <a:srgbClr val="F6F1EB"/>
            </a:solidFill>
            <a:ln w="12700" cap="flat">
              <a:solidFill>
                <a:schemeClr val="accent1"/>
              </a:solidFill>
              <a:prstDash val="solid"/>
              <a:miter lim="800000"/>
            </a:ln>
            <a:effectLst/>
          </p:spPr>
          <p:txBody>
            <a:bodyPr wrap="square" lIns="45719" tIns="45719" rIns="45719" bIns="45719" numCol="1" anchor="ctr">
              <a:noAutofit/>
            </a:bodyPr>
            <a:lstStyle>
              <a:lvl1pPr algn="ct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700">
                  <a:latin typeface="MiSans Normal" panose="00000500000000000000" charset="-122"/>
                  <a:ea typeface="MiSans Normal" panose="00000500000000000000" charset="-122"/>
                  <a:cs typeface="MiSans Normal" panose="00000500000000000000" charset="-122"/>
                  <a:sym typeface="MiSans Normal" panose="00000500000000000000" charset="-122"/>
                </a:defRPr>
              </a:lvl1pPr>
            </a:lstStyle>
            <a:p>
              <a:r>
                <a:t>ChatGPT 的强与弱</a:t>
              </a:r>
            </a:p>
          </p:txBody>
        </p:sp>
        <p:sp>
          <p:nvSpPr>
            <p:cNvPr id="659" name="人类在/可以用它做什么"/>
            <p:cNvSpPr/>
            <p:nvPr/>
          </p:nvSpPr>
          <p:spPr>
            <a:xfrm>
              <a:off x="286919" y="4296064"/>
              <a:ext cx="2558746" cy="444501"/>
            </a:xfrm>
            <a:prstGeom prst="roundRect">
              <a:avLst>
                <a:gd name="adj" fmla="val 23237"/>
              </a:avLst>
            </a:prstGeom>
            <a:solidFill>
              <a:srgbClr val="F6F1EB"/>
            </a:solidFill>
            <a:ln w="12700" cap="flat">
              <a:solidFill>
                <a:schemeClr val="accent1"/>
              </a:solidFill>
              <a:prstDash val="solid"/>
              <a:miter lim="800000"/>
            </a:ln>
            <a:effectLst/>
          </p:spPr>
          <p:txBody>
            <a:bodyPr wrap="square" lIns="45719" tIns="45719" rIns="45719" bIns="45719" numCol="1" anchor="ctr">
              <a:noAutofit/>
            </a:bodyPr>
            <a:lstStyle>
              <a:lvl1pPr algn="ct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700">
                  <a:latin typeface="MiSans Normal" panose="00000500000000000000" charset="-122"/>
                  <a:ea typeface="MiSans Normal" panose="00000500000000000000" charset="-122"/>
                  <a:cs typeface="MiSans Normal" panose="00000500000000000000" charset="-122"/>
                  <a:sym typeface="MiSans Normal" panose="00000500000000000000" charset="-122"/>
                </a:defRPr>
              </a:lvl1pPr>
            </a:lstStyle>
            <a:p>
              <a:r>
                <a:t>人类在/可以用它做什么</a:t>
              </a:r>
            </a:p>
          </p:txBody>
        </p:sp>
        <p:sp>
          <p:nvSpPr>
            <p:cNvPr id="660" name="我想要什么"/>
            <p:cNvSpPr/>
            <p:nvPr/>
          </p:nvSpPr>
          <p:spPr>
            <a:xfrm>
              <a:off x="5484765" y="3000664"/>
              <a:ext cx="2558746" cy="444501"/>
            </a:xfrm>
            <a:prstGeom prst="roundRect">
              <a:avLst>
                <a:gd name="adj" fmla="val 23237"/>
              </a:avLst>
            </a:prstGeom>
            <a:solidFill>
              <a:srgbClr val="F6F1EB"/>
            </a:solidFill>
            <a:ln w="12700" cap="flat">
              <a:solidFill>
                <a:schemeClr val="accent1"/>
              </a:solidFill>
              <a:prstDash val="solid"/>
              <a:miter lim="800000"/>
            </a:ln>
            <a:effectLst/>
          </p:spPr>
          <p:txBody>
            <a:bodyPr wrap="square" lIns="45719" tIns="45719" rIns="45719" bIns="45719" numCol="1" anchor="ctr">
              <a:noAutofit/>
            </a:bodyPr>
            <a:lstStyle>
              <a:lvl1pPr algn="ct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700">
                  <a:latin typeface="MiSans Normal" panose="00000500000000000000" charset="-122"/>
                  <a:ea typeface="MiSans Normal" panose="00000500000000000000" charset="-122"/>
                  <a:cs typeface="MiSans Normal" panose="00000500000000000000" charset="-122"/>
                  <a:sym typeface="MiSans Normal" panose="00000500000000000000" charset="-122"/>
                </a:defRPr>
              </a:lvl1pPr>
            </a:lstStyle>
            <a:p>
              <a:r>
                <a:t>我想要什么</a:t>
              </a:r>
            </a:p>
          </p:txBody>
        </p:sp>
        <p:sp>
          <p:nvSpPr>
            <p:cNvPr id="661" name="怎么说清楚"/>
            <p:cNvSpPr/>
            <p:nvPr/>
          </p:nvSpPr>
          <p:spPr>
            <a:xfrm>
              <a:off x="5484765" y="3648364"/>
              <a:ext cx="2558746" cy="444501"/>
            </a:xfrm>
            <a:prstGeom prst="roundRect">
              <a:avLst>
                <a:gd name="adj" fmla="val 23237"/>
              </a:avLst>
            </a:prstGeom>
            <a:solidFill>
              <a:srgbClr val="F6F1EB"/>
            </a:solidFill>
            <a:ln w="12700" cap="flat">
              <a:solidFill>
                <a:schemeClr val="accent1"/>
              </a:solidFill>
              <a:prstDash val="solid"/>
              <a:miter lim="800000"/>
            </a:ln>
            <a:effectLst/>
          </p:spPr>
          <p:txBody>
            <a:bodyPr wrap="square" lIns="45719" tIns="45719" rIns="45719" bIns="45719" numCol="1" anchor="ctr">
              <a:noAutofit/>
            </a:bodyPr>
            <a:lstStyle>
              <a:lvl1pPr algn="ct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700">
                  <a:latin typeface="MiSans Normal" panose="00000500000000000000" charset="-122"/>
                  <a:ea typeface="MiSans Normal" panose="00000500000000000000" charset="-122"/>
                  <a:cs typeface="MiSans Normal" panose="00000500000000000000" charset="-122"/>
                  <a:sym typeface="MiSans Normal" panose="00000500000000000000" charset="-122"/>
                </a:defRPr>
              </a:lvl1pPr>
            </a:lstStyle>
            <a:p>
              <a:r>
                <a:t>怎么说清楚</a:t>
              </a:r>
            </a:p>
          </p:txBody>
        </p:sp>
        <p:sp>
          <p:nvSpPr>
            <p:cNvPr id="662" name="它理解了吗"/>
            <p:cNvSpPr/>
            <p:nvPr/>
          </p:nvSpPr>
          <p:spPr>
            <a:xfrm>
              <a:off x="5484765" y="4296064"/>
              <a:ext cx="2558746" cy="444501"/>
            </a:xfrm>
            <a:prstGeom prst="roundRect">
              <a:avLst>
                <a:gd name="adj" fmla="val 23237"/>
              </a:avLst>
            </a:prstGeom>
            <a:solidFill>
              <a:srgbClr val="F6F1EB"/>
            </a:solidFill>
            <a:ln w="12700" cap="flat">
              <a:solidFill>
                <a:schemeClr val="accent1"/>
              </a:solidFill>
              <a:prstDash val="solid"/>
              <a:miter lim="800000"/>
            </a:ln>
            <a:effectLst/>
          </p:spPr>
          <p:txBody>
            <a:bodyPr wrap="square" lIns="45719" tIns="45719" rIns="45719" bIns="45719" numCol="1" anchor="ctr">
              <a:noAutofit/>
            </a:bodyPr>
            <a:lstStyle>
              <a:lvl1pPr algn="ct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700">
                  <a:latin typeface="MiSans Normal" panose="00000500000000000000" charset="-122"/>
                  <a:ea typeface="MiSans Normal" panose="00000500000000000000" charset="-122"/>
                  <a:cs typeface="MiSans Normal" panose="00000500000000000000" charset="-122"/>
                  <a:sym typeface="MiSans Normal" panose="00000500000000000000" charset="-122"/>
                </a:defRPr>
              </a:lvl1pPr>
            </a:lstStyle>
            <a:p>
              <a:r>
                <a:t>它理解了吗</a:t>
              </a:r>
            </a:p>
          </p:txBody>
        </p:sp>
        <p:sp>
          <p:nvSpPr>
            <p:cNvPr id="663" name="如何优化表达"/>
            <p:cNvSpPr/>
            <p:nvPr/>
          </p:nvSpPr>
          <p:spPr>
            <a:xfrm>
              <a:off x="5484765" y="4943764"/>
              <a:ext cx="2558746" cy="444501"/>
            </a:xfrm>
            <a:prstGeom prst="roundRect">
              <a:avLst>
                <a:gd name="adj" fmla="val 23237"/>
              </a:avLst>
            </a:prstGeom>
            <a:solidFill>
              <a:srgbClr val="F6F1EB"/>
            </a:solidFill>
            <a:ln w="12700" cap="flat">
              <a:solidFill>
                <a:schemeClr val="accent1"/>
              </a:solidFill>
              <a:prstDash val="solid"/>
              <a:miter lim="800000"/>
            </a:ln>
            <a:effectLst/>
          </p:spPr>
          <p:txBody>
            <a:bodyPr wrap="square" lIns="45719" tIns="45719" rIns="45719" bIns="45719" numCol="1" anchor="ctr">
              <a:noAutofit/>
            </a:bodyPr>
            <a:lstStyle>
              <a:lvl1pPr algn="ct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700">
                  <a:latin typeface="MiSans Normal" panose="00000500000000000000" charset="-122"/>
                  <a:ea typeface="MiSans Normal" panose="00000500000000000000" charset="-122"/>
                  <a:cs typeface="MiSans Normal" panose="00000500000000000000" charset="-122"/>
                  <a:sym typeface="MiSans Normal" panose="00000500000000000000" charset="-122"/>
                </a:defRPr>
              </a:lvl1pPr>
            </a:lstStyle>
            <a:p>
              <a:r>
                <a:t>如何优化表达</a:t>
              </a:r>
            </a:p>
          </p:txBody>
        </p:sp>
      </p:grpSp>
      <p:sp>
        <p:nvSpPr>
          <p:cNvPr id="665" name="线条"/>
          <p:cNvSpPr/>
          <p:nvPr/>
        </p:nvSpPr>
        <p:spPr>
          <a:xfrm flipV="1">
            <a:off x="14243764" y="5346699"/>
            <a:ext cx="1" cy="2468709"/>
          </a:xfrm>
          <a:prstGeom prst="line">
            <a:avLst/>
          </a:prstGeom>
          <a:ln w="12700">
            <a:solidFill>
              <a:schemeClr val="accent1"/>
            </a:solidFill>
            <a:miter/>
          </a:ln>
        </p:spPr>
        <p:txBody>
          <a:bodyPr lIns="45719" rIns="45719"/>
          <a:lstStyle/>
          <a:p/>
        </p:txBody>
      </p:sp>
      <p:sp>
        <p:nvSpPr>
          <p:cNvPr id="666" name="嵌入工作场景"/>
          <p:cNvSpPr/>
          <p:nvPr/>
        </p:nvSpPr>
        <p:spPr>
          <a:xfrm>
            <a:off x="12671122" y="4649642"/>
            <a:ext cx="3132585" cy="749301"/>
          </a:xfrm>
          <a:prstGeom prst="roundRect">
            <a:avLst>
              <a:gd name="adj" fmla="val 25424"/>
            </a:avLst>
          </a:prstGeom>
          <a:solidFill>
            <a:srgbClr val="F15A24"/>
          </a:solidFill>
          <a:ln w="12700">
            <a:miter lim="400000"/>
          </a:ln>
        </p:spPr>
        <p:txBody>
          <a:bodyPr lIns="45719" rIns="45719" anchor="ctr"/>
          <a:lstStyle>
            <a:lvl1pPr algn="ctr">
              <a:defRPr sz="2400">
                <a:solidFill>
                  <a:srgbClr val="F6F1EB"/>
                </a:solidFill>
                <a:latin typeface="MiSans Semibold" panose="00000500000000000000" charset="-122"/>
                <a:ea typeface="MiSans Semibold" panose="00000500000000000000" charset="-122"/>
                <a:cs typeface="MiSans Semibold" panose="00000500000000000000" charset="-122"/>
                <a:sym typeface="MiSans Semibold" panose="00000500000000000000" charset="-122"/>
              </a:defRPr>
            </a:lvl1pPr>
          </a:lstStyle>
          <a:p>
            <a:r>
              <a:t>嵌入工作场景</a:t>
            </a:r>
          </a:p>
        </p:txBody>
      </p:sp>
      <p:sp>
        <p:nvSpPr>
          <p:cNvPr id="681" name="连接线"/>
          <p:cNvSpPr/>
          <p:nvPr/>
        </p:nvSpPr>
        <p:spPr>
          <a:xfrm>
            <a:off x="8240772" y="3455644"/>
            <a:ext cx="5727940" cy="119399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9067" y="12481"/>
                  <a:pt x="11867" y="5281"/>
                  <a:pt x="0" y="0"/>
                </a:cubicBezTo>
              </a:path>
            </a:pathLst>
          </a:custGeom>
          <a:ln w="25400">
            <a:solidFill>
              <a:srgbClr val="323232"/>
            </a:solidFill>
            <a:miter/>
            <a:headEnd type="triangle"/>
          </a:ln>
        </p:spPr>
        <p:txBody>
          <a:bodyPr/>
          <a:lstStyle/>
          <a:p/>
        </p:txBody>
      </p:sp>
      <p:sp>
        <p:nvSpPr>
          <p:cNvPr id="668" name="梳理业务 konw-how"/>
          <p:cNvSpPr/>
          <p:nvPr/>
        </p:nvSpPr>
        <p:spPr>
          <a:xfrm>
            <a:off x="12958041" y="5878657"/>
            <a:ext cx="2558746" cy="444501"/>
          </a:xfrm>
          <a:prstGeom prst="roundRect">
            <a:avLst>
              <a:gd name="adj" fmla="val 23237"/>
            </a:avLst>
          </a:prstGeom>
          <a:solidFill>
            <a:srgbClr val="F6F1EB"/>
          </a:solidFill>
          <a:ln w="12700">
            <a:solidFill>
              <a:schemeClr val="accent1"/>
            </a:solidFill>
            <a:miter/>
          </a:ln>
        </p:spPr>
        <p:txBody>
          <a:bodyPr lIns="45719" rIns="45719" anchor="ctr"/>
          <a:lstStyle>
            <a:lvl1pPr algn="ct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700">
                <a:latin typeface="MiSans Normal" panose="00000500000000000000" charset="-122"/>
                <a:ea typeface="MiSans Normal" panose="00000500000000000000" charset="-122"/>
                <a:cs typeface="MiSans Normal" panose="00000500000000000000" charset="-122"/>
                <a:sym typeface="MiSans Normal" panose="00000500000000000000" charset="-122"/>
              </a:defRPr>
            </a:lvl1pPr>
          </a:lstStyle>
          <a:p>
            <a:r>
              <a:t>梳理业务 konw-how</a:t>
            </a:r>
          </a:p>
        </p:txBody>
      </p:sp>
      <p:sp>
        <p:nvSpPr>
          <p:cNvPr id="669" name="设计结构化提示词"/>
          <p:cNvSpPr/>
          <p:nvPr/>
        </p:nvSpPr>
        <p:spPr>
          <a:xfrm>
            <a:off x="12958041" y="6526357"/>
            <a:ext cx="2558746" cy="444501"/>
          </a:xfrm>
          <a:prstGeom prst="roundRect">
            <a:avLst>
              <a:gd name="adj" fmla="val 23237"/>
            </a:avLst>
          </a:prstGeom>
          <a:solidFill>
            <a:srgbClr val="F6F1EB"/>
          </a:solidFill>
          <a:ln w="12700">
            <a:solidFill>
              <a:schemeClr val="accent1"/>
            </a:solidFill>
            <a:miter/>
          </a:ln>
        </p:spPr>
        <p:txBody>
          <a:bodyPr lIns="45719" rIns="45719" anchor="ctr"/>
          <a:lstStyle>
            <a:lvl1pPr algn="ct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700">
                <a:latin typeface="MiSans Normal" panose="00000500000000000000" charset="-122"/>
                <a:ea typeface="MiSans Normal" panose="00000500000000000000" charset="-122"/>
                <a:cs typeface="MiSans Normal" panose="00000500000000000000" charset="-122"/>
                <a:sym typeface="MiSans Normal" panose="00000500000000000000" charset="-122"/>
              </a:defRPr>
            </a:lvl1pPr>
          </a:lstStyle>
          <a:p>
            <a:r>
              <a:t>设计结构化提示词</a:t>
            </a:r>
          </a:p>
        </p:txBody>
      </p:sp>
      <p:sp>
        <p:nvSpPr>
          <p:cNvPr id="670" name="大模型参与业务"/>
          <p:cNvSpPr/>
          <p:nvPr/>
        </p:nvSpPr>
        <p:spPr>
          <a:xfrm>
            <a:off x="12958041" y="7174057"/>
            <a:ext cx="2558746" cy="444501"/>
          </a:xfrm>
          <a:prstGeom prst="roundRect">
            <a:avLst>
              <a:gd name="adj" fmla="val 23237"/>
            </a:avLst>
          </a:prstGeom>
          <a:solidFill>
            <a:srgbClr val="F6F1EB"/>
          </a:solidFill>
          <a:ln w="12700">
            <a:solidFill>
              <a:schemeClr val="accent1"/>
            </a:solidFill>
            <a:miter/>
          </a:ln>
        </p:spPr>
        <p:txBody>
          <a:bodyPr lIns="45719" rIns="45719" anchor="ctr"/>
          <a:lstStyle>
            <a:lvl1pPr algn="ct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700">
                <a:latin typeface="MiSans Normal" panose="00000500000000000000" charset="-122"/>
                <a:ea typeface="MiSans Normal" panose="00000500000000000000" charset="-122"/>
                <a:cs typeface="MiSans Normal" panose="00000500000000000000" charset="-122"/>
                <a:sym typeface="MiSans Normal" panose="00000500000000000000" charset="-122"/>
              </a:defRPr>
            </a:lvl1pPr>
          </a:lstStyle>
          <a:p>
            <a:r>
              <a:t>大模型参与业务</a:t>
            </a:r>
          </a:p>
        </p:txBody>
      </p:sp>
      <p:sp>
        <p:nvSpPr>
          <p:cNvPr id="671" name="搭建个人工作流"/>
          <p:cNvSpPr/>
          <p:nvPr/>
        </p:nvSpPr>
        <p:spPr>
          <a:xfrm>
            <a:off x="12958041" y="7821757"/>
            <a:ext cx="2558746" cy="444501"/>
          </a:xfrm>
          <a:prstGeom prst="roundRect">
            <a:avLst>
              <a:gd name="adj" fmla="val 23237"/>
            </a:avLst>
          </a:prstGeom>
          <a:solidFill>
            <a:srgbClr val="F6F1EB"/>
          </a:solidFill>
          <a:ln w="12700">
            <a:solidFill>
              <a:schemeClr val="accent1"/>
            </a:solidFill>
            <a:miter/>
          </a:ln>
        </p:spPr>
        <p:txBody>
          <a:bodyPr lIns="45719" rIns="45719" anchor="ctr"/>
          <a:lstStyle>
            <a:lvl1pPr algn="ct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700">
                <a:latin typeface="MiSans Normal" panose="00000500000000000000" charset="-122"/>
                <a:ea typeface="MiSans Normal" panose="00000500000000000000" charset="-122"/>
                <a:cs typeface="MiSans Normal" panose="00000500000000000000" charset="-122"/>
                <a:sym typeface="MiSans Normal" panose="00000500000000000000" charset="-122"/>
              </a:defRPr>
            </a:lvl1pPr>
          </a:lstStyle>
          <a:p>
            <a:r>
              <a:t>搭建个人工作流</a:t>
            </a:r>
          </a:p>
        </p:txBody>
      </p:sp>
      <p:sp>
        <p:nvSpPr>
          <p:cNvPr id="672" name="Straight Connector 13"/>
          <p:cNvSpPr/>
          <p:nvPr/>
        </p:nvSpPr>
        <p:spPr>
          <a:xfrm>
            <a:off x="19147367" y="1952455"/>
            <a:ext cx="4621435" cy="1"/>
          </a:xfrm>
          <a:prstGeom prst="line">
            <a:avLst/>
          </a:prstGeom>
          <a:ln w="28575">
            <a:solidFill>
              <a:srgbClr val="323232"/>
            </a:solidFill>
            <a:miter/>
          </a:ln>
        </p:spPr>
        <p:txBody>
          <a:bodyPr lIns="45719" rIns="45719"/>
          <a:lstStyle/>
          <a:p/>
        </p:txBody>
      </p:sp>
      <p:sp>
        <p:nvSpPr>
          <p:cNvPr id="673" name="TextBox 17"/>
          <p:cNvSpPr txBox="1"/>
          <p:nvPr/>
        </p:nvSpPr>
        <p:spPr>
          <a:xfrm>
            <a:off x="18588567" y="1347181"/>
            <a:ext cx="2593341" cy="561341"/>
          </a:xfrm>
          <a:prstGeom prst="rect">
            <a:avLst/>
          </a:prstGeom>
          <a:ln w="12700">
            <a:miter lim="400000"/>
          </a:ln>
        </p:spPr>
        <p:txBody>
          <a:bodyPr wrap="none" lIns="45719" rIns="45719">
            <a:spAutoFit/>
          </a:bodyPr>
          <a:lstStyle>
            <a:lvl1pPr>
              <a:defRPr sz="2800">
                <a:solidFill>
                  <a:srgbClr val="F15A24"/>
                </a:solidFill>
                <a:latin typeface="MiSans Demibold" panose="00000500000000000000" pitchFamily="2" charset="-122"/>
                <a:ea typeface="MiSans Demibold" panose="00000500000000000000" pitchFamily="2" charset="-122"/>
                <a:cs typeface="MiSans Demibold" panose="00000500000000000000" pitchFamily="2" charset="-122"/>
                <a:sym typeface="MiSans Demibold" panose="00000500000000000000" pitchFamily="2" charset="-122"/>
              </a:defRPr>
            </a:lvl1pPr>
          </a:lstStyle>
          <a:p>
            <a:r>
              <a:t>培训项目模式：</a:t>
            </a:r>
          </a:p>
        </p:txBody>
      </p:sp>
      <p:sp>
        <p:nvSpPr>
          <p:cNvPr id="674" name="外部：付费课程…"/>
          <p:cNvSpPr txBox="1"/>
          <p:nvPr/>
        </p:nvSpPr>
        <p:spPr>
          <a:xfrm>
            <a:off x="19885237" y="2232469"/>
            <a:ext cx="1793241" cy="726441"/>
          </a:xfrm>
          <a:prstGeom prst="rect">
            <a:avLst/>
          </a:prstGeom>
          <a:ln w="12700">
            <a:miter lim="400000"/>
          </a:ln>
        </p:spPr>
        <p:txBody>
          <a:bodyPr wrap="none" lIns="45719" rIns="45719">
            <a:spAutoFit/>
          </a:bodyPr>
          <a:lstStyle/>
          <a:p>
            <a:pPr defTabSz="2438400">
              <a:defRPr sz="1900">
                <a:solidFill>
                  <a:srgbClr val="000000"/>
                </a:solidFill>
                <a:latin typeface="MiSans Light" panose="00000500000000000000" pitchFamily="2" charset="-122"/>
                <a:ea typeface="MiSans Light" panose="00000500000000000000" pitchFamily="2" charset="-122"/>
                <a:cs typeface="MiSans Light" panose="00000500000000000000" pitchFamily="2" charset="-122"/>
                <a:sym typeface="MiSans Light" panose="00000500000000000000" pitchFamily="2" charset="-122"/>
              </a:defRPr>
            </a:pPr>
            <a:r>
              <a:t>外部：付费课程</a:t>
            </a:r>
          </a:p>
          <a:p>
            <a:pPr defTabSz="2438400">
              <a:defRPr sz="1900">
                <a:solidFill>
                  <a:srgbClr val="000000"/>
                </a:solidFill>
                <a:latin typeface="MiSans Light" panose="00000500000000000000" pitchFamily="2" charset="-122"/>
                <a:ea typeface="MiSans Light" panose="00000500000000000000" pitchFamily="2" charset="-122"/>
                <a:cs typeface="MiSans Light" panose="00000500000000000000" pitchFamily="2" charset="-122"/>
                <a:sym typeface="MiSans Light" panose="00000500000000000000" pitchFamily="2" charset="-122"/>
              </a:defRPr>
            </a:pPr>
            <a:r>
              <a:t>内部：立项激励</a:t>
            </a:r>
          </a:p>
        </p:txBody>
      </p:sp>
      <p:sp>
        <p:nvSpPr>
          <p:cNvPr id="675" name="Straight Connector 13"/>
          <p:cNvSpPr/>
          <p:nvPr/>
        </p:nvSpPr>
        <p:spPr>
          <a:xfrm>
            <a:off x="21764302" y="4398950"/>
            <a:ext cx="4621435" cy="1"/>
          </a:xfrm>
          <a:prstGeom prst="line">
            <a:avLst/>
          </a:prstGeom>
          <a:ln w="28575">
            <a:solidFill>
              <a:srgbClr val="323232"/>
            </a:solidFill>
            <a:miter/>
          </a:ln>
        </p:spPr>
        <p:txBody>
          <a:bodyPr lIns="45719" rIns="45719"/>
          <a:lstStyle/>
          <a:p/>
        </p:txBody>
      </p:sp>
      <p:sp>
        <p:nvSpPr>
          <p:cNvPr id="676" name="TextBox 17"/>
          <p:cNvSpPr txBox="1"/>
          <p:nvPr/>
        </p:nvSpPr>
        <p:spPr>
          <a:xfrm>
            <a:off x="21181907" y="3793676"/>
            <a:ext cx="1882141" cy="561341"/>
          </a:xfrm>
          <a:prstGeom prst="rect">
            <a:avLst/>
          </a:prstGeom>
          <a:ln w="12700">
            <a:miter lim="400000"/>
          </a:ln>
        </p:spPr>
        <p:txBody>
          <a:bodyPr wrap="none" lIns="45719" rIns="45719">
            <a:spAutoFit/>
          </a:bodyPr>
          <a:lstStyle>
            <a:lvl1pPr>
              <a:defRPr sz="2800">
                <a:solidFill>
                  <a:srgbClr val="F15A24"/>
                </a:solidFill>
                <a:latin typeface="MiSans Demibold" panose="00000500000000000000" pitchFamily="2" charset="-122"/>
                <a:ea typeface="MiSans Demibold" panose="00000500000000000000" pitchFamily="2" charset="-122"/>
                <a:cs typeface="MiSans Demibold" panose="00000500000000000000" pitchFamily="2" charset="-122"/>
                <a:sym typeface="MiSans Demibold" panose="00000500000000000000" pitchFamily="2" charset="-122"/>
              </a:defRPr>
            </a:lvl1pPr>
          </a:lstStyle>
          <a:p>
            <a:r>
              <a:t>课程形式：</a:t>
            </a:r>
          </a:p>
        </p:txBody>
      </p:sp>
      <p:sp>
        <p:nvSpPr>
          <p:cNvPr id="677" name="7+7=14天…"/>
          <p:cNvSpPr txBox="1"/>
          <p:nvPr/>
        </p:nvSpPr>
        <p:spPr>
          <a:xfrm>
            <a:off x="22431187" y="4678965"/>
            <a:ext cx="8326921" cy="1043941"/>
          </a:xfrm>
          <a:prstGeom prst="rect">
            <a:avLst/>
          </a:prstGeom>
          <a:ln w="12700">
            <a:miter lim="400000"/>
          </a:ln>
        </p:spPr>
        <p:txBody>
          <a:bodyPr wrap="none" lIns="45719" rIns="45719">
            <a:spAutoFit/>
          </a:bodyPr>
          <a:lstStyle/>
          <a:p>
            <a:pPr defTabSz="2438400">
              <a:defRPr sz="1900">
                <a:solidFill>
                  <a:srgbClr val="000000"/>
                </a:solidFill>
                <a:latin typeface="MiSans Light" panose="00000500000000000000" pitchFamily="2" charset="-122"/>
                <a:ea typeface="MiSans Light" panose="00000500000000000000" pitchFamily="2" charset="-122"/>
                <a:cs typeface="MiSans Light" panose="00000500000000000000" pitchFamily="2" charset="-122"/>
                <a:sym typeface="MiSans Light" panose="00000500000000000000" pitchFamily="2" charset="-122"/>
              </a:defRPr>
            </a:pPr>
            <a:r>
              <a:t>7+7=14天</a:t>
            </a:r>
          </a:p>
          <a:p>
            <a:pPr defTabSz="2438400">
              <a:defRPr sz="1900">
                <a:solidFill>
                  <a:srgbClr val="000000"/>
                </a:solidFill>
                <a:latin typeface="MiSans Light" panose="00000500000000000000" pitchFamily="2" charset="-122"/>
                <a:ea typeface="MiSans Light" panose="00000500000000000000" pitchFamily="2" charset="-122"/>
                <a:cs typeface="MiSans Light" panose="00000500000000000000" pitchFamily="2" charset="-122"/>
                <a:sym typeface="MiSans Light" panose="00000500000000000000" pitchFamily="2" charset="-122"/>
              </a:defRPr>
            </a:pPr>
            <a:r>
              <a:t>7天知识学习（视频课观看加1次直播互动）</a:t>
            </a:r>
          </a:p>
          <a:p>
            <a:pPr defTabSz="2438400">
              <a:defRPr sz="1900">
                <a:solidFill>
                  <a:srgbClr val="000000"/>
                </a:solidFill>
                <a:latin typeface="MiSans Light" panose="00000500000000000000" pitchFamily="2" charset="-122"/>
                <a:ea typeface="MiSans Light" panose="00000500000000000000" pitchFamily="2" charset="-122"/>
                <a:cs typeface="MiSans Light" panose="00000500000000000000" pitchFamily="2" charset="-122"/>
                <a:sym typeface="MiSans Light" panose="00000500000000000000" pitchFamily="2" charset="-122"/>
              </a:defRPr>
            </a:pPr>
            <a:r>
              <a:t>7天业务实战（每人设定3个工作场景，最终选定一个作为第二周的实战目标）</a:t>
            </a:r>
          </a:p>
        </p:txBody>
      </p:sp>
      <p:sp>
        <p:nvSpPr>
          <p:cNvPr id="678" name="Straight Connector 13"/>
          <p:cNvSpPr/>
          <p:nvPr/>
        </p:nvSpPr>
        <p:spPr>
          <a:xfrm>
            <a:off x="25379390" y="7199297"/>
            <a:ext cx="4621435" cy="1"/>
          </a:xfrm>
          <a:prstGeom prst="line">
            <a:avLst/>
          </a:prstGeom>
          <a:ln w="28575">
            <a:solidFill>
              <a:srgbClr val="323232"/>
            </a:solidFill>
            <a:miter/>
          </a:ln>
        </p:spPr>
        <p:txBody>
          <a:bodyPr lIns="45719" rIns="45719"/>
          <a:lstStyle/>
          <a:p/>
        </p:txBody>
      </p:sp>
      <p:sp>
        <p:nvSpPr>
          <p:cNvPr id="679" name="TextBox 17"/>
          <p:cNvSpPr txBox="1"/>
          <p:nvPr/>
        </p:nvSpPr>
        <p:spPr>
          <a:xfrm>
            <a:off x="24712507" y="6594023"/>
            <a:ext cx="1882141" cy="561341"/>
          </a:xfrm>
          <a:prstGeom prst="rect">
            <a:avLst/>
          </a:prstGeom>
          <a:ln w="12700">
            <a:miter lim="400000"/>
          </a:ln>
        </p:spPr>
        <p:txBody>
          <a:bodyPr wrap="none" lIns="45719" rIns="45719">
            <a:spAutoFit/>
          </a:bodyPr>
          <a:lstStyle>
            <a:lvl1pPr>
              <a:defRPr sz="2800">
                <a:solidFill>
                  <a:srgbClr val="F15A24"/>
                </a:solidFill>
                <a:latin typeface="MiSans Demibold" panose="00000500000000000000" pitchFamily="2" charset="-122"/>
                <a:ea typeface="MiSans Demibold" panose="00000500000000000000" pitchFamily="2" charset="-122"/>
                <a:cs typeface="MiSans Demibold" panose="00000500000000000000" pitchFamily="2" charset="-122"/>
                <a:sym typeface="MiSans Demibold" panose="00000500000000000000" pitchFamily="2" charset="-122"/>
              </a:defRPr>
            </a:lvl1pPr>
          </a:lstStyle>
          <a:p>
            <a:r>
              <a:t>完课成果：</a:t>
            </a:r>
          </a:p>
        </p:txBody>
      </p:sp>
      <p:sp>
        <p:nvSpPr>
          <p:cNvPr id="680" name="掌握提示词知识和方法…"/>
          <p:cNvSpPr txBox="1"/>
          <p:nvPr/>
        </p:nvSpPr>
        <p:spPr>
          <a:xfrm>
            <a:off x="26115990" y="7479312"/>
            <a:ext cx="5378718" cy="1361441"/>
          </a:xfrm>
          <a:prstGeom prst="rect">
            <a:avLst/>
          </a:prstGeom>
          <a:ln w="12700">
            <a:miter lim="400000"/>
          </a:ln>
        </p:spPr>
        <p:txBody>
          <a:bodyPr wrap="none" lIns="45719" rIns="45719">
            <a:spAutoFit/>
          </a:bodyPr>
          <a:lstStyle/>
          <a:p>
            <a:pPr defTabSz="2438400">
              <a:defRPr sz="1900">
                <a:solidFill>
                  <a:srgbClr val="000000"/>
                </a:solidFill>
                <a:latin typeface="MiSans Light" panose="00000500000000000000" pitchFamily="2" charset="-122"/>
                <a:ea typeface="MiSans Light" panose="00000500000000000000" pitchFamily="2" charset="-122"/>
                <a:cs typeface="MiSans Light" panose="00000500000000000000" pitchFamily="2" charset="-122"/>
                <a:sym typeface="MiSans Light" panose="00000500000000000000" pitchFamily="2" charset="-122"/>
              </a:defRPr>
            </a:pPr>
            <a:r>
              <a:t>掌握提示词知识和方法</a:t>
            </a:r>
          </a:p>
          <a:p>
            <a:pPr defTabSz="2438400">
              <a:defRPr sz="1900">
                <a:solidFill>
                  <a:srgbClr val="000000"/>
                </a:solidFill>
                <a:latin typeface="MiSans Light" panose="00000500000000000000" pitchFamily="2" charset="-122"/>
                <a:ea typeface="MiSans Light" panose="00000500000000000000" pitchFamily="2" charset="-122"/>
                <a:cs typeface="MiSans Light" panose="00000500000000000000" pitchFamily="2" charset="-122"/>
                <a:sym typeface="MiSans Light" panose="00000500000000000000" pitchFamily="2" charset="-122"/>
              </a:defRPr>
            </a:pPr>
            <a:r>
              <a:t>至少用AI实现工作场景中的一个重度任务的自动化</a:t>
            </a:r>
          </a:p>
          <a:p>
            <a:pPr defTabSz="2438400">
              <a:defRPr sz="1900">
                <a:solidFill>
                  <a:srgbClr val="000000"/>
                </a:solidFill>
                <a:latin typeface="MiSans Light" panose="00000500000000000000" pitchFamily="2" charset="-122"/>
                <a:ea typeface="MiSans Light" panose="00000500000000000000" pitchFamily="2" charset="-122"/>
                <a:cs typeface="MiSans Light" panose="00000500000000000000" pitchFamily="2" charset="-122"/>
                <a:sym typeface="MiSans Light" panose="00000500000000000000" pitchFamily="2" charset="-122"/>
              </a:defRPr>
            </a:pPr>
            <a:r>
              <a:t>获得结课证书</a:t>
            </a:r>
          </a:p>
          <a:p>
            <a:pPr defTabSz="2438400">
              <a:defRPr sz="1900">
                <a:solidFill>
                  <a:srgbClr val="000000"/>
                </a:solidFill>
                <a:latin typeface="MiSans Light" panose="00000500000000000000" pitchFamily="2" charset="-122"/>
                <a:ea typeface="MiSans Light" panose="00000500000000000000" pitchFamily="2" charset="-122"/>
                <a:cs typeface="MiSans Light" panose="00000500000000000000" pitchFamily="2" charset="-122"/>
                <a:sym typeface="MiSans Light" panose="00000500000000000000" pitchFamily="2" charset="-122"/>
              </a:defRPr>
            </a:pPr>
            <a:r>
              <a:t>获得微软+讯飞的智能体证书（认证）</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59:morph option="byObject"/>
      </p:transition>
    </mc:Choice>
    <mc:Fallback>
      <p:transition spd="slow">
        <p:fade/>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childTnLst>
                                    <p:set>
                                      <p:cBhvr>
                                        <p:cTn id="6" dur="indefinite" fill="hold"/>
                                        <p:tgtEl>
                                          <p:spTgt spid="681"/>
                                        </p:tgtEl>
                                        <p:attrNameLst>
                                          <p:attrName>style.visibility</p:attrName>
                                        </p:attrNameLst>
                                      </p:cBhvr>
                                      <p:to>
                                        <p:strVal val="visible"/>
                                      </p:to>
                                    </p:set>
                                    <p:animEffect transition="in" filter="dissolve">
                                      <p:cBhvr>
                                        <p:cTn id="7" dur="1000"/>
                                        <p:tgtEl>
                                          <p:spTgt spid="681"/>
                                        </p:tgtEl>
                                      </p:cBhvr>
                                    </p:animEffect>
                                  </p:childTnLst>
                                </p:cTn>
                              </p:par>
                            </p:childTnLst>
                          </p:cTn>
                        </p:par>
                        <p:par>
                          <p:cTn id="8" fill="hold">
                            <p:stCondLst>
                              <p:cond delay="1000"/>
                            </p:stCondLst>
                            <p:childTnLst>
                              <p:par>
                                <p:cTn id="9" presetID="2" presetClass="entr" presetSubtype="1" fill="hold" grpId="2" nodeType="afterEffect">
                                  <p:stCondLst>
                                    <p:cond delay="0"/>
                                  </p:stCondLst>
                                  <p:childTnLst>
                                    <p:set>
                                      <p:cBhvr>
                                        <p:cTn id="10" dur="indefinite" fill="hold"/>
                                        <p:tgtEl>
                                          <p:spTgt spid="666"/>
                                        </p:tgtEl>
                                        <p:attrNameLst>
                                          <p:attrName>style.visibility</p:attrName>
                                        </p:attrNameLst>
                                      </p:cBhvr>
                                      <p:to>
                                        <p:strVal val="visible"/>
                                      </p:to>
                                    </p:set>
                                    <p:anim calcmode="lin" valueType="num">
                                      <p:cBhvr>
                                        <p:cTn id="11" dur="500" fill="hold"/>
                                        <p:tgtEl>
                                          <p:spTgt spid="666"/>
                                        </p:tgtEl>
                                        <p:attrNameLst>
                                          <p:attrName>ppt_x</p:attrName>
                                        </p:attrNameLst>
                                      </p:cBhvr>
                                      <p:tavLst>
                                        <p:tav tm="0">
                                          <p:val>
                                            <p:strVal val="#ppt_x"/>
                                          </p:val>
                                        </p:tav>
                                        <p:tav tm="100000">
                                          <p:val>
                                            <p:strVal val="#ppt_x"/>
                                          </p:val>
                                        </p:tav>
                                      </p:tavLst>
                                    </p:anim>
                                    <p:anim calcmode="lin" valueType="num">
                                      <p:cBhvr>
                                        <p:cTn id="12" dur="500" fill="hold"/>
                                        <p:tgtEl>
                                          <p:spTgt spid="666"/>
                                        </p:tgtEl>
                                        <p:attrNameLst>
                                          <p:attrName>ppt_y</p:attrName>
                                        </p:attrNameLst>
                                      </p:cBhvr>
                                      <p:tavLst>
                                        <p:tav tm="0">
                                          <p:val>
                                            <p:strVal val="0-#ppt_h/2"/>
                                          </p:val>
                                        </p:tav>
                                        <p:tav tm="100000">
                                          <p:val>
                                            <p:strVal val="#ppt_y"/>
                                          </p:val>
                                        </p:tav>
                                      </p:tavLst>
                                    </p:anim>
                                  </p:childTnLst>
                                </p:cTn>
                              </p:par>
                            </p:childTnLst>
                          </p:cTn>
                        </p:par>
                        <p:par>
                          <p:cTn id="13" fill="hold">
                            <p:stCondLst>
                              <p:cond delay="1500"/>
                            </p:stCondLst>
                            <p:childTnLst>
                              <p:par>
                                <p:cTn id="14" presetID="9" presetClass="entr" presetSubtype="0" fill="hold" grpId="3" nodeType="afterEffect">
                                  <p:stCondLst>
                                    <p:cond delay="0"/>
                                  </p:stCondLst>
                                  <p:childTnLst>
                                    <p:set>
                                      <p:cBhvr>
                                        <p:cTn id="15" dur="indefinite" fill="hold"/>
                                        <p:tgtEl>
                                          <p:spTgt spid="665"/>
                                        </p:tgtEl>
                                        <p:attrNameLst>
                                          <p:attrName>style.visibility</p:attrName>
                                        </p:attrNameLst>
                                      </p:cBhvr>
                                      <p:to>
                                        <p:strVal val="visible"/>
                                      </p:to>
                                    </p:set>
                                    <p:animEffect transition="in" filter="dissolve">
                                      <p:cBhvr>
                                        <p:cTn id="16" dur="700"/>
                                        <p:tgtEl>
                                          <p:spTgt spid="665"/>
                                        </p:tgtEl>
                                      </p:cBhvr>
                                    </p:animEffect>
                                  </p:childTnLst>
                                </p:cTn>
                              </p:par>
                            </p:childTnLst>
                          </p:cTn>
                        </p:par>
                        <p:par>
                          <p:cTn id="17" fill="hold">
                            <p:stCondLst>
                              <p:cond delay="2500"/>
                            </p:stCondLst>
                            <p:childTnLst>
                              <p:par>
                                <p:cTn id="18" presetID="9" presetClass="entr" presetSubtype="0" fill="hold" grpId="4" nodeType="afterEffect">
                                  <p:stCondLst>
                                    <p:cond delay="0"/>
                                  </p:stCondLst>
                                  <p:childTnLst>
                                    <p:set>
                                      <p:cBhvr>
                                        <p:cTn id="19" dur="indefinite" fill="hold"/>
                                        <p:tgtEl>
                                          <p:spTgt spid="668"/>
                                        </p:tgtEl>
                                        <p:attrNameLst>
                                          <p:attrName>style.visibility</p:attrName>
                                        </p:attrNameLst>
                                      </p:cBhvr>
                                      <p:to>
                                        <p:strVal val="visible"/>
                                      </p:to>
                                    </p:set>
                                    <p:animEffect transition="in" filter="dissolve">
                                      <p:cBhvr>
                                        <p:cTn id="20" dur="500"/>
                                        <p:tgtEl>
                                          <p:spTgt spid="668"/>
                                        </p:tgtEl>
                                      </p:cBhvr>
                                    </p:animEffect>
                                  </p:childTnLst>
                                </p:cTn>
                              </p:par>
                            </p:childTnLst>
                          </p:cTn>
                        </p:par>
                        <p:par>
                          <p:cTn id="21" fill="hold">
                            <p:stCondLst>
                              <p:cond delay="3000"/>
                            </p:stCondLst>
                            <p:childTnLst>
                              <p:par>
                                <p:cTn id="22" presetID="9" presetClass="entr" presetSubtype="0" fill="hold" grpId="5" nodeType="afterEffect">
                                  <p:stCondLst>
                                    <p:cond delay="0"/>
                                  </p:stCondLst>
                                  <p:childTnLst>
                                    <p:set>
                                      <p:cBhvr>
                                        <p:cTn id="23" dur="indefinite" fill="hold"/>
                                        <p:tgtEl>
                                          <p:spTgt spid="669"/>
                                        </p:tgtEl>
                                        <p:attrNameLst>
                                          <p:attrName>style.visibility</p:attrName>
                                        </p:attrNameLst>
                                      </p:cBhvr>
                                      <p:to>
                                        <p:strVal val="visible"/>
                                      </p:to>
                                    </p:set>
                                    <p:animEffect transition="in" filter="dissolve">
                                      <p:cBhvr>
                                        <p:cTn id="24" dur="500"/>
                                        <p:tgtEl>
                                          <p:spTgt spid="669"/>
                                        </p:tgtEl>
                                      </p:cBhvr>
                                    </p:animEffect>
                                  </p:childTnLst>
                                </p:cTn>
                              </p:par>
                            </p:childTnLst>
                          </p:cTn>
                        </p:par>
                        <p:par>
                          <p:cTn id="25" fill="hold">
                            <p:stCondLst>
                              <p:cond delay="3500"/>
                            </p:stCondLst>
                            <p:childTnLst>
                              <p:par>
                                <p:cTn id="26" presetID="9" presetClass="entr" presetSubtype="0" fill="hold" grpId="6" nodeType="afterEffect">
                                  <p:stCondLst>
                                    <p:cond delay="0"/>
                                  </p:stCondLst>
                                  <p:childTnLst>
                                    <p:set>
                                      <p:cBhvr>
                                        <p:cTn id="27" dur="indefinite" fill="hold"/>
                                        <p:tgtEl>
                                          <p:spTgt spid="670"/>
                                        </p:tgtEl>
                                        <p:attrNameLst>
                                          <p:attrName>style.visibility</p:attrName>
                                        </p:attrNameLst>
                                      </p:cBhvr>
                                      <p:to>
                                        <p:strVal val="visible"/>
                                      </p:to>
                                    </p:set>
                                    <p:animEffect transition="in" filter="dissolve">
                                      <p:cBhvr>
                                        <p:cTn id="28" dur="500"/>
                                        <p:tgtEl>
                                          <p:spTgt spid="670"/>
                                        </p:tgtEl>
                                      </p:cBhvr>
                                    </p:animEffect>
                                  </p:childTnLst>
                                </p:cTn>
                              </p:par>
                            </p:childTnLst>
                          </p:cTn>
                        </p:par>
                        <p:par>
                          <p:cTn id="29" fill="hold">
                            <p:stCondLst>
                              <p:cond delay="4000"/>
                            </p:stCondLst>
                            <p:childTnLst>
                              <p:par>
                                <p:cTn id="30" presetID="9" presetClass="entr" presetSubtype="0" fill="hold" grpId="7" nodeType="afterEffect">
                                  <p:stCondLst>
                                    <p:cond delay="0"/>
                                  </p:stCondLst>
                                  <p:childTnLst>
                                    <p:set>
                                      <p:cBhvr>
                                        <p:cTn id="31" dur="indefinite" fill="hold"/>
                                        <p:tgtEl>
                                          <p:spTgt spid="671"/>
                                        </p:tgtEl>
                                        <p:attrNameLst>
                                          <p:attrName>style.visibility</p:attrName>
                                        </p:attrNameLst>
                                      </p:cBhvr>
                                      <p:to>
                                        <p:strVal val="visible"/>
                                      </p:to>
                                    </p:set>
                                    <p:animEffect transition="in" filter="dissolve">
                                      <p:cBhvr>
                                        <p:cTn id="32" dur="500"/>
                                        <p:tgtEl>
                                          <p:spTgt spid="6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 grpId="3" animBg="1" advAuto="0"/>
      <p:bldP spid="666" grpId="2" animBg="1" advAuto="0"/>
      <p:bldP spid="681" grpId="1" animBg="1" advAuto="0"/>
      <p:bldP spid="668" grpId="4" animBg="1" advAuto="0"/>
      <p:bldP spid="669" grpId="5" animBg="1" advAuto="0"/>
      <p:bldP spid="670" grpId="6" animBg="1" advAuto="0"/>
      <p:bldP spid="671" grpId="7" animBg="1" advAuto="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 name="TextBox 6"/>
          <p:cNvSpPr txBox="1"/>
          <p:nvPr/>
        </p:nvSpPr>
        <p:spPr>
          <a:xfrm>
            <a:off x="15581537" y="9412252"/>
            <a:ext cx="1809148" cy="338554"/>
          </a:xfrm>
          <a:prstGeom prst="rect">
            <a:avLst/>
          </a:prstGeom>
          <a:ln w="12700">
            <a:miter lim="400000"/>
          </a:ln>
        </p:spPr>
        <p:txBody>
          <a:bodyPr wrap="none" lIns="45719" rIns="45719">
            <a:spAutoFit/>
          </a:bodyPr>
          <a:lstStyle>
            <a:lvl1pPr>
              <a:defRPr sz="1600">
                <a:latin typeface="MiSans Normal" panose="00000500000000000000" charset="-122"/>
                <a:ea typeface="MiSans Normal" panose="00000500000000000000" charset="-122"/>
                <a:cs typeface="MiSans Normal" panose="00000500000000000000" charset="-122"/>
                <a:sym typeface="MiSans Normal" panose="00000500000000000000" charset="-122"/>
              </a:defRPr>
            </a:lvl1pPr>
          </a:lstStyle>
          <a:p>
            <a:r>
              <a:rPr dirty="0"/>
              <a:t>© </a:t>
            </a:r>
            <a:r>
              <a:rPr dirty="0" err="1"/>
              <a:t>小七姐</a:t>
            </a:r>
            <a:r>
              <a:rPr dirty="0"/>
              <a:t> 2024.0</a:t>
            </a:r>
            <a:r>
              <a:rPr lang="en-US" altLang="zh-CN" dirty="0"/>
              <a:t>2</a:t>
            </a:r>
            <a:endParaRPr dirty="0"/>
          </a:p>
        </p:txBody>
      </p:sp>
      <p:sp>
        <p:nvSpPr>
          <p:cNvPr id="725" name="TextBox 13"/>
          <p:cNvSpPr txBox="1"/>
          <p:nvPr/>
        </p:nvSpPr>
        <p:spPr>
          <a:xfrm>
            <a:off x="1673145" y="1384793"/>
            <a:ext cx="8556186" cy="6414898"/>
          </a:xfrm>
          <a:prstGeom prst="rect">
            <a:avLst/>
          </a:prstGeom>
          <a:ln w="12700">
            <a:miter lim="400000"/>
          </a:ln>
        </p:spPr>
        <p:txBody>
          <a:bodyPr wrap="none" lIns="45719" rIns="45719">
            <a:spAutoFit/>
          </a:bodyPr>
          <a:lstStyle/>
          <a:p>
            <a:pPr>
              <a:defRPr sz="6700">
                <a:latin typeface="MiSans Semibold" panose="00000500000000000000" charset="-122"/>
                <a:ea typeface="MiSans Semibold" panose="00000500000000000000" charset="-122"/>
                <a:cs typeface="MiSans Semibold" panose="00000500000000000000" charset="-122"/>
                <a:sym typeface="MiSans Semibold" panose="00000500000000000000" charset="-122"/>
              </a:defRPr>
            </a:pPr>
            <a:r>
              <a:rPr sz="4400" dirty="0">
                <a:solidFill>
                  <a:srgbClr val="377E62"/>
                </a:solidFill>
              </a:rPr>
              <a:t>IF</a:t>
            </a:r>
            <a:r>
              <a:rPr lang="en-GB" sz="4400" dirty="0"/>
              <a:t> AI = </a:t>
            </a:r>
            <a:r>
              <a:rPr lang="zh-CN" altLang="en-US" sz="4400" dirty="0"/>
              <a:t>未来；</a:t>
            </a:r>
            <a:endParaRPr lang="zh-CN" altLang="en-US" sz="4400" dirty="0"/>
          </a:p>
          <a:p>
            <a:pPr>
              <a:defRPr sz="6700">
                <a:latin typeface="MiSans Semibold" panose="00000500000000000000" charset="-122"/>
                <a:ea typeface="MiSans Semibold" panose="00000500000000000000" charset="-122"/>
                <a:cs typeface="MiSans Semibold" panose="00000500000000000000" charset="-122"/>
                <a:sym typeface="MiSans Semibold" panose="00000500000000000000" charset="-122"/>
              </a:defRPr>
            </a:pPr>
            <a:r>
              <a:rPr lang="en-GB" sz="4400" dirty="0">
                <a:solidFill>
                  <a:srgbClr val="377E62"/>
                </a:solidFill>
              </a:rPr>
              <a:t>THEN</a:t>
            </a:r>
            <a:r>
              <a:rPr lang="en-GB" sz="4400" dirty="0"/>
              <a:t> </a:t>
            </a:r>
            <a:r>
              <a:rPr lang="en-GB" sz="4400" dirty="0">
                <a:solidFill>
                  <a:srgbClr val="F15A24"/>
                </a:solidFill>
              </a:rPr>
              <a:t>Prompt</a:t>
            </a:r>
            <a:r>
              <a:rPr lang="en-GB" sz="4400" dirty="0"/>
              <a:t> = </a:t>
            </a:r>
            <a:r>
              <a:rPr lang="zh-CN" altLang="en-US" sz="4400" dirty="0"/>
              <a:t>未来的钥匙；</a:t>
            </a:r>
            <a:endParaRPr lang="en-US" altLang="zh-CN" sz="4400" dirty="0"/>
          </a:p>
          <a:p>
            <a:pPr>
              <a:lnSpc>
                <a:spcPct val="150000"/>
              </a:lnSpc>
              <a:defRPr sz="6700">
                <a:latin typeface="MiSans Semibold" panose="00000500000000000000" charset="-122"/>
                <a:ea typeface="MiSans Semibold" panose="00000500000000000000" charset="-122"/>
                <a:cs typeface="MiSans Semibold" panose="00000500000000000000" charset="-122"/>
                <a:sym typeface="MiSans Semibold" panose="00000500000000000000" charset="-122"/>
              </a:defRPr>
            </a:pPr>
            <a:endParaRPr lang="en-US" altLang="zh-CN" sz="4400" dirty="0"/>
          </a:p>
          <a:p>
            <a:pPr>
              <a:lnSpc>
                <a:spcPct val="150000"/>
              </a:lnSpc>
              <a:defRPr sz="6700">
                <a:latin typeface="MiSans Semibold" panose="00000500000000000000" charset="-122"/>
                <a:ea typeface="MiSans Semibold" panose="00000500000000000000" charset="-122"/>
                <a:cs typeface="MiSans Semibold" panose="00000500000000000000" charset="-122"/>
                <a:sym typeface="MiSans Semibold" panose="00000500000000000000" charset="-122"/>
              </a:defRPr>
            </a:pPr>
            <a:r>
              <a:rPr lang="zh-CN" altLang="en-US" sz="4400" dirty="0"/>
              <a:t>我们最终要面对的只有三类问题：</a:t>
            </a:r>
            <a:endParaRPr lang="zh-CN" altLang="en-US" sz="4400" dirty="0"/>
          </a:p>
          <a:p>
            <a:pPr>
              <a:lnSpc>
                <a:spcPct val="150000"/>
              </a:lnSpc>
              <a:defRPr sz="6700">
                <a:latin typeface="MiSans Semibold" panose="00000500000000000000" charset="-122"/>
                <a:ea typeface="MiSans Semibold" panose="00000500000000000000" charset="-122"/>
                <a:cs typeface="MiSans Semibold" panose="00000500000000000000" charset="-122"/>
                <a:sym typeface="MiSans Semibold" panose="00000500000000000000" charset="-122"/>
              </a:defRPr>
            </a:pPr>
            <a:r>
              <a:rPr lang="en-US" altLang="zh-CN" sz="4400" dirty="0">
                <a:solidFill>
                  <a:schemeClr val="bg2">
                    <a:lumMod val="75000"/>
                  </a:schemeClr>
                </a:solidFill>
              </a:rPr>
              <a:t>1. </a:t>
            </a:r>
            <a:r>
              <a:rPr lang="zh-CN" altLang="en-US" sz="4400" dirty="0">
                <a:solidFill>
                  <a:schemeClr val="bg2">
                    <a:lumMod val="75000"/>
                  </a:schemeClr>
                </a:solidFill>
              </a:rPr>
              <a:t>知识储备不足</a:t>
            </a:r>
            <a:br>
              <a:rPr lang="en-US" altLang="zh-CN" sz="4400" dirty="0">
                <a:solidFill>
                  <a:schemeClr val="bg2">
                    <a:lumMod val="75000"/>
                  </a:schemeClr>
                </a:solidFill>
              </a:rPr>
            </a:br>
            <a:r>
              <a:rPr lang="en-US" altLang="zh-CN" sz="4400" dirty="0">
                <a:solidFill>
                  <a:schemeClr val="bg2">
                    <a:lumMod val="75000"/>
                  </a:schemeClr>
                </a:solidFill>
              </a:rPr>
              <a:t>2. </a:t>
            </a:r>
            <a:r>
              <a:rPr lang="zh-CN" altLang="en-US" sz="4400" dirty="0">
                <a:solidFill>
                  <a:schemeClr val="bg2">
                    <a:lumMod val="75000"/>
                  </a:schemeClr>
                </a:solidFill>
              </a:rPr>
              <a:t>业务 </a:t>
            </a:r>
            <a:r>
              <a:rPr lang="en-GB" altLang="zh-CN" sz="4400" dirty="0">
                <a:solidFill>
                  <a:schemeClr val="bg2">
                    <a:lumMod val="75000"/>
                  </a:schemeClr>
                </a:solidFill>
              </a:rPr>
              <a:t>know how </a:t>
            </a:r>
            <a:r>
              <a:rPr lang="zh-CN" altLang="en-US" sz="4400" dirty="0">
                <a:solidFill>
                  <a:schemeClr val="bg2">
                    <a:lumMod val="75000"/>
                  </a:schemeClr>
                </a:solidFill>
              </a:rPr>
              <a:t>不扎实</a:t>
            </a:r>
            <a:br>
              <a:rPr lang="en-US" altLang="zh-CN" sz="4400" dirty="0">
                <a:solidFill>
                  <a:schemeClr val="bg2">
                    <a:lumMod val="75000"/>
                  </a:schemeClr>
                </a:solidFill>
              </a:rPr>
            </a:br>
            <a:r>
              <a:rPr lang="en-US" altLang="zh-CN" sz="4400" dirty="0">
                <a:solidFill>
                  <a:schemeClr val="bg2">
                    <a:lumMod val="75000"/>
                  </a:schemeClr>
                </a:solidFill>
              </a:rPr>
              <a:t>3. </a:t>
            </a:r>
            <a:r>
              <a:rPr lang="zh-CN" altLang="en-US" sz="4400" dirty="0">
                <a:solidFill>
                  <a:schemeClr val="bg2">
                    <a:lumMod val="75000"/>
                  </a:schemeClr>
                </a:solidFill>
              </a:rPr>
              <a:t>语言逻辑有缺陷</a:t>
            </a:r>
            <a:endParaRPr lang="zh-CN" altLang="en-US" sz="4400" dirty="0">
              <a:solidFill>
                <a:schemeClr val="bg2">
                  <a:lumMod val="75000"/>
                </a:schemeClr>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Rectangle 27"/>
          <p:cNvSpPr/>
          <p:nvPr/>
        </p:nvSpPr>
        <p:spPr>
          <a:xfrm>
            <a:off x="-1" y="0"/>
            <a:ext cx="18288001" cy="10287000"/>
          </a:xfrm>
          <a:prstGeom prst="rect">
            <a:avLst/>
          </a:prstGeom>
          <a:solidFill>
            <a:srgbClr val="323232"/>
          </a:solidFill>
          <a:ln w="12700">
            <a:miter lim="400000"/>
          </a:ln>
        </p:spPr>
        <p:txBody>
          <a:bodyPr lIns="45719" rIns="45719" anchor="ctr"/>
          <a:lstStyle/>
          <a:p>
            <a:pPr algn="ctr">
              <a:defRPr>
                <a:solidFill>
                  <a:srgbClr val="F6F1EB"/>
                </a:solidFill>
              </a:defRPr>
            </a:pPr>
          </a:p>
        </p:txBody>
      </p:sp>
      <p:sp>
        <p:nvSpPr>
          <p:cNvPr id="308" name="TextBox 18"/>
          <p:cNvSpPr txBox="1">
            <a:spLocks noGrp="1"/>
          </p:cNvSpPr>
          <p:nvPr>
            <p:ph type="sldNum" sz="quarter" idx="4294967295"/>
          </p:nvPr>
        </p:nvSpPr>
        <p:spPr>
          <a:xfrm>
            <a:off x="17169149" y="822324"/>
            <a:ext cx="255252" cy="332741"/>
          </a:xfrm>
          <a:prstGeom prst="rect">
            <a:avLst/>
          </a:prstGeom>
        </p:spPr>
        <p:txBody>
          <a:bodyPr anchor="t"/>
          <a:lstStyle>
            <a:lvl1pPr>
              <a:defRPr sz="1600" spc="300">
                <a:solidFill>
                  <a:srgbClr val="F6F1EB"/>
                </a:solidFill>
                <a:latin typeface="+mj-lt"/>
                <a:ea typeface="+mj-ea"/>
                <a:cs typeface="+mj-cs"/>
                <a:sym typeface="Helvetica"/>
              </a:defRPr>
            </a:lvl1pPr>
          </a:lstStyle>
          <a:p>
            <a:fld id="{86CB4B4D-7CA3-9044-876B-883B54F8677D}" type="slidenum">
              <a:rPr/>
            </a:fld>
            <a:endParaRPr/>
          </a:p>
        </p:txBody>
      </p:sp>
      <p:pic>
        <p:nvPicPr>
          <p:cNvPr id="309" name="已粘贴的影片.png" descr="已粘贴的影片.png"/>
          <p:cNvPicPr>
            <a:picLocks noChangeAspect="1"/>
          </p:cNvPicPr>
          <p:nvPr/>
        </p:nvPicPr>
        <p:blipFill>
          <a:blip r:embed="rId1"/>
          <a:stretch>
            <a:fillRect/>
          </a:stretch>
        </p:blipFill>
        <p:spPr>
          <a:xfrm>
            <a:off x="0" y="0"/>
            <a:ext cx="18288001" cy="5944142"/>
          </a:xfrm>
          <a:prstGeom prst="rect">
            <a:avLst/>
          </a:prstGeom>
          <a:ln w="12700">
            <a:miter lim="400000"/>
            <a:headEnd/>
            <a:tailEnd/>
          </a:ln>
        </p:spPr>
      </p:pic>
      <p:sp>
        <p:nvSpPr>
          <p:cNvPr id="310" name="圆角矩形"/>
          <p:cNvSpPr/>
          <p:nvPr/>
        </p:nvSpPr>
        <p:spPr>
          <a:xfrm>
            <a:off x="2159525" y="6878709"/>
            <a:ext cx="6818891" cy="2163927"/>
          </a:xfrm>
          <a:prstGeom prst="roundRect">
            <a:avLst>
              <a:gd name="adj" fmla="val 4201"/>
            </a:avLst>
          </a:prstGeom>
          <a:solidFill>
            <a:srgbClr val="FFFFFF"/>
          </a:solidFill>
          <a:ln w="12700">
            <a:miter lim="400000"/>
          </a:ln>
          <a:effectLst>
            <a:outerShdw blurRad="355600" rotWithShape="0">
              <a:srgbClr val="000000">
                <a:alpha val="39502"/>
              </a:srgbClr>
            </a:outerShdw>
          </a:effectLst>
        </p:spPr>
        <p:txBody>
          <a:bodyPr lIns="50800" tIns="50800" rIns="50800" bIns="50800" anchor="b"/>
          <a:lstStyle/>
          <a:p>
            <a:pPr algn="ctr" defTabSz="2438400">
              <a:defRPr sz="2400">
                <a:solidFill>
                  <a:srgbClr val="000000"/>
                </a:solidFill>
                <a:latin typeface="Avenir Next Regular" panose="020B0803020202020204"/>
                <a:ea typeface="Avenir Next Regular" panose="020B0803020202020204"/>
                <a:cs typeface="Avenir Next Regular" panose="020B0803020202020204"/>
                <a:sym typeface="Avenir Next Regular" panose="020B0803020202020204"/>
              </a:defRPr>
            </a:pPr>
          </a:p>
        </p:txBody>
      </p:sp>
      <p:sp>
        <p:nvSpPr>
          <p:cNvPr id="311" name="也许未来，当科技发展到”脑机接口“的实现。…"/>
          <p:cNvSpPr txBox="1"/>
          <p:nvPr/>
        </p:nvSpPr>
        <p:spPr>
          <a:xfrm>
            <a:off x="2466034" y="7147873"/>
            <a:ext cx="7671781" cy="1625601"/>
          </a:xfrm>
          <a:prstGeom prst="rect">
            <a:avLst/>
          </a:prstGeom>
          <a:ln w="12700">
            <a:miter lim="400000"/>
          </a:ln>
        </p:spPr>
        <p:txBody>
          <a:bodyPr lIns="50800" tIns="50800" rIns="50800" bIns="50800" anchor="ctr">
            <a:spAutoFit/>
          </a:bodyPr>
          <a:lstStyle/>
          <a:p>
            <a:pPr defTabSz="2438400">
              <a:defRPr>
                <a:solidFill>
                  <a:srgbClr val="000000"/>
                </a:solidFill>
                <a:latin typeface="MiSans Normal" panose="00000500000000000000" charset="-122"/>
                <a:ea typeface="MiSans Normal" panose="00000500000000000000" charset="-122"/>
                <a:cs typeface="MiSans Normal" panose="00000500000000000000" charset="-122"/>
                <a:sym typeface="MiSans Normal" panose="00000500000000000000" charset="-122"/>
              </a:defRPr>
            </a:pPr>
            <a:r>
              <a:t>也许未来，当科技发展到”脑机接口“的实现。  </a:t>
            </a:r>
          </a:p>
          <a:p>
            <a:pPr defTabSz="2438400">
              <a:defRPr>
                <a:solidFill>
                  <a:srgbClr val="000000"/>
                </a:solidFill>
                <a:latin typeface="MiSans Normal" panose="00000500000000000000" charset="-122"/>
                <a:ea typeface="MiSans Normal" panose="00000500000000000000" charset="-122"/>
                <a:cs typeface="MiSans Normal" panose="00000500000000000000" charset="-122"/>
                <a:sym typeface="MiSans Normal" panose="00000500000000000000" charset="-122"/>
              </a:defRPr>
            </a:pPr>
            <a:r>
              <a:t>我们不需要任何语言，就可以实现和机器的思维同频。</a:t>
            </a:r>
          </a:p>
          <a:p>
            <a:pPr defTabSz="2438400">
              <a:defRPr>
                <a:solidFill>
                  <a:srgbClr val="000000"/>
                </a:solidFill>
                <a:latin typeface="MiSans Normal" panose="00000500000000000000" charset="-122"/>
                <a:ea typeface="MiSans Normal" panose="00000500000000000000" charset="-122"/>
                <a:cs typeface="MiSans Normal" panose="00000500000000000000" charset="-122"/>
                <a:sym typeface="MiSans Normal" panose="00000500000000000000" charset="-122"/>
              </a:defRPr>
            </a:pPr>
          </a:p>
          <a:p>
            <a:pPr defTabSz="2438400">
              <a:defRPr>
                <a:solidFill>
                  <a:srgbClr val="000000"/>
                </a:solidFill>
                <a:latin typeface="MiSans Normal" panose="00000500000000000000" charset="-122"/>
                <a:ea typeface="MiSans Normal" panose="00000500000000000000" charset="-122"/>
                <a:cs typeface="MiSans Normal" panose="00000500000000000000" charset="-122"/>
                <a:sym typeface="MiSans Normal" panose="00000500000000000000" charset="-122"/>
              </a:defRPr>
            </a:pPr>
            <a:r>
              <a:t>但是在这之前，它不是我们肚子里的蛔虫。</a:t>
            </a:r>
          </a:p>
          <a:p>
            <a:pPr defTabSz="2438400">
              <a:defRPr>
                <a:solidFill>
                  <a:srgbClr val="000000"/>
                </a:solidFill>
                <a:latin typeface="MiSans Normal" panose="00000500000000000000" charset="-122"/>
                <a:ea typeface="MiSans Normal" panose="00000500000000000000" charset="-122"/>
                <a:cs typeface="MiSans Normal" panose="00000500000000000000" charset="-122"/>
                <a:sym typeface="MiSans Normal" panose="00000500000000000000" charset="-122"/>
              </a:defRPr>
            </a:pPr>
            <a:r>
              <a:t>我们只能通过“</a:t>
            </a:r>
            <a:r>
              <a:rPr>
                <a:solidFill>
                  <a:srgbClr val="FF644E"/>
                </a:solidFill>
                <a:latin typeface="MiSans Bold" panose="00000500000000000000" charset="-122"/>
                <a:ea typeface="MiSans Bold" panose="00000500000000000000" charset="-122"/>
                <a:cs typeface="MiSans Bold" panose="00000500000000000000" charset="-122"/>
                <a:sym typeface="MiSans Bold" panose="00000500000000000000" charset="-122"/>
              </a:rPr>
              <a:t>语言</a:t>
            </a:r>
            <a:r>
              <a:t>”来说清楚，我们想要它为我们做什么。</a:t>
            </a:r>
          </a:p>
        </p:txBody>
      </p:sp>
      <p:sp>
        <p:nvSpPr>
          <p:cNvPr id="312" name="圆角矩形"/>
          <p:cNvSpPr/>
          <p:nvPr/>
        </p:nvSpPr>
        <p:spPr>
          <a:xfrm rot="3170">
            <a:off x="10700567" y="7469777"/>
            <a:ext cx="6350706" cy="981791"/>
          </a:xfrm>
          <a:prstGeom prst="roundRect">
            <a:avLst>
              <a:gd name="adj" fmla="val 5702"/>
            </a:avLst>
          </a:prstGeom>
          <a:solidFill>
            <a:srgbClr val="FFFFFF"/>
          </a:solidFill>
          <a:ln w="12700">
            <a:miter lim="400000"/>
          </a:ln>
          <a:effectLst>
            <a:outerShdw blurRad="355600" rotWithShape="0">
              <a:srgbClr val="000000">
                <a:alpha val="39502"/>
              </a:srgbClr>
            </a:outerShdw>
          </a:effectLst>
        </p:spPr>
        <p:txBody>
          <a:bodyPr lIns="50800" tIns="50800" rIns="50800" bIns="50800" anchor="b"/>
          <a:lstStyle/>
          <a:p>
            <a:pPr algn="ctr" defTabSz="2438400">
              <a:defRPr sz="2400">
                <a:solidFill>
                  <a:srgbClr val="000000"/>
                </a:solidFill>
                <a:latin typeface="Avenir Next Regular" panose="020B0803020202020204"/>
                <a:ea typeface="Avenir Next Regular" panose="020B0803020202020204"/>
                <a:cs typeface="Avenir Next Regular" panose="020B0803020202020204"/>
                <a:sym typeface="Avenir Next Regular" panose="020B0803020202020204"/>
              </a:defRPr>
            </a:pPr>
          </a:p>
        </p:txBody>
      </p:sp>
      <p:sp>
        <p:nvSpPr>
          <p:cNvPr id="313" name="这个”语言“，就是我们今天要讲的 Prompt —— 提示词"/>
          <p:cNvSpPr txBox="1"/>
          <p:nvPr/>
        </p:nvSpPr>
        <p:spPr>
          <a:xfrm>
            <a:off x="11006595" y="7757472"/>
            <a:ext cx="5738649" cy="406401"/>
          </a:xfrm>
          <a:prstGeom prst="rect">
            <a:avLst/>
          </a:prstGeom>
          <a:ln w="12700">
            <a:miter lim="400000"/>
          </a:ln>
        </p:spPr>
        <p:txBody>
          <a:bodyPr lIns="50800" tIns="50800" rIns="50800" bIns="50800" anchor="ctr">
            <a:spAutoFit/>
          </a:bodyPr>
          <a:lstStyle/>
          <a:p>
            <a:pPr defTabSz="2438400">
              <a:defRPr>
                <a:solidFill>
                  <a:srgbClr val="000000"/>
                </a:solidFill>
                <a:latin typeface="MiSans Normal" panose="00000500000000000000" charset="-122"/>
                <a:ea typeface="MiSans Normal" panose="00000500000000000000" charset="-122"/>
                <a:cs typeface="MiSans Normal" panose="00000500000000000000" charset="-122"/>
                <a:sym typeface="MiSans Normal" panose="00000500000000000000" charset="-122"/>
              </a:defRPr>
            </a:pPr>
            <a:r>
              <a:t>这个”</a:t>
            </a:r>
            <a:r>
              <a:rPr>
                <a:solidFill>
                  <a:srgbClr val="FF644E"/>
                </a:solidFill>
                <a:latin typeface="MiSans Bold" panose="00000500000000000000" charset="-122"/>
                <a:ea typeface="MiSans Bold" panose="00000500000000000000" charset="-122"/>
                <a:cs typeface="MiSans Bold" panose="00000500000000000000" charset="-122"/>
                <a:sym typeface="MiSans Bold" panose="00000500000000000000" charset="-122"/>
              </a:rPr>
              <a:t>语言</a:t>
            </a:r>
            <a:r>
              <a:t>“，就是我们今天要讲的 Prompt —— 提示词    </a:t>
            </a:r>
          </a:p>
        </p:txBody>
      </p:sp>
      <p:sp>
        <p:nvSpPr>
          <p:cNvPr id="314" name="Freeform: Shape 9"/>
          <p:cNvSpPr/>
          <p:nvPr/>
        </p:nvSpPr>
        <p:spPr>
          <a:xfrm>
            <a:off x="654739" y="7588570"/>
            <a:ext cx="842519" cy="744205"/>
          </a:xfrm>
          <a:custGeom>
            <a:avLst/>
            <a:gdLst/>
            <a:ahLst/>
            <a:cxnLst>
              <a:cxn ang="0">
                <a:pos x="wd2" y="hd2"/>
              </a:cxn>
              <a:cxn ang="5400000">
                <a:pos x="wd2" y="hd2"/>
              </a:cxn>
              <a:cxn ang="10800000">
                <a:pos x="wd2" y="hd2"/>
              </a:cxn>
              <a:cxn ang="16200000">
                <a:pos x="wd2" y="hd2"/>
              </a:cxn>
            </a:cxnLst>
            <a:rect l="0" t="0" r="r" b="b"/>
            <a:pathLst>
              <a:path w="21600" h="21600" extrusionOk="0">
                <a:moveTo>
                  <a:pt x="12060" y="0"/>
                </a:moveTo>
                <a:lnTo>
                  <a:pt x="21600" y="10800"/>
                </a:lnTo>
                <a:lnTo>
                  <a:pt x="12060" y="21600"/>
                </a:lnTo>
                <a:lnTo>
                  <a:pt x="11390" y="20842"/>
                </a:lnTo>
                <a:lnTo>
                  <a:pt x="19753" y="11375"/>
                </a:lnTo>
                <a:lnTo>
                  <a:pt x="0" y="11375"/>
                </a:lnTo>
                <a:lnTo>
                  <a:pt x="0" y="10302"/>
                </a:lnTo>
                <a:lnTo>
                  <a:pt x="19820" y="10302"/>
                </a:lnTo>
                <a:lnTo>
                  <a:pt x="11390" y="758"/>
                </a:lnTo>
                <a:close/>
              </a:path>
            </a:pathLst>
          </a:custGeom>
          <a:solidFill>
            <a:srgbClr val="F6F1EB"/>
          </a:solidFill>
          <a:ln w="12700">
            <a:miter lim="400000"/>
          </a:ln>
        </p:spPr>
        <p:txBody>
          <a:bodyPr lIns="45719" rIns="45719" anchor="ctr"/>
          <a:lstStyle/>
          <a:p>
            <a:pPr algn="ctr">
              <a:defRPr>
                <a:solidFill>
                  <a:srgbClr val="F6F1EB"/>
                </a:solidFill>
              </a:defRPr>
            </a:pPr>
          </a:p>
        </p:txBody>
      </p:sp>
      <p:pic>
        <p:nvPicPr>
          <p:cNvPr id="315" name="已粘贴的影片.png" descr="已粘贴的影片.png"/>
          <p:cNvPicPr>
            <a:picLocks noChangeAspect="1"/>
          </p:cNvPicPr>
          <p:nvPr/>
        </p:nvPicPr>
        <p:blipFill>
          <a:blip r:embed="rId2"/>
          <a:srcRect/>
          <a:stretch>
            <a:fillRect/>
          </a:stretch>
        </p:blipFill>
        <p:spPr>
          <a:xfrm>
            <a:off x="-9817280" y="1574480"/>
            <a:ext cx="9655573" cy="67769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 y="293"/>
                </a:lnTo>
                <a:lnTo>
                  <a:pt x="4" y="587"/>
                </a:lnTo>
                <a:lnTo>
                  <a:pt x="53" y="439"/>
                </a:lnTo>
                <a:cubicBezTo>
                  <a:pt x="122" y="230"/>
                  <a:pt x="162" y="170"/>
                  <a:pt x="295" y="83"/>
                </a:cubicBezTo>
                <a:lnTo>
                  <a:pt x="412" y="6"/>
                </a:lnTo>
                <a:lnTo>
                  <a:pt x="206" y="4"/>
                </a:lnTo>
                <a:lnTo>
                  <a:pt x="0" y="0"/>
                </a:lnTo>
                <a:close/>
                <a:moveTo>
                  <a:pt x="21600" y="0"/>
                </a:moveTo>
                <a:lnTo>
                  <a:pt x="21394" y="4"/>
                </a:lnTo>
                <a:lnTo>
                  <a:pt x="21188" y="6"/>
                </a:lnTo>
                <a:lnTo>
                  <a:pt x="21292" y="76"/>
                </a:lnTo>
                <a:cubicBezTo>
                  <a:pt x="21440" y="174"/>
                  <a:pt x="21485" y="238"/>
                  <a:pt x="21534" y="412"/>
                </a:cubicBezTo>
                <a:cubicBezTo>
                  <a:pt x="21558" y="497"/>
                  <a:pt x="21583" y="567"/>
                  <a:pt x="21589" y="567"/>
                </a:cubicBezTo>
                <a:cubicBezTo>
                  <a:pt x="21595" y="567"/>
                  <a:pt x="21600" y="439"/>
                  <a:pt x="21600" y="283"/>
                </a:cubicBezTo>
                <a:lnTo>
                  <a:pt x="21600" y="0"/>
                </a:lnTo>
                <a:close/>
                <a:moveTo>
                  <a:pt x="3604" y="333"/>
                </a:moveTo>
                <a:lnTo>
                  <a:pt x="1215" y="344"/>
                </a:lnTo>
                <a:lnTo>
                  <a:pt x="1135" y="473"/>
                </a:lnTo>
                <a:cubicBezTo>
                  <a:pt x="1085" y="553"/>
                  <a:pt x="1047" y="668"/>
                  <a:pt x="1036" y="777"/>
                </a:cubicBezTo>
                <a:cubicBezTo>
                  <a:pt x="1026" y="873"/>
                  <a:pt x="1022" y="1597"/>
                  <a:pt x="1027" y="2388"/>
                </a:cubicBezTo>
                <a:cubicBezTo>
                  <a:pt x="1037" y="3985"/>
                  <a:pt x="1037" y="3988"/>
                  <a:pt x="1230" y="4107"/>
                </a:cubicBezTo>
                <a:cubicBezTo>
                  <a:pt x="1304" y="4153"/>
                  <a:pt x="1734" y="4163"/>
                  <a:pt x="3661" y="4164"/>
                </a:cubicBezTo>
                <a:cubicBezTo>
                  <a:pt x="5935" y="4166"/>
                  <a:pt x="6006" y="4164"/>
                  <a:pt x="6094" y="4087"/>
                </a:cubicBezTo>
                <a:cubicBezTo>
                  <a:pt x="6272" y="3932"/>
                  <a:pt x="6273" y="3924"/>
                  <a:pt x="6273" y="2243"/>
                </a:cubicBezTo>
                <a:cubicBezTo>
                  <a:pt x="6273" y="546"/>
                  <a:pt x="6269" y="510"/>
                  <a:pt x="6088" y="387"/>
                </a:cubicBezTo>
                <a:cubicBezTo>
                  <a:pt x="6002" y="329"/>
                  <a:pt x="5744" y="323"/>
                  <a:pt x="3604" y="333"/>
                </a:cubicBezTo>
                <a:close/>
                <a:moveTo>
                  <a:pt x="567" y="405"/>
                </a:moveTo>
                <a:cubicBezTo>
                  <a:pt x="562" y="405"/>
                  <a:pt x="558" y="413"/>
                  <a:pt x="552" y="430"/>
                </a:cubicBezTo>
                <a:cubicBezTo>
                  <a:pt x="544" y="456"/>
                  <a:pt x="514" y="468"/>
                  <a:pt x="486" y="458"/>
                </a:cubicBezTo>
                <a:cubicBezTo>
                  <a:pt x="411" y="430"/>
                  <a:pt x="256" y="699"/>
                  <a:pt x="256" y="855"/>
                </a:cubicBezTo>
                <a:cubicBezTo>
                  <a:pt x="256" y="1021"/>
                  <a:pt x="333" y="1197"/>
                  <a:pt x="439" y="1274"/>
                </a:cubicBezTo>
                <a:cubicBezTo>
                  <a:pt x="560" y="1361"/>
                  <a:pt x="679" y="1320"/>
                  <a:pt x="788" y="1154"/>
                </a:cubicBezTo>
                <a:cubicBezTo>
                  <a:pt x="912" y="963"/>
                  <a:pt x="913" y="784"/>
                  <a:pt x="790" y="584"/>
                </a:cubicBezTo>
                <a:cubicBezTo>
                  <a:pt x="732" y="489"/>
                  <a:pt x="682" y="446"/>
                  <a:pt x="649" y="458"/>
                </a:cubicBezTo>
                <a:cubicBezTo>
                  <a:pt x="621" y="468"/>
                  <a:pt x="592" y="456"/>
                  <a:pt x="583" y="430"/>
                </a:cubicBezTo>
                <a:cubicBezTo>
                  <a:pt x="577" y="413"/>
                  <a:pt x="572" y="405"/>
                  <a:pt x="567" y="405"/>
                </a:cubicBezTo>
                <a:close/>
                <a:moveTo>
                  <a:pt x="10982" y="4449"/>
                </a:moveTo>
                <a:cubicBezTo>
                  <a:pt x="456" y="4449"/>
                  <a:pt x="1200" y="4432"/>
                  <a:pt x="1088" y="4676"/>
                </a:cubicBezTo>
                <a:cubicBezTo>
                  <a:pt x="1038" y="4785"/>
                  <a:pt x="1036" y="5100"/>
                  <a:pt x="1036" y="12517"/>
                </a:cubicBezTo>
                <a:cubicBezTo>
                  <a:pt x="1036" y="18702"/>
                  <a:pt x="1043" y="20269"/>
                  <a:pt x="1072" y="20367"/>
                </a:cubicBezTo>
                <a:cubicBezTo>
                  <a:pt x="1113" y="20503"/>
                  <a:pt x="1192" y="20587"/>
                  <a:pt x="1320" y="20631"/>
                </a:cubicBezTo>
                <a:cubicBezTo>
                  <a:pt x="1449" y="20675"/>
                  <a:pt x="20514" y="20674"/>
                  <a:pt x="20649" y="20630"/>
                </a:cubicBezTo>
                <a:cubicBezTo>
                  <a:pt x="20717" y="20607"/>
                  <a:pt x="20794" y="20542"/>
                  <a:pt x="20841" y="20468"/>
                </a:cubicBezTo>
                <a:lnTo>
                  <a:pt x="20919" y="20344"/>
                </a:lnTo>
                <a:lnTo>
                  <a:pt x="20919" y="12575"/>
                </a:lnTo>
                <a:cubicBezTo>
                  <a:pt x="20919" y="3932"/>
                  <a:pt x="20936" y="4655"/>
                  <a:pt x="20729" y="4515"/>
                </a:cubicBezTo>
                <a:cubicBezTo>
                  <a:pt x="20641" y="4455"/>
                  <a:pt x="19807" y="4449"/>
                  <a:pt x="10982" y="4449"/>
                </a:cubicBezTo>
                <a:close/>
                <a:moveTo>
                  <a:pt x="563" y="4570"/>
                </a:moveTo>
                <a:cubicBezTo>
                  <a:pt x="414" y="4570"/>
                  <a:pt x="256" y="4778"/>
                  <a:pt x="256" y="4974"/>
                </a:cubicBezTo>
                <a:cubicBezTo>
                  <a:pt x="256" y="5146"/>
                  <a:pt x="325" y="5324"/>
                  <a:pt x="419" y="5397"/>
                </a:cubicBezTo>
                <a:cubicBezTo>
                  <a:pt x="525" y="5479"/>
                  <a:pt x="622" y="5475"/>
                  <a:pt x="726" y="5385"/>
                </a:cubicBezTo>
                <a:cubicBezTo>
                  <a:pt x="991" y="5154"/>
                  <a:pt x="874" y="4570"/>
                  <a:pt x="563" y="4570"/>
                </a:cubicBezTo>
                <a:close/>
                <a:moveTo>
                  <a:pt x="4" y="21013"/>
                </a:moveTo>
                <a:lnTo>
                  <a:pt x="3" y="21307"/>
                </a:lnTo>
                <a:lnTo>
                  <a:pt x="0" y="21600"/>
                </a:lnTo>
                <a:lnTo>
                  <a:pt x="206" y="21596"/>
                </a:lnTo>
                <a:lnTo>
                  <a:pt x="412" y="21592"/>
                </a:lnTo>
                <a:lnTo>
                  <a:pt x="308" y="21524"/>
                </a:lnTo>
                <a:cubicBezTo>
                  <a:pt x="162" y="21427"/>
                  <a:pt x="120" y="21367"/>
                  <a:pt x="59" y="21179"/>
                </a:cubicBezTo>
                <a:lnTo>
                  <a:pt x="4" y="21013"/>
                </a:lnTo>
                <a:close/>
                <a:moveTo>
                  <a:pt x="21596" y="21013"/>
                </a:moveTo>
                <a:lnTo>
                  <a:pt x="21541" y="21179"/>
                </a:lnTo>
                <a:cubicBezTo>
                  <a:pt x="21480" y="21367"/>
                  <a:pt x="21438" y="21427"/>
                  <a:pt x="21292" y="21524"/>
                </a:cubicBezTo>
                <a:lnTo>
                  <a:pt x="21188" y="21592"/>
                </a:lnTo>
                <a:lnTo>
                  <a:pt x="21394" y="21596"/>
                </a:lnTo>
                <a:lnTo>
                  <a:pt x="21600" y="21600"/>
                </a:lnTo>
                <a:lnTo>
                  <a:pt x="21597" y="21307"/>
                </a:lnTo>
                <a:lnTo>
                  <a:pt x="21596" y="21013"/>
                </a:lnTo>
                <a:close/>
              </a:path>
            </a:pathLst>
          </a:custGeom>
          <a:ln w="12700">
            <a:miter lim="400000"/>
            <a:headEnd/>
            <a:tailEnd/>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59:morph option="byObject"/>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 name="TextBox 6"/>
          <p:cNvSpPr txBox="1"/>
          <p:nvPr/>
        </p:nvSpPr>
        <p:spPr>
          <a:xfrm>
            <a:off x="1673145" y="8820150"/>
            <a:ext cx="1809148" cy="338554"/>
          </a:xfrm>
          <a:prstGeom prst="rect">
            <a:avLst/>
          </a:prstGeom>
          <a:ln w="12700">
            <a:miter lim="400000"/>
          </a:ln>
        </p:spPr>
        <p:txBody>
          <a:bodyPr wrap="none" lIns="45719" rIns="45719">
            <a:spAutoFit/>
          </a:bodyPr>
          <a:lstStyle>
            <a:lvl1pPr>
              <a:defRPr sz="1600">
                <a:latin typeface="MiSans Normal" panose="00000500000000000000" charset="-122"/>
                <a:ea typeface="MiSans Normal" panose="00000500000000000000" charset="-122"/>
                <a:cs typeface="MiSans Normal" panose="00000500000000000000" charset="-122"/>
                <a:sym typeface="MiSans Normal" panose="00000500000000000000" charset="-122"/>
              </a:defRPr>
            </a:lvl1pPr>
          </a:lstStyle>
          <a:p>
            <a:r>
              <a:rPr dirty="0"/>
              <a:t>© </a:t>
            </a:r>
            <a:r>
              <a:rPr dirty="0" err="1"/>
              <a:t>小七姐</a:t>
            </a:r>
            <a:r>
              <a:rPr dirty="0"/>
              <a:t> 2024.0</a:t>
            </a:r>
            <a:r>
              <a:rPr lang="en-US" altLang="zh-CN" dirty="0"/>
              <a:t>2</a:t>
            </a:r>
            <a:endParaRPr dirty="0"/>
          </a:p>
        </p:txBody>
      </p:sp>
      <p:sp>
        <p:nvSpPr>
          <p:cNvPr id="726" name="TextBox 13"/>
          <p:cNvSpPr txBox="1"/>
          <p:nvPr/>
        </p:nvSpPr>
        <p:spPr>
          <a:xfrm>
            <a:off x="1673145" y="3339606"/>
            <a:ext cx="5438141" cy="1513841"/>
          </a:xfrm>
          <a:prstGeom prst="rect">
            <a:avLst/>
          </a:prstGeom>
          <a:ln w="12700">
            <a:miter lim="400000"/>
          </a:ln>
        </p:spPr>
        <p:txBody>
          <a:bodyPr wrap="none" lIns="45719" rIns="45719">
            <a:spAutoFit/>
          </a:bodyPr>
          <a:lstStyle/>
          <a:p>
            <a:pPr>
              <a:defRPr sz="8400">
                <a:solidFill>
                  <a:srgbClr val="535353"/>
                </a:solidFill>
                <a:latin typeface="MiSans Semibold" panose="00000500000000000000" charset="-122"/>
                <a:ea typeface="MiSans Semibold" panose="00000500000000000000" charset="-122"/>
                <a:cs typeface="MiSans Semibold" panose="00000500000000000000" charset="-122"/>
                <a:sym typeface="MiSans Semibold" panose="00000500000000000000" charset="-122"/>
              </a:defRPr>
            </a:pPr>
            <a:r>
              <a:rPr dirty="0" err="1"/>
              <a:t>感谢聆听</a:t>
            </a:r>
            <a:r>
              <a:rPr dirty="0">
                <a:solidFill>
                  <a:srgbClr val="F15A25"/>
                </a:solidFill>
              </a:rPr>
              <a:t>。</a:t>
            </a:r>
            <a:endParaRPr dirty="0">
              <a:solidFill>
                <a:srgbClr val="F15A25"/>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TextBox 6"/>
          <p:cNvSpPr txBox="1"/>
          <p:nvPr/>
        </p:nvSpPr>
        <p:spPr>
          <a:xfrm>
            <a:off x="1009406" y="8941036"/>
            <a:ext cx="1809148" cy="338554"/>
          </a:xfrm>
          <a:prstGeom prst="rect">
            <a:avLst/>
          </a:prstGeom>
          <a:ln w="12700">
            <a:miter lim="400000"/>
          </a:ln>
        </p:spPr>
        <p:txBody>
          <a:bodyPr wrap="none" lIns="45719" rIns="45719">
            <a:spAutoFit/>
          </a:bodyPr>
          <a:lstStyle>
            <a:lvl1pPr>
              <a:defRPr sz="1600">
                <a:latin typeface="MiSans Normal" panose="00000500000000000000" charset="-122"/>
                <a:ea typeface="MiSans Normal" panose="00000500000000000000" charset="-122"/>
                <a:cs typeface="MiSans Normal" panose="00000500000000000000" charset="-122"/>
                <a:sym typeface="MiSans Normal" panose="00000500000000000000" charset="-122"/>
              </a:defRPr>
            </a:lvl1pPr>
          </a:lstStyle>
          <a:p>
            <a:r>
              <a:rPr dirty="0"/>
              <a:t>© </a:t>
            </a:r>
            <a:r>
              <a:rPr dirty="0" err="1"/>
              <a:t>小七姐</a:t>
            </a:r>
            <a:r>
              <a:rPr dirty="0"/>
              <a:t> 2024.0</a:t>
            </a:r>
            <a:r>
              <a:rPr lang="en-US" altLang="zh-CN" dirty="0"/>
              <a:t>2</a:t>
            </a:r>
            <a:endParaRPr dirty="0"/>
          </a:p>
        </p:txBody>
      </p:sp>
      <p:sp>
        <p:nvSpPr>
          <p:cNvPr id="286" name="TextBox 13"/>
          <p:cNvSpPr txBox="1"/>
          <p:nvPr/>
        </p:nvSpPr>
        <p:spPr>
          <a:xfrm>
            <a:off x="1009406" y="2376492"/>
            <a:ext cx="15546942" cy="5534015"/>
          </a:xfrm>
          <a:prstGeom prst="rect">
            <a:avLst/>
          </a:prstGeom>
          <a:ln w="12700">
            <a:miter lim="400000"/>
          </a:ln>
        </p:spPr>
        <p:txBody>
          <a:bodyPr wrap="square" lIns="45719" rIns="45719">
            <a:spAutoFit/>
          </a:bodyPr>
          <a:lstStyle/>
          <a:p>
            <a:pPr>
              <a:lnSpc>
                <a:spcPct val="150000"/>
              </a:lnSpc>
            </a:pPr>
            <a:r>
              <a:rPr lang="zh-CN" altLang="en-US" sz="4000" dirty="0">
                <a:latin typeface="MiSans Normal" panose="00000500000000000000" charset="-122"/>
                <a:ea typeface="MiSans Normal" panose="00000500000000000000" charset="-122"/>
              </a:rPr>
              <a:t>提示词（</a:t>
            </a:r>
            <a:r>
              <a:rPr lang="en-GB" altLang="zh-CN" sz="4000" dirty="0">
                <a:latin typeface="MiSans Normal" panose="00000500000000000000" charset="-122"/>
                <a:ea typeface="MiSans Normal" panose="00000500000000000000" charset="-122"/>
              </a:rPr>
              <a:t>Prompt</a:t>
            </a:r>
            <a:r>
              <a:rPr lang="zh-CN" altLang="en-GB" sz="4000" dirty="0">
                <a:latin typeface="MiSans Normal" panose="00000500000000000000" charset="-122"/>
                <a:ea typeface="MiSans Normal" panose="00000500000000000000" charset="-122"/>
              </a:rPr>
              <a:t>）</a:t>
            </a:r>
            <a:r>
              <a:rPr lang="zh-CN" altLang="en-US" sz="4000" dirty="0">
                <a:latin typeface="MiSans Normal" panose="00000500000000000000" charset="-122"/>
                <a:ea typeface="MiSans Normal" panose="00000500000000000000" charset="-122"/>
              </a:rPr>
              <a:t>是给大语言模型的输入文本，用来指定模型应该执行什么样的任务并生成什么样的内容。</a:t>
            </a:r>
            <a:endParaRPr lang="zh-CN" altLang="en-US" sz="4000" dirty="0">
              <a:latin typeface="MiSans Normal" panose="00000500000000000000" charset="-122"/>
              <a:ea typeface="MiSans Normal" panose="00000500000000000000" charset="-122"/>
            </a:endParaRPr>
          </a:p>
          <a:p>
            <a:pPr>
              <a:lnSpc>
                <a:spcPct val="150000"/>
              </a:lnSpc>
            </a:pPr>
            <a:endParaRPr lang="en-US" altLang="zh-CN" sz="4000" dirty="0">
              <a:latin typeface="MiSans Normal" panose="00000500000000000000" charset="-122"/>
              <a:ea typeface="MiSans Normal" panose="00000500000000000000" charset="-122"/>
            </a:endParaRPr>
          </a:p>
          <a:p>
            <a:pPr>
              <a:lnSpc>
                <a:spcPct val="150000"/>
              </a:lnSpc>
            </a:pPr>
            <a:r>
              <a:rPr lang="zh-CN" altLang="en-US" sz="4000" b="1" dirty="0">
                <a:solidFill>
                  <a:srgbClr val="F15A24"/>
                </a:solidFill>
                <a:latin typeface="MiSans Demibold" panose="00000500000000000000" pitchFamily="2" charset="-122"/>
                <a:ea typeface="MiSans Demibold" panose="00000500000000000000" pitchFamily="2" charset="-122"/>
              </a:rPr>
              <a:t>提示词发挥了“提示” 模型 应该做什么的作用</a:t>
            </a:r>
            <a:r>
              <a:rPr lang="zh-CN" altLang="en-US" sz="4000" dirty="0">
                <a:latin typeface="MiSans Normal" panose="00000500000000000000" charset="-122"/>
                <a:ea typeface="MiSans Normal" panose="00000500000000000000" charset="-122"/>
              </a:rPr>
              <a:t>。设计高质量的提示词需要根据目标任务和模型能力进行设计，好的提示词可以让模型正确理解人类需求并给出符合预期的结果。</a:t>
            </a:r>
            <a:endParaRPr lang="zh-CN" altLang="en-US" sz="4000" dirty="0">
              <a:latin typeface="MiSans Normal" panose="00000500000000000000" charset="-122"/>
              <a:ea typeface="MiSans Normal" panose="00000500000000000000" charset="-122"/>
            </a:endParaRPr>
          </a:p>
        </p:txBody>
      </p:sp>
      <p:pic>
        <p:nvPicPr>
          <p:cNvPr id="287" name="横版_黑.png" descr="横版_黑.png"/>
          <p:cNvPicPr>
            <a:picLocks noChangeAspect="1"/>
          </p:cNvPicPr>
          <p:nvPr/>
        </p:nvPicPr>
        <p:blipFill>
          <a:blip r:embed="rId1"/>
          <a:stretch>
            <a:fillRect/>
          </a:stretch>
        </p:blipFill>
        <p:spPr>
          <a:xfrm>
            <a:off x="1110111" y="1299524"/>
            <a:ext cx="1927095" cy="478354"/>
          </a:xfrm>
          <a:prstGeom prst="rect">
            <a:avLst/>
          </a:prstGeom>
          <a:ln w="12700">
            <a:miter lim="400000"/>
            <a:headEnd/>
            <a:tailEnd/>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Rectangle 27"/>
          <p:cNvSpPr/>
          <p:nvPr/>
        </p:nvSpPr>
        <p:spPr>
          <a:xfrm>
            <a:off x="11565483" y="3980454"/>
            <a:ext cx="6722517" cy="1965091"/>
          </a:xfrm>
          <a:prstGeom prst="rect">
            <a:avLst/>
          </a:prstGeom>
          <a:solidFill>
            <a:srgbClr val="323232"/>
          </a:solidFill>
          <a:ln w="12700">
            <a:miter lim="400000"/>
          </a:ln>
        </p:spPr>
        <p:txBody>
          <a:bodyPr lIns="45719" rIns="45719" anchor="ctr"/>
          <a:lstStyle/>
          <a:p>
            <a:pPr algn="ctr">
              <a:defRPr>
                <a:solidFill>
                  <a:srgbClr val="F6F1EB"/>
                </a:solidFill>
              </a:defRPr>
            </a:pPr>
          </a:p>
        </p:txBody>
      </p:sp>
      <p:sp>
        <p:nvSpPr>
          <p:cNvPr id="318" name="这可能是你和 GPT 的第一次对话"/>
          <p:cNvSpPr txBox="1"/>
          <p:nvPr/>
        </p:nvSpPr>
        <p:spPr>
          <a:xfrm>
            <a:off x="12894791" y="4718600"/>
            <a:ext cx="4927919" cy="520701"/>
          </a:xfrm>
          <a:prstGeom prst="rect">
            <a:avLst/>
          </a:prstGeom>
          <a:ln w="12700">
            <a:miter lim="400000"/>
          </a:ln>
        </p:spPr>
        <p:txBody>
          <a:bodyPr wrap="none" lIns="50800" tIns="50800" rIns="50800" bIns="50800" anchor="ctr">
            <a:spAutoFit/>
          </a:bodyPr>
          <a:lstStyle/>
          <a:p>
            <a:pPr defTabSz="2438400">
              <a:defRPr sz="2500">
                <a:solidFill>
                  <a:srgbClr val="F6F1EB"/>
                </a:solidFill>
                <a:latin typeface="MiSans Semibold" panose="00000500000000000000" charset="-122"/>
                <a:ea typeface="MiSans Semibold" panose="00000500000000000000" charset="-122"/>
                <a:cs typeface="MiSans Semibold" panose="00000500000000000000" charset="-122"/>
                <a:sym typeface="MiSans Semibold" panose="00000500000000000000" charset="-122"/>
              </a:defRPr>
            </a:pPr>
            <a:r>
              <a:t>这可能是你和 GPT 的</a:t>
            </a:r>
            <a:r>
              <a:rPr>
                <a:solidFill>
                  <a:srgbClr val="F15A24"/>
                </a:solidFill>
              </a:rPr>
              <a:t>第一次对话 </a:t>
            </a:r>
            <a:endParaRPr>
              <a:solidFill>
                <a:srgbClr val="F15A24"/>
              </a:solidFill>
            </a:endParaRPr>
          </a:p>
        </p:txBody>
      </p:sp>
      <p:sp>
        <p:nvSpPr>
          <p:cNvPr id="319" name="Freeform: Shape 9"/>
          <p:cNvSpPr/>
          <p:nvPr/>
        </p:nvSpPr>
        <p:spPr>
          <a:xfrm rot="10800000">
            <a:off x="12001475" y="4686697"/>
            <a:ext cx="625605" cy="552604"/>
          </a:xfrm>
          <a:custGeom>
            <a:avLst/>
            <a:gdLst/>
            <a:ahLst/>
            <a:cxnLst>
              <a:cxn ang="0">
                <a:pos x="wd2" y="hd2"/>
              </a:cxn>
              <a:cxn ang="5400000">
                <a:pos x="wd2" y="hd2"/>
              </a:cxn>
              <a:cxn ang="10800000">
                <a:pos x="wd2" y="hd2"/>
              </a:cxn>
              <a:cxn ang="16200000">
                <a:pos x="wd2" y="hd2"/>
              </a:cxn>
            </a:cxnLst>
            <a:rect l="0" t="0" r="r" b="b"/>
            <a:pathLst>
              <a:path w="21600" h="21600" extrusionOk="0">
                <a:moveTo>
                  <a:pt x="12060" y="0"/>
                </a:moveTo>
                <a:lnTo>
                  <a:pt x="21600" y="10800"/>
                </a:lnTo>
                <a:lnTo>
                  <a:pt x="12060" y="21600"/>
                </a:lnTo>
                <a:lnTo>
                  <a:pt x="11390" y="20842"/>
                </a:lnTo>
                <a:lnTo>
                  <a:pt x="19753" y="11375"/>
                </a:lnTo>
                <a:lnTo>
                  <a:pt x="0" y="11375"/>
                </a:lnTo>
                <a:lnTo>
                  <a:pt x="0" y="10302"/>
                </a:lnTo>
                <a:lnTo>
                  <a:pt x="19820" y="10302"/>
                </a:lnTo>
                <a:lnTo>
                  <a:pt x="11390" y="758"/>
                </a:lnTo>
                <a:close/>
              </a:path>
            </a:pathLst>
          </a:custGeom>
          <a:solidFill>
            <a:srgbClr val="F6F1EB"/>
          </a:solidFill>
          <a:ln w="12700">
            <a:miter lim="400000"/>
          </a:ln>
        </p:spPr>
        <p:txBody>
          <a:bodyPr lIns="45719" rIns="45719" anchor="ctr"/>
          <a:lstStyle/>
          <a:p>
            <a:pPr algn="ctr">
              <a:defRPr>
                <a:solidFill>
                  <a:srgbClr val="F6F1EB"/>
                </a:solidFill>
              </a:defRPr>
            </a:pPr>
          </a:p>
        </p:txBody>
      </p:sp>
      <p:pic>
        <p:nvPicPr>
          <p:cNvPr id="320" name="已粘贴的影片.png" descr="已粘贴的影片.png"/>
          <p:cNvPicPr>
            <a:picLocks noChangeAspect="1"/>
          </p:cNvPicPr>
          <p:nvPr/>
        </p:nvPicPr>
        <p:blipFill>
          <a:blip r:embed="rId1"/>
          <a:srcRect/>
          <a:stretch>
            <a:fillRect/>
          </a:stretch>
        </p:blipFill>
        <p:spPr>
          <a:xfrm>
            <a:off x="1104720" y="1574480"/>
            <a:ext cx="9655572" cy="67769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 y="293"/>
                </a:lnTo>
                <a:lnTo>
                  <a:pt x="4" y="587"/>
                </a:lnTo>
                <a:lnTo>
                  <a:pt x="53" y="439"/>
                </a:lnTo>
                <a:cubicBezTo>
                  <a:pt x="122" y="230"/>
                  <a:pt x="162" y="170"/>
                  <a:pt x="295" y="83"/>
                </a:cubicBezTo>
                <a:lnTo>
                  <a:pt x="412" y="6"/>
                </a:lnTo>
                <a:lnTo>
                  <a:pt x="206" y="4"/>
                </a:lnTo>
                <a:lnTo>
                  <a:pt x="0" y="0"/>
                </a:lnTo>
                <a:close/>
                <a:moveTo>
                  <a:pt x="21600" y="0"/>
                </a:moveTo>
                <a:lnTo>
                  <a:pt x="21394" y="4"/>
                </a:lnTo>
                <a:lnTo>
                  <a:pt x="21188" y="6"/>
                </a:lnTo>
                <a:lnTo>
                  <a:pt x="21292" y="76"/>
                </a:lnTo>
                <a:cubicBezTo>
                  <a:pt x="21440" y="174"/>
                  <a:pt x="21485" y="238"/>
                  <a:pt x="21534" y="412"/>
                </a:cubicBezTo>
                <a:cubicBezTo>
                  <a:pt x="21558" y="497"/>
                  <a:pt x="21583" y="567"/>
                  <a:pt x="21589" y="567"/>
                </a:cubicBezTo>
                <a:cubicBezTo>
                  <a:pt x="21595" y="567"/>
                  <a:pt x="21600" y="439"/>
                  <a:pt x="21600" y="283"/>
                </a:cubicBezTo>
                <a:lnTo>
                  <a:pt x="21600" y="0"/>
                </a:lnTo>
                <a:close/>
                <a:moveTo>
                  <a:pt x="3604" y="333"/>
                </a:moveTo>
                <a:lnTo>
                  <a:pt x="1215" y="344"/>
                </a:lnTo>
                <a:lnTo>
                  <a:pt x="1135" y="473"/>
                </a:lnTo>
                <a:cubicBezTo>
                  <a:pt x="1085" y="553"/>
                  <a:pt x="1047" y="668"/>
                  <a:pt x="1036" y="777"/>
                </a:cubicBezTo>
                <a:cubicBezTo>
                  <a:pt x="1026" y="873"/>
                  <a:pt x="1022" y="1597"/>
                  <a:pt x="1027" y="2388"/>
                </a:cubicBezTo>
                <a:cubicBezTo>
                  <a:pt x="1037" y="3985"/>
                  <a:pt x="1037" y="3988"/>
                  <a:pt x="1230" y="4107"/>
                </a:cubicBezTo>
                <a:cubicBezTo>
                  <a:pt x="1304" y="4153"/>
                  <a:pt x="1734" y="4163"/>
                  <a:pt x="3661" y="4164"/>
                </a:cubicBezTo>
                <a:cubicBezTo>
                  <a:pt x="5935" y="4166"/>
                  <a:pt x="6006" y="4164"/>
                  <a:pt x="6094" y="4087"/>
                </a:cubicBezTo>
                <a:cubicBezTo>
                  <a:pt x="6272" y="3932"/>
                  <a:pt x="6273" y="3924"/>
                  <a:pt x="6273" y="2243"/>
                </a:cubicBezTo>
                <a:cubicBezTo>
                  <a:pt x="6273" y="546"/>
                  <a:pt x="6269" y="510"/>
                  <a:pt x="6088" y="387"/>
                </a:cubicBezTo>
                <a:cubicBezTo>
                  <a:pt x="6002" y="329"/>
                  <a:pt x="5744" y="323"/>
                  <a:pt x="3604" y="333"/>
                </a:cubicBezTo>
                <a:close/>
                <a:moveTo>
                  <a:pt x="567" y="405"/>
                </a:moveTo>
                <a:cubicBezTo>
                  <a:pt x="562" y="405"/>
                  <a:pt x="558" y="413"/>
                  <a:pt x="552" y="430"/>
                </a:cubicBezTo>
                <a:cubicBezTo>
                  <a:pt x="544" y="456"/>
                  <a:pt x="514" y="468"/>
                  <a:pt x="486" y="458"/>
                </a:cubicBezTo>
                <a:cubicBezTo>
                  <a:pt x="411" y="430"/>
                  <a:pt x="256" y="699"/>
                  <a:pt x="256" y="855"/>
                </a:cubicBezTo>
                <a:cubicBezTo>
                  <a:pt x="256" y="1021"/>
                  <a:pt x="333" y="1197"/>
                  <a:pt x="439" y="1274"/>
                </a:cubicBezTo>
                <a:cubicBezTo>
                  <a:pt x="560" y="1361"/>
                  <a:pt x="679" y="1320"/>
                  <a:pt x="788" y="1154"/>
                </a:cubicBezTo>
                <a:cubicBezTo>
                  <a:pt x="912" y="963"/>
                  <a:pt x="913" y="784"/>
                  <a:pt x="790" y="584"/>
                </a:cubicBezTo>
                <a:cubicBezTo>
                  <a:pt x="732" y="489"/>
                  <a:pt x="682" y="446"/>
                  <a:pt x="649" y="458"/>
                </a:cubicBezTo>
                <a:cubicBezTo>
                  <a:pt x="621" y="468"/>
                  <a:pt x="592" y="456"/>
                  <a:pt x="583" y="430"/>
                </a:cubicBezTo>
                <a:cubicBezTo>
                  <a:pt x="577" y="413"/>
                  <a:pt x="572" y="405"/>
                  <a:pt x="567" y="405"/>
                </a:cubicBezTo>
                <a:close/>
                <a:moveTo>
                  <a:pt x="10982" y="4449"/>
                </a:moveTo>
                <a:cubicBezTo>
                  <a:pt x="456" y="4449"/>
                  <a:pt x="1200" y="4432"/>
                  <a:pt x="1088" y="4676"/>
                </a:cubicBezTo>
                <a:cubicBezTo>
                  <a:pt x="1038" y="4785"/>
                  <a:pt x="1036" y="5100"/>
                  <a:pt x="1036" y="12517"/>
                </a:cubicBezTo>
                <a:cubicBezTo>
                  <a:pt x="1036" y="18702"/>
                  <a:pt x="1043" y="20269"/>
                  <a:pt x="1072" y="20367"/>
                </a:cubicBezTo>
                <a:cubicBezTo>
                  <a:pt x="1113" y="20503"/>
                  <a:pt x="1192" y="20587"/>
                  <a:pt x="1320" y="20631"/>
                </a:cubicBezTo>
                <a:cubicBezTo>
                  <a:pt x="1449" y="20675"/>
                  <a:pt x="20514" y="20674"/>
                  <a:pt x="20649" y="20630"/>
                </a:cubicBezTo>
                <a:cubicBezTo>
                  <a:pt x="20717" y="20607"/>
                  <a:pt x="20794" y="20542"/>
                  <a:pt x="20841" y="20468"/>
                </a:cubicBezTo>
                <a:lnTo>
                  <a:pt x="20919" y="20344"/>
                </a:lnTo>
                <a:lnTo>
                  <a:pt x="20919" y="12575"/>
                </a:lnTo>
                <a:cubicBezTo>
                  <a:pt x="20919" y="3932"/>
                  <a:pt x="20936" y="4655"/>
                  <a:pt x="20729" y="4515"/>
                </a:cubicBezTo>
                <a:cubicBezTo>
                  <a:pt x="20641" y="4455"/>
                  <a:pt x="19807" y="4449"/>
                  <a:pt x="10982" y="4449"/>
                </a:cubicBezTo>
                <a:close/>
                <a:moveTo>
                  <a:pt x="563" y="4570"/>
                </a:moveTo>
                <a:cubicBezTo>
                  <a:pt x="414" y="4570"/>
                  <a:pt x="256" y="4778"/>
                  <a:pt x="256" y="4974"/>
                </a:cubicBezTo>
                <a:cubicBezTo>
                  <a:pt x="256" y="5146"/>
                  <a:pt x="325" y="5324"/>
                  <a:pt x="419" y="5397"/>
                </a:cubicBezTo>
                <a:cubicBezTo>
                  <a:pt x="525" y="5479"/>
                  <a:pt x="622" y="5475"/>
                  <a:pt x="726" y="5385"/>
                </a:cubicBezTo>
                <a:cubicBezTo>
                  <a:pt x="991" y="5154"/>
                  <a:pt x="874" y="4570"/>
                  <a:pt x="563" y="4570"/>
                </a:cubicBezTo>
                <a:close/>
                <a:moveTo>
                  <a:pt x="4" y="21013"/>
                </a:moveTo>
                <a:lnTo>
                  <a:pt x="3" y="21307"/>
                </a:lnTo>
                <a:lnTo>
                  <a:pt x="0" y="21600"/>
                </a:lnTo>
                <a:lnTo>
                  <a:pt x="206" y="21596"/>
                </a:lnTo>
                <a:lnTo>
                  <a:pt x="412" y="21592"/>
                </a:lnTo>
                <a:lnTo>
                  <a:pt x="308" y="21524"/>
                </a:lnTo>
                <a:cubicBezTo>
                  <a:pt x="162" y="21427"/>
                  <a:pt x="120" y="21367"/>
                  <a:pt x="59" y="21179"/>
                </a:cubicBezTo>
                <a:lnTo>
                  <a:pt x="4" y="21013"/>
                </a:lnTo>
                <a:close/>
                <a:moveTo>
                  <a:pt x="21596" y="21013"/>
                </a:moveTo>
                <a:lnTo>
                  <a:pt x="21541" y="21179"/>
                </a:lnTo>
                <a:cubicBezTo>
                  <a:pt x="21480" y="21367"/>
                  <a:pt x="21438" y="21427"/>
                  <a:pt x="21292" y="21524"/>
                </a:cubicBezTo>
                <a:lnTo>
                  <a:pt x="21188" y="21592"/>
                </a:lnTo>
                <a:lnTo>
                  <a:pt x="21394" y="21596"/>
                </a:lnTo>
                <a:lnTo>
                  <a:pt x="21600" y="21600"/>
                </a:lnTo>
                <a:lnTo>
                  <a:pt x="21597" y="21307"/>
                </a:lnTo>
                <a:lnTo>
                  <a:pt x="21596" y="21013"/>
                </a:lnTo>
                <a:close/>
              </a:path>
            </a:pathLst>
          </a:custGeom>
          <a:ln w="12700">
            <a:miter lim="400000"/>
            <a:headEnd/>
            <a:tailEnd/>
          </a:ln>
        </p:spPr>
      </p:pic>
      <p:pic>
        <p:nvPicPr>
          <p:cNvPr id="321" name="已粘贴的影片.png" descr="已粘贴的影片.png"/>
          <p:cNvPicPr>
            <a:picLocks noChangeAspect="1"/>
          </p:cNvPicPr>
          <p:nvPr/>
        </p:nvPicPr>
        <p:blipFill>
          <a:blip r:embed="rId2"/>
          <a:srcRect/>
          <a:stretch>
            <a:fillRect/>
          </a:stretch>
        </p:blipFill>
        <p:spPr>
          <a:xfrm>
            <a:off x="18415000" y="3211589"/>
            <a:ext cx="6339285" cy="579349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01"/>
                </a:lnTo>
                <a:cubicBezTo>
                  <a:pt x="0" y="430"/>
                  <a:pt x="28" y="453"/>
                  <a:pt x="100" y="283"/>
                </a:cubicBezTo>
                <a:cubicBezTo>
                  <a:pt x="128" y="218"/>
                  <a:pt x="200" y="137"/>
                  <a:pt x="261" y="104"/>
                </a:cubicBezTo>
                <a:cubicBezTo>
                  <a:pt x="432" y="10"/>
                  <a:pt x="427" y="0"/>
                  <a:pt x="206" y="0"/>
                </a:cubicBezTo>
                <a:lnTo>
                  <a:pt x="0" y="0"/>
                </a:lnTo>
                <a:close/>
                <a:moveTo>
                  <a:pt x="21394" y="0"/>
                </a:moveTo>
                <a:cubicBezTo>
                  <a:pt x="21173" y="0"/>
                  <a:pt x="21168" y="10"/>
                  <a:pt x="21339" y="104"/>
                </a:cubicBezTo>
                <a:cubicBezTo>
                  <a:pt x="21400" y="137"/>
                  <a:pt x="21472" y="218"/>
                  <a:pt x="21500" y="283"/>
                </a:cubicBezTo>
                <a:cubicBezTo>
                  <a:pt x="21572" y="453"/>
                  <a:pt x="21600" y="430"/>
                  <a:pt x="21600" y="201"/>
                </a:cubicBezTo>
                <a:lnTo>
                  <a:pt x="21600" y="0"/>
                </a:lnTo>
                <a:lnTo>
                  <a:pt x="21394" y="0"/>
                </a:lnTo>
                <a:close/>
                <a:moveTo>
                  <a:pt x="2780" y="182"/>
                </a:moveTo>
                <a:cubicBezTo>
                  <a:pt x="1604" y="182"/>
                  <a:pt x="1441" y="190"/>
                  <a:pt x="1373" y="243"/>
                </a:cubicBezTo>
                <a:cubicBezTo>
                  <a:pt x="1215" y="364"/>
                  <a:pt x="1202" y="467"/>
                  <a:pt x="1202" y="1620"/>
                </a:cubicBezTo>
                <a:cubicBezTo>
                  <a:pt x="1202" y="2211"/>
                  <a:pt x="1211" y="2747"/>
                  <a:pt x="1222" y="2810"/>
                </a:cubicBezTo>
                <a:cubicBezTo>
                  <a:pt x="1247" y="2942"/>
                  <a:pt x="1375" y="3095"/>
                  <a:pt x="1479" y="3118"/>
                </a:cubicBezTo>
                <a:cubicBezTo>
                  <a:pt x="1519" y="3126"/>
                  <a:pt x="2098" y="3136"/>
                  <a:pt x="2764" y="3138"/>
                </a:cubicBezTo>
                <a:cubicBezTo>
                  <a:pt x="4065" y="3144"/>
                  <a:pt x="4139" y="3135"/>
                  <a:pt x="4253" y="2956"/>
                </a:cubicBezTo>
                <a:cubicBezTo>
                  <a:pt x="4301" y="2882"/>
                  <a:pt x="4307" y="2718"/>
                  <a:pt x="4307" y="1634"/>
                </a:cubicBezTo>
                <a:lnTo>
                  <a:pt x="4307" y="397"/>
                </a:lnTo>
                <a:lnTo>
                  <a:pt x="4208" y="290"/>
                </a:lnTo>
                <a:lnTo>
                  <a:pt x="4112" y="182"/>
                </a:lnTo>
                <a:lnTo>
                  <a:pt x="2780" y="182"/>
                </a:lnTo>
                <a:close/>
                <a:moveTo>
                  <a:pt x="752" y="252"/>
                </a:moveTo>
                <a:cubicBezTo>
                  <a:pt x="676" y="252"/>
                  <a:pt x="599" y="289"/>
                  <a:pt x="531" y="363"/>
                </a:cubicBezTo>
                <a:cubicBezTo>
                  <a:pt x="397" y="510"/>
                  <a:pt x="397" y="696"/>
                  <a:pt x="531" y="843"/>
                </a:cubicBezTo>
                <a:cubicBezTo>
                  <a:pt x="604" y="922"/>
                  <a:pt x="662" y="950"/>
                  <a:pt x="752" y="950"/>
                </a:cubicBezTo>
                <a:cubicBezTo>
                  <a:pt x="921" y="950"/>
                  <a:pt x="1068" y="789"/>
                  <a:pt x="1068" y="604"/>
                </a:cubicBezTo>
                <a:cubicBezTo>
                  <a:pt x="1068" y="505"/>
                  <a:pt x="1043" y="442"/>
                  <a:pt x="971" y="363"/>
                </a:cubicBezTo>
                <a:cubicBezTo>
                  <a:pt x="904" y="289"/>
                  <a:pt x="828" y="252"/>
                  <a:pt x="752" y="252"/>
                </a:cubicBezTo>
                <a:close/>
                <a:moveTo>
                  <a:pt x="1444" y="3362"/>
                </a:moveTo>
                <a:lnTo>
                  <a:pt x="1358" y="3437"/>
                </a:lnTo>
                <a:cubicBezTo>
                  <a:pt x="1310" y="3478"/>
                  <a:pt x="1255" y="3573"/>
                  <a:pt x="1236" y="3647"/>
                </a:cubicBezTo>
                <a:cubicBezTo>
                  <a:pt x="1187" y="3839"/>
                  <a:pt x="1189" y="20541"/>
                  <a:pt x="1237" y="20733"/>
                </a:cubicBezTo>
                <a:cubicBezTo>
                  <a:pt x="1261" y="20826"/>
                  <a:pt x="1308" y="20895"/>
                  <a:pt x="1379" y="20943"/>
                </a:cubicBezTo>
                <a:cubicBezTo>
                  <a:pt x="1484" y="21013"/>
                  <a:pt x="1638" y="21014"/>
                  <a:pt x="11185" y="21014"/>
                </a:cubicBezTo>
                <a:cubicBezTo>
                  <a:pt x="20732" y="21014"/>
                  <a:pt x="20884" y="21013"/>
                  <a:pt x="20989" y="20943"/>
                </a:cubicBezTo>
                <a:cubicBezTo>
                  <a:pt x="21060" y="20895"/>
                  <a:pt x="21107" y="20826"/>
                  <a:pt x="21131" y="20733"/>
                </a:cubicBezTo>
                <a:cubicBezTo>
                  <a:pt x="21179" y="20541"/>
                  <a:pt x="21179" y="3839"/>
                  <a:pt x="21131" y="3647"/>
                </a:cubicBezTo>
                <a:cubicBezTo>
                  <a:pt x="21112" y="3573"/>
                  <a:pt x="21058" y="3478"/>
                  <a:pt x="21010" y="3437"/>
                </a:cubicBezTo>
                <a:lnTo>
                  <a:pt x="20924" y="3362"/>
                </a:lnTo>
                <a:lnTo>
                  <a:pt x="11185" y="3362"/>
                </a:lnTo>
                <a:lnTo>
                  <a:pt x="1444" y="3362"/>
                </a:lnTo>
                <a:close/>
                <a:moveTo>
                  <a:pt x="721" y="3451"/>
                </a:moveTo>
                <a:cubicBezTo>
                  <a:pt x="591" y="3462"/>
                  <a:pt x="469" y="3560"/>
                  <a:pt x="445" y="3754"/>
                </a:cubicBezTo>
                <a:cubicBezTo>
                  <a:pt x="428" y="3890"/>
                  <a:pt x="437" y="3920"/>
                  <a:pt x="527" y="4019"/>
                </a:cubicBezTo>
                <a:cubicBezTo>
                  <a:pt x="667" y="4172"/>
                  <a:pt x="825" y="4171"/>
                  <a:pt x="966" y="4017"/>
                </a:cubicBezTo>
                <a:cubicBezTo>
                  <a:pt x="1025" y="3952"/>
                  <a:pt x="1068" y="3867"/>
                  <a:pt x="1068" y="3815"/>
                </a:cubicBezTo>
                <a:cubicBezTo>
                  <a:pt x="1068" y="3563"/>
                  <a:pt x="888" y="3435"/>
                  <a:pt x="721" y="3451"/>
                </a:cubicBezTo>
                <a:close/>
                <a:moveTo>
                  <a:pt x="37" y="21208"/>
                </a:moveTo>
                <a:cubicBezTo>
                  <a:pt x="11" y="21193"/>
                  <a:pt x="0" y="21256"/>
                  <a:pt x="0" y="21399"/>
                </a:cubicBezTo>
                <a:lnTo>
                  <a:pt x="0" y="21600"/>
                </a:lnTo>
                <a:lnTo>
                  <a:pt x="206" y="21600"/>
                </a:lnTo>
                <a:cubicBezTo>
                  <a:pt x="427" y="21600"/>
                  <a:pt x="432" y="21590"/>
                  <a:pt x="261" y="21496"/>
                </a:cubicBezTo>
                <a:cubicBezTo>
                  <a:pt x="200" y="21463"/>
                  <a:pt x="128" y="21382"/>
                  <a:pt x="100" y="21317"/>
                </a:cubicBezTo>
                <a:cubicBezTo>
                  <a:pt x="73" y="21254"/>
                  <a:pt x="52" y="21217"/>
                  <a:pt x="37" y="21208"/>
                </a:cubicBezTo>
                <a:close/>
                <a:moveTo>
                  <a:pt x="21563" y="21208"/>
                </a:moveTo>
                <a:cubicBezTo>
                  <a:pt x="21548" y="21217"/>
                  <a:pt x="21527" y="21254"/>
                  <a:pt x="21500" y="21317"/>
                </a:cubicBezTo>
                <a:cubicBezTo>
                  <a:pt x="21472" y="21382"/>
                  <a:pt x="21400" y="21463"/>
                  <a:pt x="21339" y="21496"/>
                </a:cubicBezTo>
                <a:cubicBezTo>
                  <a:pt x="21278" y="21530"/>
                  <a:pt x="21219" y="21566"/>
                  <a:pt x="21208" y="21578"/>
                </a:cubicBezTo>
                <a:cubicBezTo>
                  <a:pt x="21197" y="21590"/>
                  <a:pt x="21281" y="21600"/>
                  <a:pt x="21394" y="21600"/>
                </a:cubicBezTo>
                <a:lnTo>
                  <a:pt x="21600" y="21600"/>
                </a:lnTo>
                <a:lnTo>
                  <a:pt x="21600" y="21399"/>
                </a:lnTo>
                <a:cubicBezTo>
                  <a:pt x="21600" y="21256"/>
                  <a:pt x="21589" y="21193"/>
                  <a:pt x="21563" y="21208"/>
                </a:cubicBezTo>
                <a:close/>
              </a:path>
            </a:pathLst>
          </a:custGeom>
          <a:ln w="12700">
            <a:miter lim="400000"/>
            <a:headEnd/>
            <a:tailEnd/>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 name="已粘贴的影片.png" descr="已粘贴的影片.png"/>
          <p:cNvPicPr>
            <a:picLocks noChangeAspect="1"/>
          </p:cNvPicPr>
          <p:nvPr/>
        </p:nvPicPr>
        <p:blipFill>
          <a:blip r:embed="rId1"/>
          <a:srcRect/>
          <a:stretch>
            <a:fillRect/>
          </a:stretch>
        </p:blipFill>
        <p:spPr>
          <a:xfrm>
            <a:off x="18415000" y="3211589"/>
            <a:ext cx="6339285" cy="579349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01"/>
                </a:lnTo>
                <a:cubicBezTo>
                  <a:pt x="0" y="430"/>
                  <a:pt x="28" y="453"/>
                  <a:pt x="100" y="283"/>
                </a:cubicBezTo>
                <a:cubicBezTo>
                  <a:pt x="128" y="218"/>
                  <a:pt x="200" y="137"/>
                  <a:pt x="261" y="104"/>
                </a:cubicBezTo>
                <a:cubicBezTo>
                  <a:pt x="432" y="10"/>
                  <a:pt x="427" y="0"/>
                  <a:pt x="206" y="0"/>
                </a:cubicBezTo>
                <a:lnTo>
                  <a:pt x="0" y="0"/>
                </a:lnTo>
                <a:close/>
                <a:moveTo>
                  <a:pt x="21394" y="0"/>
                </a:moveTo>
                <a:cubicBezTo>
                  <a:pt x="21173" y="0"/>
                  <a:pt x="21168" y="10"/>
                  <a:pt x="21339" y="104"/>
                </a:cubicBezTo>
                <a:cubicBezTo>
                  <a:pt x="21400" y="137"/>
                  <a:pt x="21472" y="218"/>
                  <a:pt x="21500" y="283"/>
                </a:cubicBezTo>
                <a:cubicBezTo>
                  <a:pt x="21572" y="453"/>
                  <a:pt x="21600" y="430"/>
                  <a:pt x="21600" y="201"/>
                </a:cubicBezTo>
                <a:lnTo>
                  <a:pt x="21600" y="0"/>
                </a:lnTo>
                <a:lnTo>
                  <a:pt x="21394" y="0"/>
                </a:lnTo>
                <a:close/>
                <a:moveTo>
                  <a:pt x="2780" y="182"/>
                </a:moveTo>
                <a:cubicBezTo>
                  <a:pt x="1604" y="182"/>
                  <a:pt x="1441" y="190"/>
                  <a:pt x="1373" y="243"/>
                </a:cubicBezTo>
                <a:cubicBezTo>
                  <a:pt x="1215" y="364"/>
                  <a:pt x="1202" y="467"/>
                  <a:pt x="1202" y="1620"/>
                </a:cubicBezTo>
                <a:cubicBezTo>
                  <a:pt x="1202" y="2211"/>
                  <a:pt x="1211" y="2747"/>
                  <a:pt x="1222" y="2810"/>
                </a:cubicBezTo>
                <a:cubicBezTo>
                  <a:pt x="1247" y="2942"/>
                  <a:pt x="1375" y="3095"/>
                  <a:pt x="1479" y="3118"/>
                </a:cubicBezTo>
                <a:cubicBezTo>
                  <a:pt x="1519" y="3126"/>
                  <a:pt x="2098" y="3136"/>
                  <a:pt x="2764" y="3138"/>
                </a:cubicBezTo>
                <a:cubicBezTo>
                  <a:pt x="4065" y="3144"/>
                  <a:pt x="4139" y="3135"/>
                  <a:pt x="4253" y="2956"/>
                </a:cubicBezTo>
                <a:cubicBezTo>
                  <a:pt x="4301" y="2882"/>
                  <a:pt x="4307" y="2718"/>
                  <a:pt x="4307" y="1634"/>
                </a:cubicBezTo>
                <a:lnTo>
                  <a:pt x="4307" y="397"/>
                </a:lnTo>
                <a:lnTo>
                  <a:pt x="4208" y="290"/>
                </a:lnTo>
                <a:lnTo>
                  <a:pt x="4112" y="182"/>
                </a:lnTo>
                <a:lnTo>
                  <a:pt x="2780" y="182"/>
                </a:lnTo>
                <a:close/>
                <a:moveTo>
                  <a:pt x="752" y="252"/>
                </a:moveTo>
                <a:cubicBezTo>
                  <a:pt x="676" y="252"/>
                  <a:pt x="599" y="289"/>
                  <a:pt x="531" y="363"/>
                </a:cubicBezTo>
                <a:cubicBezTo>
                  <a:pt x="397" y="510"/>
                  <a:pt x="397" y="696"/>
                  <a:pt x="531" y="843"/>
                </a:cubicBezTo>
                <a:cubicBezTo>
                  <a:pt x="604" y="922"/>
                  <a:pt x="662" y="950"/>
                  <a:pt x="752" y="950"/>
                </a:cubicBezTo>
                <a:cubicBezTo>
                  <a:pt x="921" y="950"/>
                  <a:pt x="1068" y="789"/>
                  <a:pt x="1068" y="604"/>
                </a:cubicBezTo>
                <a:cubicBezTo>
                  <a:pt x="1068" y="505"/>
                  <a:pt x="1043" y="442"/>
                  <a:pt x="971" y="363"/>
                </a:cubicBezTo>
                <a:cubicBezTo>
                  <a:pt x="904" y="289"/>
                  <a:pt x="828" y="252"/>
                  <a:pt x="752" y="252"/>
                </a:cubicBezTo>
                <a:close/>
                <a:moveTo>
                  <a:pt x="1444" y="3362"/>
                </a:moveTo>
                <a:lnTo>
                  <a:pt x="1358" y="3437"/>
                </a:lnTo>
                <a:cubicBezTo>
                  <a:pt x="1310" y="3478"/>
                  <a:pt x="1255" y="3573"/>
                  <a:pt x="1236" y="3647"/>
                </a:cubicBezTo>
                <a:cubicBezTo>
                  <a:pt x="1187" y="3839"/>
                  <a:pt x="1189" y="20541"/>
                  <a:pt x="1237" y="20733"/>
                </a:cubicBezTo>
                <a:cubicBezTo>
                  <a:pt x="1261" y="20826"/>
                  <a:pt x="1308" y="20895"/>
                  <a:pt x="1379" y="20943"/>
                </a:cubicBezTo>
                <a:cubicBezTo>
                  <a:pt x="1484" y="21013"/>
                  <a:pt x="1638" y="21014"/>
                  <a:pt x="11185" y="21014"/>
                </a:cubicBezTo>
                <a:cubicBezTo>
                  <a:pt x="20732" y="21014"/>
                  <a:pt x="20884" y="21013"/>
                  <a:pt x="20989" y="20943"/>
                </a:cubicBezTo>
                <a:cubicBezTo>
                  <a:pt x="21060" y="20895"/>
                  <a:pt x="21107" y="20826"/>
                  <a:pt x="21131" y="20733"/>
                </a:cubicBezTo>
                <a:cubicBezTo>
                  <a:pt x="21179" y="20541"/>
                  <a:pt x="21179" y="3839"/>
                  <a:pt x="21131" y="3647"/>
                </a:cubicBezTo>
                <a:cubicBezTo>
                  <a:pt x="21112" y="3573"/>
                  <a:pt x="21058" y="3478"/>
                  <a:pt x="21010" y="3437"/>
                </a:cubicBezTo>
                <a:lnTo>
                  <a:pt x="20924" y="3362"/>
                </a:lnTo>
                <a:lnTo>
                  <a:pt x="11185" y="3362"/>
                </a:lnTo>
                <a:lnTo>
                  <a:pt x="1444" y="3362"/>
                </a:lnTo>
                <a:close/>
                <a:moveTo>
                  <a:pt x="721" y="3451"/>
                </a:moveTo>
                <a:cubicBezTo>
                  <a:pt x="591" y="3462"/>
                  <a:pt x="469" y="3560"/>
                  <a:pt x="445" y="3754"/>
                </a:cubicBezTo>
                <a:cubicBezTo>
                  <a:pt x="428" y="3890"/>
                  <a:pt x="437" y="3920"/>
                  <a:pt x="527" y="4019"/>
                </a:cubicBezTo>
                <a:cubicBezTo>
                  <a:pt x="667" y="4172"/>
                  <a:pt x="825" y="4171"/>
                  <a:pt x="966" y="4017"/>
                </a:cubicBezTo>
                <a:cubicBezTo>
                  <a:pt x="1025" y="3952"/>
                  <a:pt x="1068" y="3867"/>
                  <a:pt x="1068" y="3815"/>
                </a:cubicBezTo>
                <a:cubicBezTo>
                  <a:pt x="1068" y="3563"/>
                  <a:pt x="888" y="3435"/>
                  <a:pt x="721" y="3451"/>
                </a:cubicBezTo>
                <a:close/>
                <a:moveTo>
                  <a:pt x="37" y="21208"/>
                </a:moveTo>
                <a:cubicBezTo>
                  <a:pt x="11" y="21193"/>
                  <a:pt x="0" y="21256"/>
                  <a:pt x="0" y="21399"/>
                </a:cubicBezTo>
                <a:lnTo>
                  <a:pt x="0" y="21600"/>
                </a:lnTo>
                <a:lnTo>
                  <a:pt x="206" y="21600"/>
                </a:lnTo>
                <a:cubicBezTo>
                  <a:pt x="427" y="21600"/>
                  <a:pt x="432" y="21590"/>
                  <a:pt x="261" y="21496"/>
                </a:cubicBezTo>
                <a:cubicBezTo>
                  <a:pt x="200" y="21463"/>
                  <a:pt x="128" y="21382"/>
                  <a:pt x="100" y="21317"/>
                </a:cubicBezTo>
                <a:cubicBezTo>
                  <a:pt x="73" y="21254"/>
                  <a:pt x="52" y="21217"/>
                  <a:pt x="37" y="21208"/>
                </a:cubicBezTo>
                <a:close/>
                <a:moveTo>
                  <a:pt x="21563" y="21208"/>
                </a:moveTo>
                <a:cubicBezTo>
                  <a:pt x="21548" y="21217"/>
                  <a:pt x="21527" y="21254"/>
                  <a:pt x="21500" y="21317"/>
                </a:cubicBezTo>
                <a:cubicBezTo>
                  <a:pt x="21472" y="21382"/>
                  <a:pt x="21400" y="21463"/>
                  <a:pt x="21339" y="21496"/>
                </a:cubicBezTo>
                <a:cubicBezTo>
                  <a:pt x="21278" y="21530"/>
                  <a:pt x="21219" y="21566"/>
                  <a:pt x="21208" y="21578"/>
                </a:cubicBezTo>
                <a:cubicBezTo>
                  <a:pt x="21197" y="21590"/>
                  <a:pt x="21281" y="21600"/>
                  <a:pt x="21394" y="21600"/>
                </a:cubicBezTo>
                <a:lnTo>
                  <a:pt x="21600" y="21600"/>
                </a:lnTo>
                <a:lnTo>
                  <a:pt x="21600" y="21399"/>
                </a:lnTo>
                <a:cubicBezTo>
                  <a:pt x="21600" y="21256"/>
                  <a:pt x="21589" y="21193"/>
                  <a:pt x="21563" y="21208"/>
                </a:cubicBezTo>
                <a:close/>
              </a:path>
            </a:pathLst>
          </a:custGeom>
          <a:ln w="12700">
            <a:miter lim="400000"/>
            <a:headEnd/>
            <a:tailEnd/>
          </a:ln>
        </p:spPr>
      </p:pic>
      <p:sp>
        <p:nvSpPr>
          <p:cNvPr id="2" name="这是一个封装好的 Prompt"/>
          <p:cNvSpPr txBox="1"/>
          <p:nvPr/>
        </p:nvSpPr>
        <p:spPr>
          <a:xfrm>
            <a:off x="1061832" y="4538205"/>
            <a:ext cx="2410916" cy="1210588"/>
          </a:xfrm>
          <a:prstGeom prst="rect">
            <a:avLst/>
          </a:prstGeom>
          <a:ln w="12700">
            <a:miter lim="400000"/>
          </a:ln>
        </p:spPr>
        <p:txBody>
          <a:bodyPr wrap="none" lIns="50800" tIns="50800" rIns="50800" bIns="50800" anchor="ctr">
            <a:spAutoFit/>
          </a:bodyPr>
          <a:lstStyle>
            <a:lvl1pPr defTabSz="2438400">
              <a:defRPr sz="2500">
                <a:solidFill>
                  <a:srgbClr val="F6F1EB"/>
                </a:solidFill>
                <a:latin typeface="MiSans Semibold" panose="00000500000000000000" charset="-122"/>
                <a:ea typeface="MiSans Semibold" panose="00000500000000000000" charset="-122"/>
                <a:cs typeface="MiSans Semibold" panose="00000500000000000000" charset="-122"/>
                <a:sym typeface="MiSans Semibold" panose="00000500000000000000" charset="-122"/>
              </a:defRPr>
            </a:lvl1pPr>
          </a:lstStyle>
          <a:p>
            <a:r>
              <a:rPr lang="zh-CN" altLang="en-US" sz="3600" dirty="0">
                <a:solidFill>
                  <a:schemeClr val="tx1">
                    <a:lumMod val="75000"/>
                    <a:lumOff val="25000"/>
                  </a:schemeClr>
                </a:solidFill>
              </a:rPr>
              <a:t>直接提问型</a:t>
            </a:r>
            <a:br>
              <a:rPr lang="en-US" altLang="zh-CN" sz="3600" dirty="0">
                <a:solidFill>
                  <a:schemeClr val="tx1">
                    <a:lumMod val="75000"/>
                    <a:lumOff val="25000"/>
                  </a:schemeClr>
                </a:solidFill>
              </a:rPr>
            </a:br>
            <a:r>
              <a:rPr lang="zh-CN" altLang="en-US" sz="3600" dirty="0">
                <a:solidFill>
                  <a:schemeClr val="tx1">
                    <a:lumMod val="75000"/>
                    <a:lumOff val="25000"/>
                  </a:schemeClr>
                </a:solidFill>
              </a:rPr>
              <a:t>提示词</a:t>
            </a:r>
            <a:endParaRPr sz="3600" dirty="0">
              <a:solidFill>
                <a:schemeClr val="tx1">
                  <a:lumMod val="75000"/>
                  <a:lumOff val="25000"/>
                </a:schemeClr>
              </a:solidFill>
            </a:endParaRPr>
          </a:p>
        </p:txBody>
      </p:sp>
      <p:pic>
        <p:nvPicPr>
          <p:cNvPr id="3" name="图片 2"/>
          <p:cNvPicPr>
            <a:picLocks noChangeAspect="1"/>
          </p:cNvPicPr>
          <p:nvPr/>
        </p:nvPicPr>
        <p:blipFill>
          <a:blip r:embed="rId2"/>
          <a:stretch>
            <a:fillRect/>
          </a:stretch>
        </p:blipFill>
        <p:spPr>
          <a:xfrm>
            <a:off x="4545643" y="821888"/>
            <a:ext cx="12685663" cy="864322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 name="已粘贴的影片.png" descr="已粘贴的影片.png"/>
          <p:cNvPicPr>
            <a:picLocks noChangeAspect="1"/>
          </p:cNvPicPr>
          <p:nvPr/>
        </p:nvPicPr>
        <p:blipFill>
          <a:blip r:embed="rId1"/>
          <a:srcRect/>
          <a:stretch>
            <a:fillRect/>
          </a:stretch>
        </p:blipFill>
        <p:spPr>
          <a:xfrm>
            <a:off x="18415000" y="3211589"/>
            <a:ext cx="6339285" cy="579349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01"/>
                </a:lnTo>
                <a:cubicBezTo>
                  <a:pt x="0" y="430"/>
                  <a:pt x="28" y="453"/>
                  <a:pt x="100" y="283"/>
                </a:cubicBezTo>
                <a:cubicBezTo>
                  <a:pt x="128" y="218"/>
                  <a:pt x="200" y="137"/>
                  <a:pt x="261" y="104"/>
                </a:cubicBezTo>
                <a:cubicBezTo>
                  <a:pt x="432" y="10"/>
                  <a:pt x="427" y="0"/>
                  <a:pt x="206" y="0"/>
                </a:cubicBezTo>
                <a:lnTo>
                  <a:pt x="0" y="0"/>
                </a:lnTo>
                <a:close/>
                <a:moveTo>
                  <a:pt x="21394" y="0"/>
                </a:moveTo>
                <a:cubicBezTo>
                  <a:pt x="21173" y="0"/>
                  <a:pt x="21168" y="10"/>
                  <a:pt x="21339" y="104"/>
                </a:cubicBezTo>
                <a:cubicBezTo>
                  <a:pt x="21400" y="137"/>
                  <a:pt x="21472" y="218"/>
                  <a:pt x="21500" y="283"/>
                </a:cubicBezTo>
                <a:cubicBezTo>
                  <a:pt x="21572" y="453"/>
                  <a:pt x="21600" y="430"/>
                  <a:pt x="21600" y="201"/>
                </a:cubicBezTo>
                <a:lnTo>
                  <a:pt x="21600" y="0"/>
                </a:lnTo>
                <a:lnTo>
                  <a:pt x="21394" y="0"/>
                </a:lnTo>
                <a:close/>
                <a:moveTo>
                  <a:pt x="2780" y="182"/>
                </a:moveTo>
                <a:cubicBezTo>
                  <a:pt x="1604" y="182"/>
                  <a:pt x="1441" y="190"/>
                  <a:pt x="1373" y="243"/>
                </a:cubicBezTo>
                <a:cubicBezTo>
                  <a:pt x="1215" y="364"/>
                  <a:pt x="1202" y="467"/>
                  <a:pt x="1202" y="1620"/>
                </a:cubicBezTo>
                <a:cubicBezTo>
                  <a:pt x="1202" y="2211"/>
                  <a:pt x="1211" y="2747"/>
                  <a:pt x="1222" y="2810"/>
                </a:cubicBezTo>
                <a:cubicBezTo>
                  <a:pt x="1247" y="2942"/>
                  <a:pt x="1375" y="3095"/>
                  <a:pt x="1479" y="3118"/>
                </a:cubicBezTo>
                <a:cubicBezTo>
                  <a:pt x="1519" y="3126"/>
                  <a:pt x="2098" y="3136"/>
                  <a:pt x="2764" y="3138"/>
                </a:cubicBezTo>
                <a:cubicBezTo>
                  <a:pt x="4065" y="3144"/>
                  <a:pt x="4139" y="3135"/>
                  <a:pt x="4253" y="2956"/>
                </a:cubicBezTo>
                <a:cubicBezTo>
                  <a:pt x="4301" y="2882"/>
                  <a:pt x="4307" y="2718"/>
                  <a:pt x="4307" y="1634"/>
                </a:cubicBezTo>
                <a:lnTo>
                  <a:pt x="4307" y="397"/>
                </a:lnTo>
                <a:lnTo>
                  <a:pt x="4208" y="290"/>
                </a:lnTo>
                <a:lnTo>
                  <a:pt x="4112" y="182"/>
                </a:lnTo>
                <a:lnTo>
                  <a:pt x="2780" y="182"/>
                </a:lnTo>
                <a:close/>
                <a:moveTo>
                  <a:pt x="752" y="252"/>
                </a:moveTo>
                <a:cubicBezTo>
                  <a:pt x="676" y="252"/>
                  <a:pt x="599" y="289"/>
                  <a:pt x="531" y="363"/>
                </a:cubicBezTo>
                <a:cubicBezTo>
                  <a:pt x="397" y="510"/>
                  <a:pt x="397" y="696"/>
                  <a:pt x="531" y="843"/>
                </a:cubicBezTo>
                <a:cubicBezTo>
                  <a:pt x="604" y="922"/>
                  <a:pt x="662" y="950"/>
                  <a:pt x="752" y="950"/>
                </a:cubicBezTo>
                <a:cubicBezTo>
                  <a:pt x="921" y="950"/>
                  <a:pt x="1068" y="789"/>
                  <a:pt x="1068" y="604"/>
                </a:cubicBezTo>
                <a:cubicBezTo>
                  <a:pt x="1068" y="505"/>
                  <a:pt x="1043" y="442"/>
                  <a:pt x="971" y="363"/>
                </a:cubicBezTo>
                <a:cubicBezTo>
                  <a:pt x="904" y="289"/>
                  <a:pt x="828" y="252"/>
                  <a:pt x="752" y="252"/>
                </a:cubicBezTo>
                <a:close/>
                <a:moveTo>
                  <a:pt x="1444" y="3362"/>
                </a:moveTo>
                <a:lnTo>
                  <a:pt x="1358" y="3437"/>
                </a:lnTo>
                <a:cubicBezTo>
                  <a:pt x="1310" y="3478"/>
                  <a:pt x="1255" y="3573"/>
                  <a:pt x="1236" y="3647"/>
                </a:cubicBezTo>
                <a:cubicBezTo>
                  <a:pt x="1187" y="3839"/>
                  <a:pt x="1189" y="20541"/>
                  <a:pt x="1237" y="20733"/>
                </a:cubicBezTo>
                <a:cubicBezTo>
                  <a:pt x="1261" y="20826"/>
                  <a:pt x="1308" y="20895"/>
                  <a:pt x="1379" y="20943"/>
                </a:cubicBezTo>
                <a:cubicBezTo>
                  <a:pt x="1484" y="21013"/>
                  <a:pt x="1638" y="21014"/>
                  <a:pt x="11185" y="21014"/>
                </a:cubicBezTo>
                <a:cubicBezTo>
                  <a:pt x="20732" y="21014"/>
                  <a:pt x="20884" y="21013"/>
                  <a:pt x="20989" y="20943"/>
                </a:cubicBezTo>
                <a:cubicBezTo>
                  <a:pt x="21060" y="20895"/>
                  <a:pt x="21107" y="20826"/>
                  <a:pt x="21131" y="20733"/>
                </a:cubicBezTo>
                <a:cubicBezTo>
                  <a:pt x="21179" y="20541"/>
                  <a:pt x="21179" y="3839"/>
                  <a:pt x="21131" y="3647"/>
                </a:cubicBezTo>
                <a:cubicBezTo>
                  <a:pt x="21112" y="3573"/>
                  <a:pt x="21058" y="3478"/>
                  <a:pt x="21010" y="3437"/>
                </a:cubicBezTo>
                <a:lnTo>
                  <a:pt x="20924" y="3362"/>
                </a:lnTo>
                <a:lnTo>
                  <a:pt x="11185" y="3362"/>
                </a:lnTo>
                <a:lnTo>
                  <a:pt x="1444" y="3362"/>
                </a:lnTo>
                <a:close/>
                <a:moveTo>
                  <a:pt x="721" y="3451"/>
                </a:moveTo>
                <a:cubicBezTo>
                  <a:pt x="591" y="3462"/>
                  <a:pt x="469" y="3560"/>
                  <a:pt x="445" y="3754"/>
                </a:cubicBezTo>
                <a:cubicBezTo>
                  <a:pt x="428" y="3890"/>
                  <a:pt x="437" y="3920"/>
                  <a:pt x="527" y="4019"/>
                </a:cubicBezTo>
                <a:cubicBezTo>
                  <a:pt x="667" y="4172"/>
                  <a:pt x="825" y="4171"/>
                  <a:pt x="966" y="4017"/>
                </a:cubicBezTo>
                <a:cubicBezTo>
                  <a:pt x="1025" y="3952"/>
                  <a:pt x="1068" y="3867"/>
                  <a:pt x="1068" y="3815"/>
                </a:cubicBezTo>
                <a:cubicBezTo>
                  <a:pt x="1068" y="3563"/>
                  <a:pt x="888" y="3435"/>
                  <a:pt x="721" y="3451"/>
                </a:cubicBezTo>
                <a:close/>
                <a:moveTo>
                  <a:pt x="37" y="21208"/>
                </a:moveTo>
                <a:cubicBezTo>
                  <a:pt x="11" y="21193"/>
                  <a:pt x="0" y="21256"/>
                  <a:pt x="0" y="21399"/>
                </a:cubicBezTo>
                <a:lnTo>
                  <a:pt x="0" y="21600"/>
                </a:lnTo>
                <a:lnTo>
                  <a:pt x="206" y="21600"/>
                </a:lnTo>
                <a:cubicBezTo>
                  <a:pt x="427" y="21600"/>
                  <a:pt x="432" y="21590"/>
                  <a:pt x="261" y="21496"/>
                </a:cubicBezTo>
                <a:cubicBezTo>
                  <a:pt x="200" y="21463"/>
                  <a:pt x="128" y="21382"/>
                  <a:pt x="100" y="21317"/>
                </a:cubicBezTo>
                <a:cubicBezTo>
                  <a:pt x="73" y="21254"/>
                  <a:pt x="52" y="21217"/>
                  <a:pt x="37" y="21208"/>
                </a:cubicBezTo>
                <a:close/>
                <a:moveTo>
                  <a:pt x="21563" y="21208"/>
                </a:moveTo>
                <a:cubicBezTo>
                  <a:pt x="21548" y="21217"/>
                  <a:pt x="21527" y="21254"/>
                  <a:pt x="21500" y="21317"/>
                </a:cubicBezTo>
                <a:cubicBezTo>
                  <a:pt x="21472" y="21382"/>
                  <a:pt x="21400" y="21463"/>
                  <a:pt x="21339" y="21496"/>
                </a:cubicBezTo>
                <a:cubicBezTo>
                  <a:pt x="21278" y="21530"/>
                  <a:pt x="21219" y="21566"/>
                  <a:pt x="21208" y="21578"/>
                </a:cubicBezTo>
                <a:cubicBezTo>
                  <a:pt x="21197" y="21590"/>
                  <a:pt x="21281" y="21600"/>
                  <a:pt x="21394" y="21600"/>
                </a:cubicBezTo>
                <a:lnTo>
                  <a:pt x="21600" y="21600"/>
                </a:lnTo>
                <a:lnTo>
                  <a:pt x="21600" y="21399"/>
                </a:lnTo>
                <a:cubicBezTo>
                  <a:pt x="21600" y="21256"/>
                  <a:pt x="21589" y="21193"/>
                  <a:pt x="21563" y="21208"/>
                </a:cubicBezTo>
                <a:close/>
              </a:path>
            </a:pathLst>
          </a:custGeom>
          <a:ln w="12700">
            <a:miter lim="400000"/>
            <a:headEnd/>
            <a:tailEnd/>
          </a:ln>
        </p:spPr>
      </p:pic>
      <p:sp>
        <p:nvSpPr>
          <p:cNvPr id="2" name="这是一个封装好的 Prompt"/>
          <p:cNvSpPr txBox="1"/>
          <p:nvPr/>
        </p:nvSpPr>
        <p:spPr>
          <a:xfrm>
            <a:off x="765832" y="4699354"/>
            <a:ext cx="2410916" cy="1210588"/>
          </a:xfrm>
          <a:prstGeom prst="rect">
            <a:avLst/>
          </a:prstGeom>
          <a:ln w="12700">
            <a:miter lim="400000"/>
          </a:ln>
        </p:spPr>
        <p:txBody>
          <a:bodyPr wrap="none" lIns="50800" tIns="50800" rIns="50800" bIns="50800" anchor="ctr">
            <a:spAutoFit/>
          </a:bodyPr>
          <a:lstStyle>
            <a:lvl1pPr defTabSz="2438400">
              <a:defRPr sz="2500">
                <a:solidFill>
                  <a:srgbClr val="F6F1EB"/>
                </a:solidFill>
                <a:latin typeface="MiSans Semibold" panose="00000500000000000000" charset="-122"/>
                <a:ea typeface="MiSans Semibold" panose="00000500000000000000" charset="-122"/>
                <a:cs typeface="MiSans Semibold" panose="00000500000000000000" charset="-122"/>
                <a:sym typeface="MiSans Semibold" panose="00000500000000000000" charset="-122"/>
              </a:defRPr>
            </a:lvl1pPr>
          </a:lstStyle>
          <a:p>
            <a:r>
              <a:rPr lang="zh-CN" altLang="en-US" sz="3600" dirty="0">
                <a:solidFill>
                  <a:schemeClr val="tx1">
                    <a:lumMod val="75000"/>
                    <a:lumOff val="25000"/>
                  </a:schemeClr>
                </a:solidFill>
              </a:rPr>
              <a:t>策略建议型</a:t>
            </a:r>
            <a:br>
              <a:rPr lang="en-US" altLang="zh-CN" sz="3600" dirty="0">
                <a:solidFill>
                  <a:schemeClr val="tx1">
                    <a:lumMod val="75000"/>
                    <a:lumOff val="25000"/>
                  </a:schemeClr>
                </a:solidFill>
              </a:rPr>
            </a:br>
            <a:r>
              <a:rPr lang="zh-CN" altLang="en-US" sz="3600" dirty="0">
                <a:solidFill>
                  <a:schemeClr val="tx1">
                    <a:lumMod val="75000"/>
                    <a:lumOff val="25000"/>
                  </a:schemeClr>
                </a:solidFill>
              </a:rPr>
              <a:t>提示词</a:t>
            </a:r>
            <a:endParaRPr sz="3600" dirty="0">
              <a:solidFill>
                <a:schemeClr val="tx1">
                  <a:lumMod val="75000"/>
                  <a:lumOff val="25000"/>
                </a:schemeClr>
              </a:solidFill>
            </a:endParaRPr>
          </a:p>
        </p:txBody>
      </p:sp>
      <p:pic>
        <p:nvPicPr>
          <p:cNvPr id="5" name="图片 4"/>
          <p:cNvPicPr>
            <a:picLocks noChangeAspect="1"/>
          </p:cNvPicPr>
          <p:nvPr/>
        </p:nvPicPr>
        <p:blipFill>
          <a:blip r:embed="rId2"/>
          <a:stretch>
            <a:fillRect/>
          </a:stretch>
        </p:blipFill>
        <p:spPr>
          <a:xfrm>
            <a:off x="3700570" y="1604211"/>
            <a:ext cx="13821598" cy="740087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 name="已粘贴的影片.png" descr="已粘贴的影片.png"/>
          <p:cNvPicPr>
            <a:picLocks noChangeAspect="1"/>
          </p:cNvPicPr>
          <p:nvPr/>
        </p:nvPicPr>
        <p:blipFill>
          <a:blip r:embed="rId1"/>
          <a:srcRect/>
          <a:stretch>
            <a:fillRect/>
          </a:stretch>
        </p:blipFill>
        <p:spPr>
          <a:xfrm>
            <a:off x="18415000" y="3211589"/>
            <a:ext cx="6339285" cy="579349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01"/>
                </a:lnTo>
                <a:cubicBezTo>
                  <a:pt x="0" y="430"/>
                  <a:pt x="28" y="453"/>
                  <a:pt x="100" y="283"/>
                </a:cubicBezTo>
                <a:cubicBezTo>
                  <a:pt x="128" y="218"/>
                  <a:pt x="200" y="137"/>
                  <a:pt x="261" y="104"/>
                </a:cubicBezTo>
                <a:cubicBezTo>
                  <a:pt x="432" y="10"/>
                  <a:pt x="427" y="0"/>
                  <a:pt x="206" y="0"/>
                </a:cubicBezTo>
                <a:lnTo>
                  <a:pt x="0" y="0"/>
                </a:lnTo>
                <a:close/>
                <a:moveTo>
                  <a:pt x="21394" y="0"/>
                </a:moveTo>
                <a:cubicBezTo>
                  <a:pt x="21173" y="0"/>
                  <a:pt x="21168" y="10"/>
                  <a:pt x="21339" y="104"/>
                </a:cubicBezTo>
                <a:cubicBezTo>
                  <a:pt x="21400" y="137"/>
                  <a:pt x="21472" y="218"/>
                  <a:pt x="21500" y="283"/>
                </a:cubicBezTo>
                <a:cubicBezTo>
                  <a:pt x="21572" y="453"/>
                  <a:pt x="21600" y="430"/>
                  <a:pt x="21600" y="201"/>
                </a:cubicBezTo>
                <a:lnTo>
                  <a:pt x="21600" y="0"/>
                </a:lnTo>
                <a:lnTo>
                  <a:pt x="21394" y="0"/>
                </a:lnTo>
                <a:close/>
                <a:moveTo>
                  <a:pt x="2780" y="182"/>
                </a:moveTo>
                <a:cubicBezTo>
                  <a:pt x="1604" y="182"/>
                  <a:pt x="1441" y="190"/>
                  <a:pt x="1373" y="243"/>
                </a:cubicBezTo>
                <a:cubicBezTo>
                  <a:pt x="1215" y="364"/>
                  <a:pt x="1202" y="467"/>
                  <a:pt x="1202" y="1620"/>
                </a:cubicBezTo>
                <a:cubicBezTo>
                  <a:pt x="1202" y="2211"/>
                  <a:pt x="1211" y="2747"/>
                  <a:pt x="1222" y="2810"/>
                </a:cubicBezTo>
                <a:cubicBezTo>
                  <a:pt x="1247" y="2942"/>
                  <a:pt x="1375" y="3095"/>
                  <a:pt x="1479" y="3118"/>
                </a:cubicBezTo>
                <a:cubicBezTo>
                  <a:pt x="1519" y="3126"/>
                  <a:pt x="2098" y="3136"/>
                  <a:pt x="2764" y="3138"/>
                </a:cubicBezTo>
                <a:cubicBezTo>
                  <a:pt x="4065" y="3144"/>
                  <a:pt x="4139" y="3135"/>
                  <a:pt x="4253" y="2956"/>
                </a:cubicBezTo>
                <a:cubicBezTo>
                  <a:pt x="4301" y="2882"/>
                  <a:pt x="4307" y="2718"/>
                  <a:pt x="4307" y="1634"/>
                </a:cubicBezTo>
                <a:lnTo>
                  <a:pt x="4307" y="397"/>
                </a:lnTo>
                <a:lnTo>
                  <a:pt x="4208" y="290"/>
                </a:lnTo>
                <a:lnTo>
                  <a:pt x="4112" y="182"/>
                </a:lnTo>
                <a:lnTo>
                  <a:pt x="2780" y="182"/>
                </a:lnTo>
                <a:close/>
                <a:moveTo>
                  <a:pt x="752" y="252"/>
                </a:moveTo>
                <a:cubicBezTo>
                  <a:pt x="676" y="252"/>
                  <a:pt x="599" y="289"/>
                  <a:pt x="531" y="363"/>
                </a:cubicBezTo>
                <a:cubicBezTo>
                  <a:pt x="397" y="510"/>
                  <a:pt x="397" y="696"/>
                  <a:pt x="531" y="843"/>
                </a:cubicBezTo>
                <a:cubicBezTo>
                  <a:pt x="604" y="922"/>
                  <a:pt x="662" y="950"/>
                  <a:pt x="752" y="950"/>
                </a:cubicBezTo>
                <a:cubicBezTo>
                  <a:pt x="921" y="950"/>
                  <a:pt x="1068" y="789"/>
                  <a:pt x="1068" y="604"/>
                </a:cubicBezTo>
                <a:cubicBezTo>
                  <a:pt x="1068" y="505"/>
                  <a:pt x="1043" y="442"/>
                  <a:pt x="971" y="363"/>
                </a:cubicBezTo>
                <a:cubicBezTo>
                  <a:pt x="904" y="289"/>
                  <a:pt x="828" y="252"/>
                  <a:pt x="752" y="252"/>
                </a:cubicBezTo>
                <a:close/>
                <a:moveTo>
                  <a:pt x="1444" y="3362"/>
                </a:moveTo>
                <a:lnTo>
                  <a:pt x="1358" y="3437"/>
                </a:lnTo>
                <a:cubicBezTo>
                  <a:pt x="1310" y="3478"/>
                  <a:pt x="1255" y="3573"/>
                  <a:pt x="1236" y="3647"/>
                </a:cubicBezTo>
                <a:cubicBezTo>
                  <a:pt x="1187" y="3839"/>
                  <a:pt x="1189" y="20541"/>
                  <a:pt x="1237" y="20733"/>
                </a:cubicBezTo>
                <a:cubicBezTo>
                  <a:pt x="1261" y="20826"/>
                  <a:pt x="1308" y="20895"/>
                  <a:pt x="1379" y="20943"/>
                </a:cubicBezTo>
                <a:cubicBezTo>
                  <a:pt x="1484" y="21013"/>
                  <a:pt x="1638" y="21014"/>
                  <a:pt x="11185" y="21014"/>
                </a:cubicBezTo>
                <a:cubicBezTo>
                  <a:pt x="20732" y="21014"/>
                  <a:pt x="20884" y="21013"/>
                  <a:pt x="20989" y="20943"/>
                </a:cubicBezTo>
                <a:cubicBezTo>
                  <a:pt x="21060" y="20895"/>
                  <a:pt x="21107" y="20826"/>
                  <a:pt x="21131" y="20733"/>
                </a:cubicBezTo>
                <a:cubicBezTo>
                  <a:pt x="21179" y="20541"/>
                  <a:pt x="21179" y="3839"/>
                  <a:pt x="21131" y="3647"/>
                </a:cubicBezTo>
                <a:cubicBezTo>
                  <a:pt x="21112" y="3573"/>
                  <a:pt x="21058" y="3478"/>
                  <a:pt x="21010" y="3437"/>
                </a:cubicBezTo>
                <a:lnTo>
                  <a:pt x="20924" y="3362"/>
                </a:lnTo>
                <a:lnTo>
                  <a:pt x="11185" y="3362"/>
                </a:lnTo>
                <a:lnTo>
                  <a:pt x="1444" y="3362"/>
                </a:lnTo>
                <a:close/>
                <a:moveTo>
                  <a:pt x="721" y="3451"/>
                </a:moveTo>
                <a:cubicBezTo>
                  <a:pt x="591" y="3462"/>
                  <a:pt x="469" y="3560"/>
                  <a:pt x="445" y="3754"/>
                </a:cubicBezTo>
                <a:cubicBezTo>
                  <a:pt x="428" y="3890"/>
                  <a:pt x="437" y="3920"/>
                  <a:pt x="527" y="4019"/>
                </a:cubicBezTo>
                <a:cubicBezTo>
                  <a:pt x="667" y="4172"/>
                  <a:pt x="825" y="4171"/>
                  <a:pt x="966" y="4017"/>
                </a:cubicBezTo>
                <a:cubicBezTo>
                  <a:pt x="1025" y="3952"/>
                  <a:pt x="1068" y="3867"/>
                  <a:pt x="1068" y="3815"/>
                </a:cubicBezTo>
                <a:cubicBezTo>
                  <a:pt x="1068" y="3563"/>
                  <a:pt x="888" y="3435"/>
                  <a:pt x="721" y="3451"/>
                </a:cubicBezTo>
                <a:close/>
                <a:moveTo>
                  <a:pt x="37" y="21208"/>
                </a:moveTo>
                <a:cubicBezTo>
                  <a:pt x="11" y="21193"/>
                  <a:pt x="0" y="21256"/>
                  <a:pt x="0" y="21399"/>
                </a:cubicBezTo>
                <a:lnTo>
                  <a:pt x="0" y="21600"/>
                </a:lnTo>
                <a:lnTo>
                  <a:pt x="206" y="21600"/>
                </a:lnTo>
                <a:cubicBezTo>
                  <a:pt x="427" y="21600"/>
                  <a:pt x="432" y="21590"/>
                  <a:pt x="261" y="21496"/>
                </a:cubicBezTo>
                <a:cubicBezTo>
                  <a:pt x="200" y="21463"/>
                  <a:pt x="128" y="21382"/>
                  <a:pt x="100" y="21317"/>
                </a:cubicBezTo>
                <a:cubicBezTo>
                  <a:pt x="73" y="21254"/>
                  <a:pt x="52" y="21217"/>
                  <a:pt x="37" y="21208"/>
                </a:cubicBezTo>
                <a:close/>
                <a:moveTo>
                  <a:pt x="21563" y="21208"/>
                </a:moveTo>
                <a:cubicBezTo>
                  <a:pt x="21548" y="21217"/>
                  <a:pt x="21527" y="21254"/>
                  <a:pt x="21500" y="21317"/>
                </a:cubicBezTo>
                <a:cubicBezTo>
                  <a:pt x="21472" y="21382"/>
                  <a:pt x="21400" y="21463"/>
                  <a:pt x="21339" y="21496"/>
                </a:cubicBezTo>
                <a:cubicBezTo>
                  <a:pt x="21278" y="21530"/>
                  <a:pt x="21219" y="21566"/>
                  <a:pt x="21208" y="21578"/>
                </a:cubicBezTo>
                <a:cubicBezTo>
                  <a:pt x="21197" y="21590"/>
                  <a:pt x="21281" y="21600"/>
                  <a:pt x="21394" y="21600"/>
                </a:cubicBezTo>
                <a:lnTo>
                  <a:pt x="21600" y="21600"/>
                </a:lnTo>
                <a:lnTo>
                  <a:pt x="21600" y="21399"/>
                </a:lnTo>
                <a:cubicBezTo>
                  <a:pt x="21600" y="21256"/>
                  <a:pt x="21589" y="21193"/>
                  <a:pt x="21563" y="21208"/>
                </a:cubicBezTo>
                <a:close/>
              </a:path>
            </a:pathLst>
          </a:custGeom>
          <a:ln w="12700">
            <a:miter lim="400000"/>
            <a:headEnd/>
            <a:tailEnd/>
          </a:ln>
        </p:spPr>
      </p:pic>
      <p:sp>
        <p:nvSpPr>
          <p:cNvPr id="2" name="这是一个封装好的 Prompt"/>
          <p:cNvSpPr txBox="1"/>
          <p:nvPr/>
        </p:nvSpPr>
        <p:spPr>
          <a:xfrm>
            <a:off x="765832" y="4699354"/>
            <a:ext cx="2410916" cy="1210588"/>
          </a:xfrm>
          <a:prstGeom prst="rect">
            <a:avLst/>
          </a:prstGeom>
          <a:ln w="12700">
            <a:miter lim="400000"/>
          </a:ln>
        </p:spPr>
        <p:txBody>
          <a:bodyPr wrap="none" lIns="50800" tIns="50800" rIns="50800" bIns="50800" anchor="ctr">
            <a:spAutoFit/>
          </a:bodyPr>
          <a:lstStyle>
            <a:lvl1pPr defTabSz="2438400">
              <a:defRPr sz="2500">
                <a:solidFill>
                  <a:srgbClr val="F6F1EB"/>
                </a:solidFill>
                <a:latin typeface="MiSans Semibold" panose="00000500000000000000" charset="-122"/>
                <a:ea typeface="MiSans Semibold" panose="00000500000000000000" charset="-122"/>
                <a:cs typeface="MiSans Semibold" panose="00000500000000000000" charset="-122"/>
                <a:sym typeface="MiSans Semibold" panose="00000500000000000000" charset="-122"/>
              </a:defRPr>
            </a:lvl1pPr>
          </a:lstStyle>
          <a:p>
            <a:r>
              <a:rPr lang="zh-CN" altLang="en-US" sz="3600" dirty="0">
                <a:solidFill>
                  <a:schemeClr val="tx1">
                    <a:lumMod val="75000"/>
                    <a:lumOff val="25000"/>
                  </a:schemeClr>
                </a:solidFill>
              </a:rPr>
              <a:t>策略建议型</a:t>
            </a:r>
            <a:br>
              <a:rPr lang="en-US" altLang="zh-CN" sz="3600" dirty="0">
                <a:solidFill>
                  <a:schemeClr val="tx1">
                    <a:lumMod val="75000"/>
                    <a:lumOff val="25000"/>
                  </a:schemeClr>
                </a:solidFill>
              </a:rPr>
            </a:br>
            <a:r>
              <a:rPr lang="zh-CN" altLang="en-US" sz="3600" dirty="0">
                <a:solidFill>
                  <a:schemeClr val="tx1">
                    <a:lumMod val="75000"/>
                    <a:lumOff val="25000"/>
                  </a:schemeClr>
                </a:solidFill>
              </a:rPr>
              <a:t>提示词</a:t>
            </a:r>
            <a:endParaRPr sz="3600" dirty="0">
              <a:solidFill>
                <a:schemeClr val="tx1">
                  <a:lumMod val="75000"/>
                  <a:lumOff val="25000"/>
                </a:schemeClr>
              </a:solidFill>
            </a:endParaRP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1428" y="893894"/>
            <a:ext cx="12070683" cy="1622238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indefinite" fill="hold"/>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
                                          </p:val>
                                        </p:tav>
                                        <p:tav tm="100000">
                                          <p:val>
                                            <p:strVal val="#ppt_x"/>
                                          </p:val>
                                        </p:tav>
                                      </p:tavLst>
                                    </p:anim>
                                    <p:anim calcmode="lin" valueType="num">
                                      <p:cBhvr>
                                        <p:cTn id="8"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dvAuto="0"/>
    </p:bldLst>
  </p:timing>
</p:sld>
</file>

<file path=ppt/tags/tag1.xml><?xml version="1.0" encoding="utf-8"?>
<p:tagLst xmlns:p="http://schemas.openxmlformats.org/presentationml/2006/main">
  <p:tag name="KSO_WM_BEAUTIFY_FLAG" val=""/>
</p:tagLst>
</file>

<file path=ppt/theme/theme1.xml><?xml version="1.0" encoding="utf-8"?>
<a:theme xmlns:a="http://schemas.openxmlformats.org/drawingml/2006/main" name="Office Theme">
  <a:themeElements>
    <a:clrScheme name="Office Theme">
      <a:dk1>
        <a:srgbClr val="323232"/>
      </a:dk1>
      <a:lt1>
        <a:srgbClr val="F6F1EB"/>
      </a:lt1>
      <a:dk2>
        <a:srgbClr val="A7A7A7"/>
      </a:dk2>
      <a:lt2>
        <a:srgbClr val="535353"/>
      </a:lt2>
      <a:accent1>
        <a:srgbClr val="A29B93"/>
      </a:accent1>
      <a:accent2>
        <a:srgbClr val="E1DAD2"/>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6F1EB"/>
        </a:solidFill>
        <a:ln w="12700" cap="flat">
          <a:solidFill>
            <a:schemeClr val="accent1"/>
          </a:solidFill>
          <a:prstDash val="solid"/>
          <a:miter lim="800000"/>
        </a:ln>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323232"/>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323232"/>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rgbClr val="323232"/>
      </a:dk1>
      <a:lt1>
        <a:srgbClr val="FFFFFF"/>
      </a:lt1>
      <a:dk2>
        <a:srgbClr val="A7A7A7"/>
      </a:dk2>
      <a:lt2>
        <a:srgbClr val="535353"/>
      </a:lt2>
      <a:accent1>
        <a:srgbClr val="A29B93"/>
      </a:accent1>
      <a:accent2>
        <a:srgbClr val="E1DAD2"/>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6F1EB"/>
        </a:solidFill>
        <a:ln w="12700" cap="flat">
          <a:solidFill>
            <a:schemeClr val="accent1"/>
          </a:solidFill>
          <a:prstDash val="solid"/>
          <a:miter lim="800000"/>
        </a:ln>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323232"/>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323232"/>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4566</Words>
  <Application>WPS 演示</Application>
  <PresentationFormat>自定义</PresentationFormat>
  <Paragraphs>598</Paragraphs>
  <Slides>40</Slides>
  <Notes>15</Notes>
  <HiddenSlides>0</HiddenSlides>
  <MMClips>0</MMClips>
  <ScaleCrop>false</ScaleCrop>
  <HeadingPairs>
    <vt:vector size="6" baseType="variant">
      <vt:variant>
        <vt:lpstr>已用的字体</vt:lpstr>
      </vt:variant>
      <vt:variant>
        <vt:i4>21</vt:i4>
      </vt:variant>
      <vt:variant>
        <vt:lpstr>主题</vt:lpstr>
      </vt:variant>
      <vt:variant>
        <vt:i4>1</vt:i4>
      </vt:variant>
      <vt:variant>
        <vt:lpstr>幻灯片标题</vt:lpstr>
      </vt:variant>
      <vt:variant>
        <vt:i4>40</vt:i4>
      </vt:variant>
    </vt:vector>
  </HeadingPairs>
  <TitlesOfParts>
    <vt:vector size="62" baseType="lpstr">
      <vt:lpstr>Arial</vt:lpstr>
      <vt:lpstr>宋体</vt:lpstr>
      <vt:lpstr>Wingdings</vt:lpstr>
      <vt:lpstr>Calibri</vt:lpstr>
      <vt:lpstr>Helvetica Neue</vt:lpstr>
      <vt:lpstr>Calibri Light</vt:lpstr>
      <vt:lpstr>Arial</vt:lpstr>
      <vt:lpstr>MiSans Normal</vt:lpstr>
      <vt:lpstr>MiSans Semibold</vt:lpstr>
      <vt:lpstr>Avenir Next Regular</vt:lpstr>
      <vt:lpstr>MiSans Bold</vt:lpstr>
      <vt:lpstr>Helvetica</vt:lpstr>
      <vt:lpstr>MiSans Demibold</vt:lpstr>
      <vt:lpstr>微软雅黑</vt:lpstr>
      <vt:lpstr>汉仪旗黑</vt:lpstr>
      <vt:lpstr>宋体</vt:lpstr>
      <vt:lpstr>Arial Unicode MS</vt:lpstr>
      <vt:lpstr>汉仪书宋二KW</vt:lpstr>
      <vt:lpstr>MiSans Heavy</vt:lpstr>
      <vt:lpstr>MiSans Light</vt:lpstr>
      <vt:lpstr>MiSans</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牙签tiny</cp:lastModifiedBy>
  <cp:revision>4</cp:revision>
  <dcterms:created xsi:type="dcterms:W3CDTF">2024-02-26T13:57:42Z</dcterms:created>
  <dcterms:modified xsi:type="dcterms:W3CDTF">2024-02-26T13:57:42Z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EBCFB5C5DBDC4C3F1871DC659E0AD6B4_42</vt:lpwstr>
  </property>
  <property fmtid="{D5CDD505-2E9C-101B-9397-08002B2CF9AE}" pid="3" name="KSOProductBuildVer">
    <vt:lpwstr>2052-6.5.1.8687</vt:lpwstr>
  </property>
</Properties>
</file>