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fonts/font7.fntdata" ContentType="application/x-fontdata"/>
  <Override PartName="/ppt/fonts/font8.fntdata" ContentType="application/x-fontdata"/>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
  </p:notesMasterIdLst>
  <p:sldIdLst>
    <p:sldId id="256" r:id="rId3"/>
    <p:sldId id="296" r:id="rId5"/>
    <p:sldId id="257" r:id="rId6"/>
    <p:sldId id="258" r:id="rId7"/>
    <p:sldId id="283" r:id="rId8"/>
    <p:sldId id="259" r:id="rId9"/>
    <p:sldId id="284" r:id="rId10"/>
    <p:sldId id="285" r:id="rId11"/>
    <p:sldId id="287" r:id="rId12"/>
    <p:sldId id="286" r:id="rId13"/>
    <p:sldId id="288" r:id="rId14"/>
    <p:sldId id="289" r:id="rId15"/>
    <p:sldId id="292" r:id="rId16"/>
    <p:sldId id="282" r:id="rId17"/>
    <p:sldId id="262" r:id="rId18"/>
    <p:sldId id="297" r:id="rId19"/>
    <p:sldId id="263" r:id="rId20"/>
    <p:sldId id="264" r:id="rId21"/>
    <p:sldId id="265" r:id="rId22"/>
    <p:sldId id="266" r:id="rId23"/>
    <p:sldId id="267" r:id="rId24"/>
    <p:sldId id="295" r:id="rId25"/>
    <p:sldId id="298" r:id="rId26"/>
    <p:sldId id="302" r:id="rId27"/>
    <p:sldId id="299" r:id="rId28"/>
    <p:sldId id="303" r:id="rId29"/>
    <p:sldId id="300" r:id="rId30"/>
    <p:sldId id="268" r:id="rId31"/>
    <p:sldId id="301" r:id="rId32"/>
    <p:sldId id="269" r:id="rId33"/>
    <p:sldId id="270" r:id="rId34"/>
    <p:sldId id="272" r:id="rId35"/>
    <p:sldId id="273" r:id="rId36"/>
    <p:sldId id="274" r:id="rId37"/>
    <p:sldId id="275" r:id="rId38"/>
    <p:sldId id="276" r:id="rId39"/>
    <p:sldId id="277" r:id="rId40"/>
    <p:sldId id="278" r:id="rId41"/>
    <p:sldId id="280" r:id="rId42"/>
    <p:sldId id="294" r:id="rId43"/>
  </p:sldIdLst>
  <p:sldSz cx="18288000" cy="10287000"/>
  <p:notesSz cx="6858000" cy="9144000"/>
  <p:embeddedFontLst>
    <p:embeddedFont>
      <p:font typeface="MiSans Normal" panose="00000500000000000000" charset="-122"/>
      <p:regular r:id="rId47"/>
    </p:embeddedFont>
    <p:embeddedFont>
      <p:font typeface="MiSans Semibold" panose="00000500000000000000" charset="-122"/>
      <p:regular r:id="rId48"/>
    </p:embeddedFont>
    <p:embeddedFont>
      <p:font typeface="Avenir Next Regular" panose="020B0803020202020204"/>
      <p:regular r:id="rId49"/>
    </p:embeddedFont>
    <p:embeddedFont>
      <p:font typeface="MiSans Bold" panose="00000500000000000000" charset="-122"/>
      <p:regular r:id="rId50"/>
    </p:embeddedFont>
    <p:embeddedFont>
      <p:font typeface="MiSans Demibold" panose="00000500000000000000" pitchFamily="2" charset="-122"/>
      <p:regular r:id="rId51"/>
    </p:embeddedFont>
    <p:embeddedFont>
      <p:font typeface="MiSans Heavy" panose="00000500000000000000" charset="-122"/>
      <p:regular r:id="rId52"/>
    </p:embeddedFont>
    <p:embeddedFont>
      <p:font typeface="MiSans Light" panose="00000500000000000000" pitchFamily="2" charset="-122"/>
      <p:regular r:id="rId53"/>
    </p:embeddedFont>
    <p:embeddedFont>
      <p:font typeface="MiSans" panose="00000500000000000000" pitchFamily="2" charset="-122"/>
      <p:regular r:id="rId54"/>
    </p:embeddedFont>
  </p:embeddedFontLst>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1pPr>
    <a:lvl2pPr marL="0" marR="0" indent="4572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2pPr>
    <a:lvl3pPr marL="0" marR="0" indent="9144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3pPr>
    <a:lvl4pPr marL="0" marR="0" indent="13716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4pPr>
    <a:lvl5pPr marL="0" marR="0" indent="18288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5pPr>
    <a:lvl6pPr marL="0" marR="0" indent="22860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6pPr>
    <a:lvl7pPr marL="0" marR="0" indent="27432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7pPr>
    <a:lvl8pPr marL="0" marR="0" indent="32004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8pPr>
    <a:lvl9pPr marL="0" marR="0" indent="365760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5A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243"/>
    <p:restoredTop sz="80408"/>
  </p:normalViewPr>
  <p:slideViewPr>
    <p:cSldViewPr snapToGrid="0">
      <p:cViewPr varScale="1">
        <p:scale>
          <a:sx n="68" d="100"/>
          <a:sy n="68" d="100"/>
        </p:scale>
        <p:origin x="336" y="20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4" Type="http://schemas.openxmlformats.org/officeDocument/2006/relationships/font" Target="fonts/font8.fntdata"/><Relationship Id="rId53" Type="http://schemas.openxmlformats.org/officeDocument/2006/relationships/font" Target="fonts/font7.fntdata"/><Relationship Id="rId52" Type="http://schemas.openxmlformats.org/officeDocument/2006/relationships/font" Target="fonts/font6.fntdata"/><Relationship Id="rId51" Type="http://schemas.openxmlformats.org/officeDocument/2006/relationships/font" Target="fonts/font5.fntdata"/><Relationship Id="rId50" Type="http://schemas.openxmlformats.org/officeDocument/2006/relationships/font" Target="fonts/font4.fntdata"/><Relationship Id="rId5" Type="http://schemas.openxmlformats.org/officeDocument/2006/relationships/slide" Target="slides/slide2.xml"/><Relationship Id="rId49" Type="http://schemas.openxmlformats.org/officeDocument/2006/relationships/font" Target="fonts/font3.fntdata"/><Relationship Id="rId48" Type="http://schemas.openxmlformats.org/officeDocument/2006/relationships/font" Target="fonts/font2.fntdata"/><Relationship Id="rId47" Type="http://schemas.openxmlformats.org/officeDocument/2006/relationships/font" Target="fonts/font1.fntdata"/><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82" name="Shape 282"/>
          <p:cNvSpPr>
            <a:spLocks noGrp="1" noRot="1" noChangeAspect="1"/>
          </p:cNvSpPr>
          <p:nvPr>
            <p:ph type="sldImg"/>
          </p:nvPr>
        </p:nvSpPr>
        <p:spPr>
          <a:xfrm>
            <a:off x="1143000" y="685800"/>
            <a:ext cx="4572000" cy="3429000"/>
          </a:xfrm>
          <a:prstGeom prst="rect">
            <a:avLst/>
          </a:prstGeom>
        </p:spPr>
        <p:txBody>
          <a:bodyPr/>
          <a:lstStyle/>
          <a:p/>
        </p:txBody>
      </p:sp>
      <p:sp>
        <p:nvSpPr>
          <p:cNvPr id="283" name="Shape 283"/>
          <p:cNvSpPr>
            <a:spLocks noGrp="1"/>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defRPr sz="1200">
        <a:solidFill>
          <a:srgbClr val="323232"/>
        </a:solidFill>
        <a:latin typeface="+mn-lt"/>
        <a:ea typeface="+mn-ea"/>
        <a:cs typeface="+mn-cs"/>
        <a:sym typeface="Calibri"/>
      </a:defRPr>
    </a:lvl1pPr>
    <a:lvl2pPr indent="228600" defTabSz="457200" latinLnBrk="0">
      <a:defRPr sz="1200">
        <a:solidFill>
          <a:srgbClr val="323232"/>
        </a:solidFill>
        <a:latin typeface="+mn-lt"/>
        <a:ea typeface="+mn-ea"/>
        <a:cs typeface="+mn-cs"/>
        <a:sym typeface="Calibri"/>
      </a:defRPr>
    </a:lvl2pPr>
    <a:lvl3pPr indent="457200" defTabSz="457200" latinLnBrk="0">
      <a:defRPr sz="1200">
        <a:solidFill>
          <a:srgbClr val="323232"/>
        </a:solidFill>
        <a:latin typeface="+mn-lt"/>
        <a:ea typeface="+mn-ea"/>
        <a:cs typeface="+mn-cs"/>
        <a:sym typeface="Calibri"/>
      </a:defRPr>
    </a:lvl3pPr>
    <a:lvl4pPr indent="685800" defTabSz="457200" latinLnBrk="0">
      <a:defRPr sz="1200">
        <a:solidFill>
          <a:srgbClr val="323232"/>
        </a:solidFill>
        <a:latin typeface="+mn-lt"/>
        <a:ea typeface="+mn-ea"/>
        <a:cs typeface="+mn-cs"/>
        <a:sym typeface="Calibri"/>
      </a:defRPr>
    </a:lvl4pPr>
    <a:lvl5pPr indent="914400" defTabSz="457200" latinLnBrk="0">
      <a:defRPr sz="1200">
        <a:solidFill>
          <a:srgbClr val="323232"/>
        </a:solidFill>
        <a:latin typeface="+mn-lt"/>
        <a:ea typeface="+mn-ea"/>
        <a:cs typeface="+mn-cs"/>
        <a:sym typeface="Calibri"/>
      </a:defRPr>
    </a:lvl5pPr>
    <a:lvl6pPr indent="1143000" defTabSz="457200" latinLnBrk="0">
      <a:defRPr sz="1200">
        <a:solidFill>
          <a:srgbClr val="323232"/>
        </a:solidFill>
        <a:latin typeface="+mn-lt"/>
        <a:ea typeface="+mn-ea"/>
        <a:cs typeface="+mn-cs"/>
        <a:sym typeface="Calibri"/>
      </a:defRPr>
    </a:lvl6pPr>
    <a:lvl7pPr indent="1371600" defTabSz="457200" latinLnBrk="0">
      <a:defRPr sz="1200">
        <a:solidFill>
          <a:srgbClr val="323232"/>
        </a:solidFill>
        <a:latin typeface="+mn-lt"/>
        <a:ea typeface="+mn-ea"/>
        <a:cs typeface="+mn-cs"/>
        <a:sym typeface="Calibri"/>
      </a:defRPr>
    </a:lvl7pPr>
    <a:lvl8pPr indent="1600200" defTabSz="457200" latinLnBrk="0">
      <a:defRPr sz="1200">
        <a:solidFill>
          <a:srgbClr val="323232"/>
        </a:solidFill>
        <a:latin typeface="+mn-lt"/>
        <a:ea typeface="+mn-ea"/>
        <a:cs typeface="+mn-cs"/>
        <a:sym typeface="Calibri"/>
      </a:defRPr>
    </a:lvl8pPr>
    <a:lvl9pPr indent="1828800" defTabSz="457200" latinLnBrk="0">
      <a:defRPr sz="1200">
        <a:solidFill>
          <a:srgbClr val="323232"/>
        </a:solidFill>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1"/>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文本占位符 2"/>
          <p:cNvSpPr>
            <a:spLocks noGrp="1"/>
          </p:cNvSpPr>
          <p:nvPr>
            <p:ph type="body" idx="1"/>
          </p:nvPr>
        </p:nvSpPr>
        <p:spPr/>
        <p:txBody>
          <a:bodyPr/>
          <a:lstStyle/>
          <a:p>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首先了解大模型的特性，了解它能做到什么，不擅长做什么，完全无法做什么。</a:t>
            </a:r>
            <a:endParaRPr lang="zh-CN" altLang="en-US" dirty="0"/>
          </a:p>
          <a:p>
            <a:r>
              <a:rPr lang="zh-CN" altLang="en-US" dirty="0"/>
              <a:t>随后要求需求表述能力，也就是清晰表述自己的需求和任务的能力。</a:t>
            </a:r>
            <a:endParaRPr lang="zh-CN" altLang="en-US" dirty="0"/>
          </a:p>
          <a:p>
            <a:r>
              <a:rPr lang="zh-CN" altLang="en-US" dirty="0"/>
              <a:t>两者兼具，才能用好这个工具。</a:t>
            </a:r>
            <a:endParaRPr lang="zh-CN" altLang="en-US" dirty="0"/>
          </a:p>
          <a:p>
            <a:endParaRPr kumimoji="1" lang="en-US" altLang="zh-CN" dirty="0"/>
          </a:p>
          <a:p>
            <a:endParaRPr kumimoji="1" lang="zh-CN"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kumimoji="1" lang="zh-CN"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kumimoji="1" lang="zh-CN" altLang="en-US" dirty="0"/>
              <a:t>六、提示词学习的本质</a:t>
            </a:r>
            <a:endParaRPr kumimoji="1" lang="zh-CN" altLang="en-US"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dirty="0"/>
              <a:t>我自己把提示词学习分成五个维度，从高到低依次是：思维框架，方法论，语句，工具和场景。这是经过近一年的探索和教学总结的框架，我也把这套框架完全融入了我的提示词学习课程。</a:t>
            </a:r>
            <a:endParaRPr lang="zh-CN" altLang="en-US" dirty="0"/>
          </a:p>
          <a:p>
            <a:r>
              <a:rPr lang="zh-CN" altLang="en-US" dirty="0"/>
              <a:t>很多人学习的时候或者是被教授课程的时候，由于知识的诅咒和信息整合的问题，通常也是按照由高到低的顺序去了解和接触提示词的，但这样其实并不符合初学者的认知过程，大部分人会感到困难。</a:t>
            </a:r>
            <a:endParaRPr lang="zh-CN" altLang="en-US" dirty="0"/>
          </a:p>
          <a:p>
            <a:r>
              <a:rPr lang="zh-CN" altLang="en-US" dirty="0"/>
              <a:t>舒适的学习顺序应当是反过来的：</a:t>
            </a:r>
            <a:endParaRPr lang="zh-CN" altLang="en-US" dirty="0"/>
          </a:p>
          <a:p>
            <a:endParaRPr kumimoji="1" lang="zh-CN" altLang="en-US"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场景：</a:t>
            </a:r>
            <a:endParaRPr lang="zh-CN" altLang="en-US" b="1" dirty="0"/>
          </a:p>
          <a:p>
            <a:r>
              <a:rPr lang="zh-CN" altLang="en-US" dirty="0"/>
              <a:t>不管那些艰深的理论和学术的东西，直接切入提示词的场景去学，比如在什么场景下，可以如何使用提示词，用特定提示词以及不用它们的效果对比。</a:t>
            </a:r>
            <a:endParaRPr lang="zh-CN" altLang="en-US" dirty="0"/>
          </a:p>
          <a:p>
            <a:endParaRPr kumimoji="1"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有效语句：</a:t>
            </a:r>
            <a:endParaRPr lang="zh-CN" altLang="en-US" b="1" dirty="0"/>
          </a:p>
          <a:p>
            <a:r>
              <a:rPr lang="zh-CN" altLang="en-US" dirty="0"/>
              <a:t>接下来要学的才是有效的提示语句，这包括大量的经典论文中明确提出的提示词语句。最典型的就是早期的 </a:t>
            </a:r>
            <a:r>
              <a:rPr lang="en-GB" altLang="zh-CN" dirty="0"/>
              <a:t>think it step by step</a:t>
            </a:r>
            <a:endParaRPr lang="en-GB" altLang="zh-CN" dirty="0"/>
          </a:p>
          <a:p>
            <a:endParaRPr kumimoji="1" lang="zh-CN" alt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工具：</a:t>
            </a:r>
            <a:endParaRPr lang="zh-CN" altLang="en-US" b="1" dirty="0"/>
          </a:p>
          <a:p>
            <a:r>
              <a:rPr lang="zh-CN" altLang="en-US" dirty="0"/>
              <a:t>然后去使用一些现成的、方便的提示词工具，包括一些 </a:t>
            </a:r>
            <a:r>
              <a:rPr lang="en-GB" altLang="zh-CN" dirty="0"/>
              <a:t>Meta Prompt</a:t>
            </a:r>
            <a:r>
              <a:rPr lang="zh-CN" altLang="en-GB" dirty="0"/>
              <a:t>、</a:t>
            </a:r>
            <a:r>
              <a:rPr lang="zh-CN" altLang="en-US" dirty="0"/>
              <a:t>一些 </a:t>
            </a:r>
            <a:r>
              <a:rPr lang="en-GB" altLang="zh-CN" dirty="0"/>
              <a:t>Al </a:t>
            </a:r>
            <a:r>
              <a:rPr lang="zh-CN" altLang="en-US" dirty="0"/>
              <a:t>角色定制等 ，也包括别人写好的成型的提示词，作为工具来体验和尝试，这都属于提示词工具的实践。</a:t>
            </a:r>
            <a:endParaRPr lang="zh-CN" altLang="en-US" dirty="0"/>
          </a:p>
          <a:p>
            <a:endParaRPr kumimoji="1" lang="zh-CN" altLang="en-US"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有效语句：</a:t>
            </a:r>
            <a:endParaRPr lang="zh-CN" altLang="en-US" b="1" dirty="0"/>
          </a:p>
          <a:p>
            <a:r>
              <a:rPr lang="zh-CN" altLang="en-US" dirty="0"/>
              <a:t>接下来要学的才是有效的提示语句，这包括大量的经典论文中明确提出的提示词语句。最典型的就是早期的 </a:t>
            </a:r>
            <a:r>
              <a:rPr lang="en-GB" altLang="zh-CN" dirty="0"/>
              <a:t>think it step by step</a:t>
            </a:r>
            <a:endParaRPr lang="en-GB" altLang="zh-CN" dirty="0"/>
          </a:p>
          <a:p>
            <a:endParaRPr kumimoji="1"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方法论：</a:t>
            </a:r>
            <a:endParaRPr lang="zh-CN" altLang="en-US" b="1" dirty="0"/>
          </a:p>
          <a:p>
            <a:r>
              <a:rPr lang="zh-CN" altLang="en-US" dirty="0"/>
              <a:t>第四个维度是学习有效的方法论，这里就要把这些有效语句及其背后的原理整合成了比较稳定可控的一整套的方法，可以去自动编写一些稳定的提示词。例如 </a:t>
            </a:r>
            <a:r>
              <a:rPr lang="en-GB" altLang="zh-CN" dirty="0"/>
              <a:t>think it step by step </a:t>
            </a:r>
            <a:r>
              <a:rPr lang="zh-CN" altLang="en-US" dirty="0"/>
              <a:t>背后的原理是 </a:t>
            </a:r>
            <a:r>
              <a:rPr lang="en-GB" altLang="zh-CN" dirty="0"/>
              <a:t>COT</a:t>
            </a:r>
            <a:r>
              <a:rPr lang="zh-CN" altLang="en-GB" dirty="0"/>
              <a:t>，</a:t>
            </a:r>
            <a:r>
              <a:rPr lang="zh-CN" altLang="en-US" dirty="0"/>
              <a:t>但掌握了 </a:t>
            </a:r>
            <a:r>
              <a:rPr lang="en-GB" altLang="zh-CN" dirty="0"/>
              <a:t>COT </a:t>
            </a:r>
            <a:r>
              <a:rPr lang="zh-CN" altLang="en-US" dirty="0"/>
              <a:t>方法就不会只用一句 </a:t>
            </a:r>
            <a:r>
              <a:rPr lang="en-GB" altLang="zh-CN" dirty="0"/>
              <a:t>think it step by step</a:t>
            </a:r>
            <a:endParaRPr lang="en-GB" altLang="zh-CN" dirty="0"/>
          </a:p>
          <a:p>
            <a:endParaRPr kumimoji="1"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方法论：</a:t>
            </a:r>
            <a:endParaRPr lang="zh-CN" altLang="en-US" b="1" dirty="0"/>
          </a:p>
          <a:p>
            <a:r>
              <a:rPr lang="zh-CN" altLang="en-US" dirty="0"/>
              <a:t>第四个维度是学习有效的方法论，这里就要把这些有效语句及其背后的原理整合成了比较稳定可控的一整套的方法，可以去自动编写一些稳定的提示词。例如 </a:t>
            </a:r>
            <a:r>
              <a:rPr lang="en-GB" altLang="zh-CN" dirty="0"/>
              <a:t>think it step by step </a:t>
            </a:r>
            <a:r>
              <a:rPr lang="zh-CN" altLang="en-US" dirty="0"/>
              <a:t>背后的原理是 </a:t>
            </a:r>
            <a:r>
              <a:rPr lang="en-GB" altLang="zh-CN" dirty="0"/>
              <a:t>COT</a:t>
            </a:r>
            <a:r>
              <a:rPr lang="zh-CN" altLang="en-GB" dirty="0"/>
              <a:t>，</a:t>
            </a:r>
            <a:r>
              <a:rPr lang="zh-CN" altLang="en-US" dirty="0"/>
              <a:t>但掌握了 </a:t>
            </a:r>
            <a:r>
              <a:rPr lang="en-GB" altLang="zh-CN" dirty="0"/>
              <a:t>COT </a:t>
            </a:r>
            <a:r>
              <a:rPr lang="zh-CN" altLang="en-US" dirty="0"/>
              <a:t>方法就不会只用一句 </a:t>
            </a:r>
            <a:r>
              <a:rPr lang="en-GB" altLang="zh-CN" dirty="0"/>
              <a:t>think it step by step</a:t>
            </a:r>
            <a:endParaRPr lang="en-GB" altLang="zh-CN" dirty="0"/>
          </a:p>
          <a:p>
            <a:endParaRPr kumimoji="1"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r>
              <a:rPr lang="zh-CN" altLang="en-US" b="1" dirty="0"/>
              <a:t>思维方式：</a:t>
            </a:r>
            <a:endParaRPr lang="zh-CN" altLang="en-US" b="1" dirty="0"/>
          </a:p>
          <a:p>
            <a:r>
              <a:rPr lang="zh-CN" altLang="en-US" dirty="0"/>
              <a:t>最后是思维方式，你可以完全按自己的思路编写 </a:t>
            </a:r>
            <a:r>
              <a:rPr lang="en-GB" altLang="zh-CN" dirty="0"/>
              <a:t>Prompt</a:t>
            </a:r>
            <a:r>
              <a:rPr lang="zh-CN" altLang="en-GB" dirty="0"/>
              <a:t>，</a:t>
            </a:r>
            <a:r>
              <a:rPr lang="zh-CN" altLang="en-US" dirty="0"/>
              <a:t>经过前面四个层次，最终会理解到提示词本质上就是逻辑思维和表达能力，只不过交互的对象从人变成了大模型。</a:t>
            </a:r>
            <a:endParaRPr lang="zh-CN" altLang="en-US" dirty="0"/>
          </a:p>
          <a:p>
            <a:endParaRPr kumimoji="1" lang="en-US" altLang="zh-CN" dirty="0"/>
          </a:p>
          <a:p>
            <a:r>
              <a:rPr kumimoji="1" lang="zh-CN" altLang="en-US" dirty="0"/>
              <a:t>比如人格化仿写</a:t>
            </a:r>
            <a:endParaRPr kumimoji="1" lang="zh-CN" altLang="en-US" dirty="0"/>
          </a:p>
          <a:p>
            <a:endParaRPr kumimoji="1" lang="zh-CN"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pPr marL="0" marR="0" lvl="0" indent="0" defTabSz="457200" eaLnBrk="1" fontAlgn="auto" latinLnBrk="0" hangingPunct="1">
              <a:lnSpc>
                <a:spcPct val="100000"/>
              </a:lnSpc>
              <a:spcBef>
                <a:spcPts val="0"/>
              </a:spcBef>
              <a:spcAft>
                <a:spcPts val="0"/>
              </a:spcAft>
              <a:buClrTx/>
              <a:buSzTx/>
              <a:buFontTx/>
              <a:buNone/>
              <a:defRPr/>
            </a:pPr>
            <a:r>
              <a:rPr lang="zh-CN" altLang="en-US" sz="1200" dirty="0">
                <a:solidFill>
                  <a:schemeClr val="bg2">
                    <a:lumMod val="75000"/>
                  </a:schemeClr>
                </a:solidFill>
              </a:rPr>
              <a:t>（包括大模型特性的知识和世界知识）</a:t>
            </a:r>
            <a:endParaRPr lang="zh-CN" altLang="en-US" sz="1200" dirty="0">
              <a:solidFill>
                <a:schemeClr val="bg2">
                  <a:lumMod val="75000"/>
                </a:schemeClr>
              </a:solidFill>
            </a:endParaRPr>
          </a:p>
          <a:p>
            <a:pPr marL="0" marR="0" lvl="0" indent="0" defTabSz="457200" eaLnBrk="1" fontAlgn="auto" latinLnBrk="0" hangingPunct="1">
              <a:lnSpc>
                <a:spcPct val="100000"/>
              </a:lnSpc>
              <a:spcBef>
                <a:spcPts val="0"/>
              </a:spcBef>
              <a:spcAft>
                <a:spcPts val="0"/>
              </a:spcAft>
              <a:buClrTx/>
              <a:buSzTx/>
              <a:buFontTx/>
              <a:buNone/>
              <a:defRPr/>
            </a:pPr>
            <a:r>
              <a:rPr lang="zh-CN" altLang="en-US" sz="1200" dirty="0">
                <a:solidFill>
                  <a:schemeClr val="bg2">
                    <a:lumMod val="75000"/>
                  </a:schemeClr>
                </a:solidFill>
              </a:rPr>
              <a:t>（能干自己活但是抽象不出方法论）</a:t>
            </a:r>
            <a:endParaRPr lang="zh-CN" altLang="en-US" sz="1200" dirty="0">
              <a:solidFill>
                <a:schemeClr val="bg2">
                  <a:lumMod val="75000"/>
                </a:schemeClr>
              </a:solidFill>
            </a:endParaRPr>
          </a:p>
          <a:p>
            <a:r>
              <a:rPr lang="zh-CN" altLang="en-US" sz="1200" dirty="0">
                <a:solidFill>
                  <a:schemeClr val="bg2">
                    <a:lumMod val="75000"/>
                  </a:schemeClr>
                </a:solidFill>
              </a:rPr>
              <a:t>（脑子里都知道，但表述不清楚）</a:t>
            </a:r>
            <a:endParaRPr kumimoji="1"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Title Slide">
    <p:spTree>
      <p:nvGrpSpPr>
        <p:cNvPr id="1" name=""/>
        <p:cNvGrpSpPr/>
        <p:nvPr/>
      </p:nvGrpSpPr>
      <p:grpSpPr>
        <a:xfrm>
          <a:off x="0" y="0"/>
          <a:ext cx="0" cy="0"/>
          <a:chOff x="0" y="0"/>
          <a:chExt cx="0" cy="0"/>
        </a:xfrm>
      </p:grpSpPr>
      <p:sp>
        <p:nvSpPr>
          <p:cNvPr id="1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Custom Layout">
    <p:spTree>
      <p:nvGrpSpPr>
        <p:cNvPr id="1" name=""/>
        <p:cNvGrpSpPr/>
        <p:nvPr/>
      </p:nvGrpSpPr>
      <p:grpSpPr>
        <a:xfrm>
          <a:off x="0" y="0"/>
          <a:ext cx="0" cy="0"/>
          <a:chOff x="0" y="0"/>
          <a:chExt cx="0" cy="0"/>
        </a:xfrm>
      </p:grpSpPr>
      <p:sp>
        <p:nvSpPr>
          <p:cNvPr id="18" name="Picture Placeholder 5"/>
          <p:cNvSpPr>
            <a:spLocks noGrp="1"/>
          </p:cNvSpPr>
          <p:nvPr>
            <p:ph type="pic" sz="half" idx="21"/>
          </p:nvPr>
        </p:nvSpPr>
        <p:spPr>
          <a:xfrm>
            <a:off x="863599" y="822324"/>
            <a:ext cx="7244082" cy="8642351"/>
          </a:xfrm>
          <a:prstGeom prst="rect">
            <a:avLst/>
          </a:prstGeom>
        </p:spPr>
        <p:txBody>
          <a:bodyPr lIns="91439" rIns="91439"/>
          <a:lstStyle/>
          <a:p/>
        </p:txBody>
      </p:sp>
      <p:sp>
        <p:nvSpPr>
          <p:cNvPr id="19"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1_Custom Layout">
    <p:spTree>
      <p:nvGrpSpPr>
        <p:cNvPr id="1" name=""/>
        <p:cNvGrpSpPr/>
        <p:nvPr/>
      </p:nvGrpSpPr>
      <p:grpSpPr>
        <a:xfrm>
          <a:off x="0" y="0"/>
          <a:ext cx="0" cy="0"/>
          <a:chOff x="0" y="0"/>
          <a:chExt cx="0" cy="0"/>
        </a:xfrm>
      </p:grpSpPr>
      <p:sp>
        <p:nvSpPr>
          <p:cNvPr id="2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2_Custom Layout">
    <p:spTree>
      <p:nvGrpSpPr>
        <p:cNvPr id="1" name=""/>
        <p:cNvGrpSpPr/>
        <p:nvPr/>
      </p:nvGrpSpPr>
      <p:grpSpPr>
        <a:xfrm>
          <a:off x="0" y="0"/>
          <a:ext cx="0" cy="0"/>
          <a:chOff x="0" y="0"/>
          <a:chExt cx="0" cy="0"/>
        </a:xfrm>
      </p:grpSpPr>
      <p:sp>
        <p:nvSpPr>
          <p:cNvPr id="33" name="Picture Placeholder 4"/>
          <p:cNvSpPr>
            <a:spLocks noGrp="1"/>
          </p:cNvSpPr>
          <p:nvPr>
            <p:ph type="pic" sz="half" idx="21"/>
          </p:nvPr>
        </p:nvSpPr>
        <p:spPr>
          <a:xfrm>
            <a:off x="863600" y="870424"/>
            <a:ext cx="5867399" cy="6795297"/>
          </a:xfrm>
          <a:prstGeom prst="rect">
            <a:avLst/>
          </a:prstGeom>
        </p:spPr>
        <p:txBody>
          <a:bodyPr lIns="91439" rIns="91439"/>
          <a:lstStyle/>
          <a:p/>
        </p:txBody>
      </p:sp>
      <p:sp>
        <p:nvSpPr>
          <p:cNvPr id="34"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3_Custom Layout">
    <p:spTree>
      <p:nvGrpSpPr>
        <p:cNvPr id="1" name=""/>
        <p:cNvGrpSpPr/>
        <p:nvPr/>
      </p:nvGrpSpPr>
      <p:grpSpPr>
        <a:xfrm>
          <a:off x="0" y="0"/>
          <a:ext cx="0" cy="0"/>
          <a:chOff x="0" y="0"/>
          <a:chExt cx="0" cy="0"/>
        </a:xfrm>
      </p:grpSpPr>
      <p:sp>
        <p:nvSpPr>
          <p:cNvPr id="41" name="Picture Placeholder 4"/>
          <p:cNvSpPr>
            <a:spLocks noGrp="1"/>
          </p:cNvSpPr>
          <p:nvPr>
            <p:ph type="pic" sz="quarter" idx="21"/>
          </p:nvPr>
        </p:nvSpPr>
        <p:spPr>
          <a:xfrm>
            <a:off x="10012680" y="4699000"/>
            <a:ext cx="7411720" cy="3223227"/>
          </a:xfrm>
          <a:prstGeom prst="rect">
            <a:avLst/>
          </a:prstGeom>
        </p:spPr>
        <p:txBody>
          <a:bodyPr lIns="91439" rIns="91439"/>
          <a:lstStyle/>
          <a:p/>
        </p:txBody>
      </p:sp>
      <p:sp>
        <p:nvSpPr>
          <p:cNvPr id="42"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4_Custom Layout">
    <p:spTree>
      <p:nvGrpSpPr>
        <p:cNvPr id="1" name=""/>
        <p:cNvGrpSpPr/>
        <p:nvPr/>
      </p:nvGrpSpPr>
      <p:grpSpPr>
        <a:xfrm>
          <a:off x="0" y="0"/>
          <a:ext cx="0" cy="0"/>
          <a:chOff x="0" y="0"/>
          <a:chExt cx="0" cy="0"/>
        </a:xfrm>
      </p:grpSpPr>
      <p:sp>
        <p:nvSpPr>
          <p:cNvPr id="49" name="Picture Placeholder 4"/>
          <p:cNvSpPr>
            <a:spLocks noGrp="1"/>
          </p:cNvSpPr>
          <p:nvPr>
            <p:ph type="pic" sz="quarter" idx="21"/>
          </p:nvPr>
        </p:nvSpPr>
        <p:spPr>
          <a:xfrm>
            <a:off x="1815352" y="2165560"/>
            <a:ext cx="6216129" cy="3223227"/>
          </a:xfrm>
          <a:prstGeom prst="rect">
            <a:avLst/>
          </a:prstGeom>
        </p:spPr>
        <p:txBody>
          <a:bodyPr lIns="91439" rIns="91439"/>
          <a:lstStyle/>
          <a:p/>
        </p:txBody>
      </p:sp>
      <p:sp>
        <p:nvSpPr>
          <p:cNvPr id="50" name="Picture Placeholder 4"/>
          <p:cNvSpPr>
            <a:spLocks noGrp="1"/>
          </p:cNvSpPr>
          <p:nvPr>
            <p:ph type="pic" sz="quarter" idx="22"/>
          </p:nvPr>
        </p:nvSpPr>
        <p:spPr>
          <a:xfrm>
            <a:off x="1815352" y="5836920"/>
            <a:ext cx="6216129" cy="2284521"/>
          </a:xfrm>
          <a:prstGeom prst="rect">
            <a:avLst/>
          </a:prstGeom>
        </p:spPr>
        <p:txBody>
          <a:bodyPr lIns="91439" rIns="91439"/>
          <a:lstStyle/>
          <a:p/>
        </p:txBody>
      </p:sp>
      <p:sp>
        <p:nvSpPr>
          <p:cNvPr id="5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5_Custom Layout">
    <p:spTree>
      <p:nvGrpSpPr>
        <p:cNvPr id="1" name=""/>
        <p:cNvGrpSpPr/>
        <p:nvPr/>
      </p:nvGrpSpPr>
      <p:grpSpPr>
        <a:xfrm>
          <a:off x="0" y="0"/>
          <a:ext cx="0" cy="0"/>
          <a:chOff x="0" y="0"/>
          <a:chExt cx="0" cy="0"/>
        </a:xfrm>
      </p:grpSpPr>
      <p:sp>
        <p:nvSpPr>
          <p:cNvPr id="58"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8_Custom Layout">
    <p:spTree>
      <p:nvGrpSpPr>
        <p:cNvPr id="1" name=""/>
        <p:cNvGrpSpPr/>
        <p:nvPr/>
      </p:nvGrpSpPr>
      <p:grpSpPr>
        <a:xfrm>
          <a:off x="0" y="0"/>
          <a:ext cx="0" cy="0"/>
          <a:chOff x="0" y="0"/>
          <a:chExt cx="0" cy="0"/>
        </a:xfrm>
      </p:grpSpPr>
      <p:sp>
        <p:nvSpPr>
          <p:cNvPr id="65" name="Picture Placeholder 4"/>
          <p:cNvSpPr>
            <a:spLocks noGrp="1"/>
          </p:cNvSpPr>
          <p:nvPr>
            <p:ph type="pic" sz="quarter" idx="21"/>
          </p:nvPr>
        </p:nvSpPr>
        <p:spPr>
          <a:xfrm>
            <a:off x="7315200" y="5245551"/>
            <a:ext cx="3913095" cy="3064217"/>
          </a:xfrm>
          <a:prstGeom prst="rect">
            <a:avLst/>
          </a:prstGeom>
        </p:spPr>
        <p:txBody>
          <a:bodyPr lIns="91439" rIns="91439"/>
          <a:lstStyle/>
          <a:p/>
        </p:txBody>
      </p:sp>
      <p:sp>
        <p:nvSpPr>
          <p:cNvPr id="66" name="Picture Placeholder 4"/>
          <p:cNvSpPr>
            <a:spLocks noGrp="1"/>
          </p:cNvSpPr>
          <p:nvPr>
            <p:ph type="pic" sz="quarter" idx="22"/>
          </p:nvPr>
        </p:nvSpPr>
        <p:spPr>
          <a:xfrm>
            <a:off x="11591365" y="5245551"/>
            <a:ext cx="5798109" cy="3064217"/>
          </a:xfrm>
          <a:prstGeom prst="rect">
            <a:avLst/>
          </a:prstGeom>
        </p:spPr>
        <p:txBody>
          <a:bodyPr lIns="91439" rIns="91439"/>
          <a:lstStyle/>
          <a:p/>
        </p:txBody>
      </p:sp>
      <p:sp>
        <p:nvSpPr>
          <p:cNvPr id="67"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6_Custom Layout">
    <p:spTree>
      <p:nvGrpSpPr>
        <p:cNvPr id="1" name=""/>
        <p:cNvGrpSpPr/>
        <p:nvPr/>
      </p:nvGrpSpPr>
      <p:grpSpPr>
        <a:xfrm>
          <a:off x="0" y="0"/>
          <a:ext cx="0" cy="0"/>
          <a:chOff x="0" y="0"/>
          <a:chExt cx="0" cy="0"/>
        </a:xfrm>
      </p:grpSpPr>
      <p:sp>
        <p:nvSpPr>
          <p:cNvPr id="74" name="Picture Placeholder 4"/>
          <p:cNvSpPr>
            <a:spLocks noGrp="1"/>
          </p:cNvSpPr>
          <p:nvPr>
            <p:ph type="pic" sz="quarter" idx="21"/>
          </p:nvPr>
        </p:nvSpPr>
        <p:spPr>
          <a:xfrm>
            <a:off x="7649585" y="2169742"/>
            <a:ext cx="2926976" cy="2973758"/>
          </a:xfrm>
          <a:prstGeom prst="rect">
            <a:avLst/>
          </a:prstGeom>
        </p:spPr>
        <p:txBody>
          <a:bodyPr lIns="91439" rIns="91439"/>
          <a:lstStyle/>
          <a:p/>
        </p:txBody>
      </p:sp>
      <p:sp>
        <p:nvSpPr>
          <p:cNvPr id="75" name="Picture Placeholder 4"/>
          <p:cNvSpPr>
            <a:spLocks noGrp="1"/>
          </p:cNvSpPr>
          <p:nvPr>
            <p:ph type="pic" sz="quarter" idx="22"/>
          </p:nvPr>
        </p:nvSpPr>
        <p:spPr>
          <a:xfrm>
            <a:off x="14462500" y="2169742"/>
            <a:ext cx="2926976" cy="2973758"/>
          </a:xfrm>
          <a:prstGeom prst="rect">
            <a:avLst/>
          </a:prstGeom>
        </p:spPr>
        <p:txBody>
          <a:bodyPr lIns="91439" rIns="91439"/>
          <a:lstStyle/>
          <a:p/>
        </p:txBody>
      </p:sp>
      <p:sp>
        <p:nvSpPr>
          <p:cNvPr id="76" name="Picture Placeholder 4"/>
          <p:cNvSpPr>
            <a:spLocks noGrp="1"/>
          </p:cNvSpPr>
          <p:nvPr>
            <p:ph type="pic" sz="quarter" idx="23"/>
          </p:nvPr>
        </p:nvSpPr>
        <p:spPr>
          <a:xfrm>
            <a:off x="11056042" y="2169742"/>
            <a:ext cx="2926976" cy="2973758"/>
          </a:xfrm>
          <a:prstGeom prst="rect">
            <a:avLst/>
          </a:prstGeom>
        </p:spPr>
        <p:txBody>
          <a:bodyPr lIns="91439" rIns="91439"/>
          <a:lstStyle/>
          <a:p/>
        </p:txBody>
      </p:sp>
      <p:sp>
        <p:nvSpPr>
          <p:cNvPr id="77"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7_Custom Layout">
    <p:spTree>
      <p:nvGrpSpPr>
        <p:cNvPr id="1" name=""/>
        <p:cNvGrpSpPr/>
        <p:nvPr/>
      </p:nvGrpSpPr>
      <p:grpSpPr>
        <a:xfrm>
          <a:off x="0" y="0"/>
          <a:ext cx="0" cy="0"/>
          <a:chOff x="0" y="0"/>
          <a:chExt cx="0" cy="0"/>
        </a:xfrm>
      </p:grpSpPr>
      <p:sp>
        <p:nvSpPr>
          <p:cNvPr id="84" name="Picture Placeholder 4"/>
          <p:cNvSpPr>
            <a:spLocks noGrp="1"/>
          </p:cNvSpPr>
          <p:nvPr>
            <p:ph type="pic" sz="quarter" idx="21"/>
          </p:nvPr>
        </p:nvSpPr>
        <p:spPr>
          <a:xfrm>
            <a:off x="5359401" y="5280659"/>
            <a:ext cx="4744721" cy="2812503"/>
          </a:xfrm>
          <a:prstGeom prst="rect">
            <a:avLst/>
          </a:prstGeom>
        </p:spPr>
        <p:txBody>
          <a:bodyPr lIns="91439" rIns="91439"/>
          <a:lstStyle/>
          <a:p/>
        </p:txBody>
      </p:sp>
      <p:sp>
        <p:nvSpPr>
          <p:cNvPr id="85" name="Picture Placeholder 4"/>
          <p:cNvSpPr>
            <a:spLocks noGrp="1"/>
          </p:cNvSpPr>
          <p:nvPr>
            <p:ph type="pic" sz="quarter" idx="22"/>
          </p:nvPr>
        </p:nvSpPr>
        <p:spPr>
          <a:xfrm>
            <a:off x="5359401" y="2080260"/>
            <a:ext cx="4744721" cy="2812503"/>
          </a:xfrm>
          <a:prstGeom prst="rect">
            <a:avLst/>
          </a:prstGeom>
        </p:spPr>
        <p:txBody>
          <a:bodyPr lIns="91439" rIns="91439"/>
          <a:lstStyle/>
          <a:p/>
        </p:txBody>
      </p:sp>
      <p:sp>
        <p:nvSpPr>
          <p:cNvPr id="8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9_Custom Layout">
    <p:spTree>
      <p:nvGrpSpPr>
        <p:cNvPr id="1" name=""/>
        <p:cNvGrpSpPr/>
        <p:nvPr/>
      </p:nvGrpSpPr>
      <p:grpSpPr>
        <a:xfrm>
          <a:off x="0" y="0"/>
          <a:ext cx="0" cy="0"/>
          <a:chOff x="0" y="0"/>
          <a:chExt cx="0" cy="0"/>
        </a:xfrm>
      </p:grpSpPr>
      <p:sp>
        <p:nvSpPr>
          <p:cNvPr id="93" name="Picture Placeholder 4"/>
          <p:cNvSpPr>
            <a:spLocks noGrp="1"/>
          </p:cNvSpPr>
          <p:nvPr>
            <p:ph type="pic" sz="quarter" idx="21"/>
          </p:nvPr>
        </p:nvSpPr>
        <p:spPr>
          <a:xfrm>
            <a:off x="5359400" y="2062629"/>
            <a:ext cx="3083561" cy="4566771"/>
          </a:xfrm>
          <a:prstGeom prst="rect">
            <a:avLst/>
          </a:prstGeom>
        </p:spPr>
        <p:txBody>
          <a:bodyPr lIns="91439" rIns="91439"/>
          <a:lstStyle/>
          <a:p/>
        </p:txBody>
      </p:sp>
      <p:sp>
        <p:nvSpPr>
          <p:cNvPr id="94" name="Picture Placeholder 4"/>
          <p:cNvSpPr>
            <a:spLocks noGrp="1"/>
          </p:cNvSpPr>
          <p:nvPr>
            <p:ph type="pic" sz="quarter" idx="22"/>
          </p:nvPr>
        </p:nvSpPr>
        <p:spPr>
          <a:xfrm>
            <a:off x="9431345" y="2062629"/>
            <a:ext cx="3083561" cy="4566771"/>
          </a:xfrm>
          <a:prstGeom prst="rect">
            <a:avLst/>
          </a:prstGeom>
        </p:spPr>
        <p:txBody>
          <a:bodyPr lIns="91439" rIns="91439"/>
          <a:lstStyle/>
          <a:p/>
        </p:txBody>
      </p:sp>
      <p:sp>
        <p:nvSpPr>
          <p:cNvPr id="95" name="Picture Placeholder 4"/>
          <p:cNvSpPr>
            <a:spLocks noGrp="1"/>
          </p:cNvSpPr>
          <p:nvPr>
            <p:ph type="pic" sz="quarter" idx="23"/>
          </p:nvPr>
        </p:nvSpPr>
        <p:spPr>
          <a:xfrm>
            <a:off x="13503290" y="2062629"/>
            <a:ext cx="3083561" cy="4566771"/>
          </a:xfrm>
          <a:prstGeom prst="rect">
            <a:avLst/>
          </a:prstGeom>
        </p:spPr>
        <p:txBody>
          <a:bodyPr lIns="91439" rIns="91439"/>
          <a:lstStyle/>
          <a:p/>
        </p:txBody>
      </p:sp>
      <p:sp>
        <p:nvSpPr>
          <p:cNvPr id="9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10_Custom Layout">
    <p:spTree>
      <p:nvGrpSpPr>
        <p:cNvPr id="1" name=""/>
        <p:cNvGrpSpPr/>
        <p:nvPr/>
      </p:nvGrpSpPr>
      <p:grpSpPr>
        <a:xfrm>
          <a:off x="0" y="0"/>
          <a:ext cx="0" cy="0"/>
          <a:chOff x="0" y="0"/>
          <a:chExt cx="0" cy="0"/>
        </a:xfrm>
      </p:grpSpPr>
      <p:sp>
        <p:nvSpPr>
          <p:cNvPr id="103" name="Picture Placeholder 4"/>
          <p:cNvSpPr>
            <a:spLocks noGrp="1"/>
          </p:cNvSpPr>
          <p:nvPr>
            <p:ph type="pic" sz="quarter" idx="21"/>
          </p:nvPr>
        </p:nvSpPr>
        <p:spPr>
          <a:xfrm>
            <a:off x="5511800" y="2138829"/>
            <a:ext cx="3083561" cy="4566771"/>
          </a:xfrm>
          <a:prstGeom prst="rect">
            <a:avLst/>
          </a:prstGeom>
        </p:spPr>
        <p:txBody>
          <a:bodyPr lIns="91439" rIns="91439"/>
          <a:lstStyle/>
          <a:p/>
        </p:txBody>
      </p:sp>
      <p:sp>
        <p:nvSpPr>
          <p:cNvPr id="104" name="Picture Placeholder 4"/>
          <p:cNvSpPr>
            <a:spLocks noGrp="1"/>
          </p:cNvSpPr>
          <p:nvPr>
            <p:ph type="pic" sz="quarter" idx="22"/>
          </p:nvPr>
        </p:nvSpPr>
        <p:spPr>
          <a:xfrm>
            <a:off x="9583745" y="2138829"/>
            <a:ext cx="3083561" cy="4566771"/>
          </a:xfrm>
          <a:prstGeom prst="rect">
            <a:avLst/>
          </a:prstGeom>
        </p:spPr>
        <p:txBody>
          <a:bodyPr lIns="91439" rIns="91439"/>
          <a:lstStyle/>
          <a:p/>
        </p:txBody>
      </p:sp>
      <p:sp>
        <p:nvSpPr>
          <p:cNvPr id="105" name="Picture Placeholder 4"/>
          <p:cNvSpPr>
            <a:spLocks noGrp="1"/>
          </p:cNvSpPr>
          <p:nvPr>
            <p:ph type="pic" sz="quarter" idx="23"/>
          </p:nvPr>
        </p:nvSpPr>
        <p:spPr>
          <a:xfrm>
            <a:off x="13655690" y="2138829"/>
            <a:ext cx="3083561" cy="4566771"/>
          </a:xfrm>
          <a:prstGeom prst="rect">
            <a:avLst/>
          </a:prstGeom>
        </p:spPr>
        <p:txBody>
          <a:bodyPr lIns="91439" rIns="91439"/>
          <a:lstStyle/>
          <a:p/>
        </p:txBody>
      </p:sp>
      <p:sp>
        <p:nvSpPr>
          <p:cNvPr id="106" name="Picture Placeholder 4"/>
          <p:cNvSpPr>
            <a:spLocks noGrp="1"/>
          </p:cNvSpPr>
          <p:nvPr>
            <p:ph type="pic" sz="quarter" idx="24"/>
          </p:nvPr>
        </p:nvSpPr>
        <p:spPr>
          <a:xfrm>
            <a:off x="1439853" y="2138829"/>
            <a:ext cx="3083562" cy="4566771"/>
          </a:xfrm>
          <a:prstGeom prst="rect">
            <a:avLst/>
          </a:prstGeom>
        </p:spPr>
        <p:txBody>
          <a:bodyPr lIns="91439" rIns="91439"/>
          <a:lstStyle/>
          <a:p/>
        </p:txBody>
      </p:sp>
      <p:sp>
        <p:nvSpPr>
          <p:cNvPr id="107"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11_Custom Layout">
    <p:spTree>
      <p:nvGrpSpPr>
        <p:cNvPr id="1" name=""/>
        <p:cNvGrpSpPr/>
        <p:nvPr/>
      </p:nvGrpSpPr>
      <p:grpSpPr>
        <a:xfrm>
          <a:off x="0" y="0"/>
          <a:ext cx="0" cy="0"/>
          <a:chOff x="0" y="0"/>
          <a:chExt cx="0" cy="0"/>
        </a:xfrm>
      </p:grpSpPr>
      <p:sp>
        <p:nvSpPr>
          <p:cNvPr id="114" name="Picture Placeholder 4"/>
          <p:cNvSpPr>
            <a:spLocks noGrp="1"/>
          </p:cNvSpPr>
          <p:nvPr>
            <p:ph type="pic" sz="quarter" idx="21"/>
          </p:nvPr>
        </p:nvSpPr>
        <p:spPr>
          <a:xfrm>
            <a:off x="4693024" y="2215028"/>
            <a:ext cx="4450976" cy="5856944"/>
          </a:xfrm>
          <a:prstGeom prst="rect">
            <a:avLst/>
          </a:prstGeom>
        </p:spPr>
        <p:txBody>
          <a:bodyPr lIns="91439" rIns="91439"/>
          <a:lstStyle/>
          <a:p/>
        </p:txBody>
      </p:sp>
      <p:sp>
        <p:nvSpPr>
          <p:cNvPr id="115"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12_Custom Layout">
    <p:spTree>
      <p:nvGrpSpPr>
        <p:cNvPr id="1" name=""/>
        <p:cNvGrpSpPr/>
        <p:nvPr/>
      </p:nvGrpSpPr>
      <p:grpSpPr>
        <a:xfrm>
          <a:off x="0" y="0"/>
          <a:ext cx="0" cy="0"/>
          <a:chOff x="0" y="0"/>
          <a:chExt cx="0" cy="0"/>
        </a:xfrm>
      </p:grpSpPr>
      <p:sp>
        <p:nvSpPr>
          <p:cNvPr id="122" name="Picture Placeholder 4"/>
          <p:cNvSpPr>
            <a:spLocks noGrp="1"/>
          </p:cNvSpPr>
          <p:nvPr>
            <p:ph type="pic" sz="quarter" idx="21"/>
          </p:nvPr>
        </p:nvSpPr>
        <p:spPr>
          <a:xfrm>
            <a:off x="4693024" y="2215028"/>
            <a:ext cx="4450976" cy="5856944"/>
          </a:xfrm>
          <a:prstGeom prst="rect">
            <a:avLst/>
          </a:prstGeom>
        </p:spPr>
        <p:txBody>
          <a:bodyPr lIns="91439" rIns="91439"/>
          <a:lstStyle/>
          <a:p/>
        </p:txBody>
      </p:sp>
      <p:sp>
        <p:nvSpPr>
          <p:cNvPr id="123"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13_Custom Layout">
    <p:spTree>
      <p:nvGrpSpPr>
        <p:cNvPr id="1" name=""/>
        <p:cNvGrpSpPr/>
        <p:nvPr/>
      </p:nvGrpSpPr>
      <p:grpSpPr>
        <a:xfrm>
          <a:off x="0" y="0"/>
          <a:ext cx="0" cy="0"/>
          <a:chOff x="0" y="0"/>
          <a:chExt cx="0" cy="0"/>
        </a:xfrm>
      </p:grpSpPr>
      <p:sp>
        <p:nvSpPr>
          <p:cNvPr id="130" name="Picture Placeholder 4"/>
          <p:cNvSpPr>
            <a:spLocks noGrp="1"/>
          </p:cNvSpPr>
          <p:nvPr>
            <p:ph type="pic" sz="quarter" idx="21"/>
          </p:nvPr>
        </p:nvSpPr>
        <p:spPr>
          <a:xfrm>
            <a:off x="6527799" y="3505198"/>
            <a:ext cx="10896601" cy="3276602"/>
          </a:xfrm>
          <a:prstGeom prst="rect">
            <a:avLst/>
          </a:prstGeom>
        </p:spPr>
        <p:txBody>
          <a:bodyPr lIns="91439" rIns="91439"/>
          <a:lstStyle/>
          <a:p/>
        </p:txBody>
      </p:sp>
      <p:sp>
        <p:nvSpPr>
          <p:cNvPr id="13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14_Custom Layout">
    <p:spTree>
      <p:nvGrpSpPr>
        <p:cNvPr id="1" name=""/>
        <p:cNvGrpSpPr/>
        <p:nvPr/>
      </p:nvGrpSpPr>
      <p:grpSpPr>
        <a:xfrm>
          <a:off x="0" y="0"/>
          <a:ext cx="0" cy="0"/>
          <a:chOff x="0" y="0"/>
          <a:chExt cx="0" cy="0"/>
        </a:xfrm>
      </p:grpSpPr>
      <p:sp>
        <p:nvSpPr>
          <p:cNvPr id="138" name="幻灯片编号"/>
          <p:cNvSpPr txBox="1">
            <a:spLocks noGrp="1"/>
          </p:cNvSpPr>
          <p:nvPr>
            <p:ph type="sldNum" sz="quarter" idx="2"/>
          </p:nvPr>
        </p:nvSpPr>
        <p:spPr>
          <a:xfrm>
            <a:off x="16309990" y="870424"/>
            <a:ext cx="335866" cy="333089"/>
          </a:xfrm>
          <a:prstGeom prst="rect">
            <a:avLst/>
          </a:prstGeom>
        </p:spPr>
        <p:txBody>
          <a:bodyPr anchor="t"/>
          <a:lstStyle>
            <a:lvl1pPr algn="l">
              <a:defRPr sz="1800"/>
            </a:lvl1pPr>
          </a:lstStyle>
          <a:p>
            <a:fld id="{86CB4B4D-7CA3-9044-876B-883B54F8677D}" type="slidenum">
              <a:rPr/>
            </a:fld>
            <a:endParaRPr/>
          </a:p>
        </p:txBody>
      </p:sp>
      <p:sp>
        <p:nvSpPr>
          <p:cNvPr id="139" name="Picture Placeholder 4"/>
          <p:cNvSpPr>
            <a:spLocks noGrp="1"/>
          </p:cNvSpPr>
          <p:nvPr>
            <p:ph type="pic" sz="quarter" idx="21"/>
          </p:nvPr>
        </p:nvSpPr>
        <p:spPr>
          <a:xfrm>
            <a:off x="7449670" y="2402540"/>
            <a:ext cx="4787154" cy="3276603"/>
          </a:xfrm>
          <a:prstGeom prst="rect">
            <a:avLst/>
          </a:prstGeom>
        </p:spPr>
        <p:txBody>
          <a:bodyPr lIns="91439" rIns="91439"/>
          <a:lstStyle/>
          <a:p/>
        </p:txBody>
      </p:sp>
      <p:sp>
        <p:nvSpPr>
          <p:cNvPr id="140" name="Picture Placeholder 4"/>
          <p:cNvSpPr>
            <a:spLocks noGrp="1"/>
          </p:cNvSpPr>
          <p:nvPr>
            <p:ph type="pic" sz="quarter" idx="22"/>
          </p:nvPr>
        </p:nvSpPr>
        <p:spPr>
          <a:xfrm>
            <a:off x="12637245" y="2402540"/>
            <a:ext cx="4787154" cy="3276603"/>
          </a:xfrm>
          <a:prstGeom prst="rect">
            <a:avLst/>
          </a:prstGeom>
        </p:spPr>
        <p:txBody>
          <a:bodyPr lIns="91439" rIns="91439"/>
          <a:lstStyle/>
          <a:p/>
        </p:txBody>
      </p:sp>
    </p:spTree>
  </p:cSld>
  <p:clrMapOvr>
    <a:masterClrMapping/>
  </p:clrMapOvr>
  <p:transition spd="med"/>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15_Custom Layout">
    <p:spTree>
      <p:nvGrpSpPr>
        <p:cNvPr id="1" name=""/>
        <p:cNvGrpSpPr/>
        <p:nvPr/>
      </p:nvGrpSpPr>
      <p:grpSpPr>
        <a:xfrm>
          <a:off x="0" y="0"/>
          <a:ext cx="0" cy="0"/>
          <a:chOff x="0" y="0"/>
          <a:chExt cx="0" cy="0"/>
        </a:xfrm>
      </p:grpSpPr>
      <p:sp>
        <p:nvSpPr>
          <p:cNvPr id="147" name="Picture Placeholder 4"/>
          <p:cNvSpPr>
            <a:spLocks noGrp="1"/>
          </p:cNvSpPr>
          <p:nvPr>
            <p:ph type="pic" sz="quarter" idx="21"/>
          </p:nvPr>
        </p:nvSpPr>
        <p:spPr>
          <a:xfrm>
            <a:off x="1309164" y="2447364"/>
            <a:ext cx="4741606" cy="5284696"/>
          </a:xfrm>
          <a:prstGeom prst="rect">
            <a:avLst/>
          </a:prstGeom>
        </p:spPr>
        <p:txBody>
          <a:bodyPr lIns="91439" rIns="91439"/>
          <a:lstStyle/>
          <a:p/>
        </p:txBody>
      </p:sp>
      <p:sp>
        <p:nvSpPr>
          <p:cNvPr id="148" name="Picture Placeholder 4"/>
          <p:cNvSpPr>
            <a:spLocks noGrp="1"/>
          </p:cNvSpPr>
          <p:nvPr>
            <p:ph type="pic" sz="quarter" idx="22"/>
          </p:nvPr>
        </p:nvSpPr>
        <p:spPr>
          <a:xfrm>
            <a:off x="14670741" y="6663918"/>
            <a:ext cx="3617259" cy="3623082"/>
          </a:xfrm>
          <a:prstGeom prst="rect">
            <a:avLst/>
          </a:prstGeom>
        </p:spPr>
        <p:txBody>
          <a:bodyPr lIns="91439" rIns="91439"/>
          <a:lstStyle/>
          <a:p/>
        </p:txBody>
      </p:sp>
      <p:sp>
        <p:nvSpPr>
          <p:cNvPr id="149"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16_Custom Layout">
    <p:spTree>
      <p:nvGrpSpPr>
        <p:cNvPr id="1" name=""/>
        <p:cNvGrpSpPr/>
        <p:nvPr/>
      </p:nvGrpSpPr>
      <p:grpSpPr>
        <a:xfrm>
          <a:off x="0" y="0"/>
          <a:ext cx="0" cy="0"/>
          <a:chOff x="0" y="0"/>
          <a:chExt cx="0" cy="0"/>
        </a:xfrm>
      </p:grpSpPr>
      <p:sp>
        <p:nvSpPr>
          <p:cNvPr id="156" name="Picture Placeholder 4"/>
          <p:cNvSpPr>
            <a:spLocks noGrp="1"/>
          </p:cNvSpPr>
          <p:nvPr>
            <p:ph type="pic" sz="quarter" idx="21"/>
          </p:nvPr>
        </p:nvSpPr>
        <p:spPr>
          <a:xfrm>
            <a:off x="5511800" y="2138828"/>
            <a:ext cx="3083561" cy="4759513"/>
          </a:xfrm>
          <a:prstGeom prst="rect">
            <a:avLst/>
          </a:prstGeom>
        </p:spPr>
        <p:txBody>
          <a:bodyPr lIns="91439" rIns="91439"/>
          <a:lstStyle/>
          <a:p/>
        </p:txBody>
      </p:sp>
      <p:sp>
        <p:nvSpPr>
          <p:cNvPr id="157" name="Picture Placeholder 4"/>
          <p:cNvSpPr>
            <a:spLocks noGrp="1"/>
          </p:cNvSpPr>
          <p:nvPr>
            <p:ph type="pic" sz="quarter" idx="22"/>
          </p:nvPr>
        </p:nvSpPr>
        <p:spPr>
          <a:xfrm>
            <a:off x="9583745" y="2138828"/>
            <a:ext cx="3083561" cy="4759513"/>
          </a:xfrm>
          <a:prstGeom prst="rect">
            <a:avLst/>
          </a:prstGeom>
        </p:spPr>
        <p:txBody>
          <a:bodyPr lIns="91439" rIns="91439"/>
          <a:lstStyle/>
          <a:p/>
        </p:txBody>
      </p:sp>
      <p:sp>
        <p:nvSpPr>
          <p:cNvPr id="158" name="Picture Placeholder 4"/>
          <p:cNvSpPr>
            <a:spLocks noGrp="1"/>
          </p:cNvSpPr>
          <p:nvPr>
            <p:ph type="pic" sz="quarter" idx="23"/>
          </p:nvPr>
        </p:nvSpPr>
        <p:spPr>
          <a:xfrm>
            <a:off x="13655690" y="2138828"/>
            <a:ext cx="3083561" cy="4759513"/>
          </a:xfrm>
          <a:prstGeom prst="rect">
            <a:avLst/>
          </a:prstGeom>
        </p:spPr>
        <p:txBody>
          <a:bodyPr lIns="91439" rIns="91439"/>
          <a:lstStyle/>
          <a:p/>
        </p:txBody>
      </p:sp>
      <p:sp>
        <p:nvSpPr>
          <p:cNvPr id="159" name="Picture Placeholder 4"/>
          <p:cNvSpPr>
            <a:spLocks noGrp="1"/>
          </p:cNvSpPr>
          <p:nvPr>
            <p:ph type="pic" sz="quarter" idx="24"/>
          </p:nvPr>
        </p:nvSpPr>
        <p:spPr>
          <a:xfrm>
            <a:off x="1439853" y="2138828"/>
            <a:ext cx="3083562" cy="4759513"/>
          </a:xfrm>
          <a:prstGeom prst="rect">
            <a:avLst/>
          </a:prstGeom>
        </p:spPr>
        <p:txBody>
          <a:bodyPr lIns="91439" rIns="91439"/>
          <a:lstStyle/>
          <a:p/>
        </p:txBody>
      </p:sp>
      <p:sp>
        <p:nvSpPr>
          <p:cNvPr id="160"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17_Custom Layout">
    <p:spTree>
      <p:nvGrpSpPr>
        <p:cNvPr id="1" name=""/>
        <p:cNvGrpSpPr/>
        <p:nvPr/>
      </p:nvGrpSpPr>
      <p:grpSpPr>
        <a:xfrm>
          <a:off x="0" y="0"/>
          <a:ext cx="0" cy="0"/>
          <a:chOff x="0" y="0"/>
          <a:chExt cx="0" cy="0"/>
        </a:xfrm>
      </p:grpSpPr>
      <p:sp>
        <p:nvSpPr>
          <p:cNvPr id="167"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0.xml><?xml version="1.0" encoding="utf-8"?>
<p:sldLayout xmlns:a="http://schemas.openxmlformats.org/drawingml/2006/main" xmlns:r="http://schemas.openxmlformats.org/officeDocument/2006/relationships" xmlns:p="http://schemas.openxmlformats.org/presentationml/2006/main" type="tx">
  <p:cSld name="18_Custom Layout">
    <p:spTree>
      <p:nvGrpSpPr>
        <p:cNvPr id="1" name=""/>
        <p:cNvGrpSpPr/>
        <p:nvPr/>
      </p:nvGrpSpPr>
      <p:grpSpPr>
        <a:xfrm>
          <a:off x="0" y="0"/>
          <a:ext cx="0" cy="0"/>
          <a:chOff x="0" y="0"/>
          <a:chExt cx="0" cy="0"/>
        </a:xfrm>
      </p:grpSpPr>
      <p:sp>
        <p:nvSpPr>
          <p:cNvPr id="174"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1.xml><?xml version="1.0" encoding="utf-8"?>
<p:sldLayout xmlns:a="http://schemas.openxmlformats.org/drawingml/2006/main" xmlns:r="http://schemas.openxmlformats.org/officeDocument/2006/relationships" xmlns:p="http://schemas.openxmlformats.org/presentationml/2006/main" type="tx">
  <p:cSld name="19_Custom Layout">
    <p:spTree>
      <p:nvGrpSpPr>
        <p:cNvPr id="1" name=""/>
        <p:cNvGrpSpPr/>
        <p:nvPr/>
      </p:nvGrpSpPr>
      <p:grpSpPr>
        <a:xfrm>
          <a:off x="0" y="0"/>
          <a:ext cx="0" cy="0"/>
          <a:chOff x="0" y="0"/>
          <a:chExt cx="0" cy="0"/>
        </a:xfrm>
      </p:grpSpPr>
      <p:sp>
        <p:nvSpPr>
          <p:cNvPr id="18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2.xml><?xml version="1.0" encoding="utf-8"?>
<p:sldLayout xmlns:a="http://schemas.openxmlformats.org/drawingml/2006/main" xmlns:r="http://schemas.openxmlformats.org/officeDocument/2006/relationships" xmlns:p="http://schemas.openxmlformats.org/presentationml/2006/main" type="tx">
  <p:cSld name="22_Custom Layout">
    <p:spTree>
      <p:nvGrpSpPr>
        <p:cNvPr id="1" name=""/>
        <p:cNvGrpSpPr/>
        <p:nvPr/>
      </p:nvGrpSpPr>
      <p:grpSpPr>
        <a:xfrm>
          <a:off x="0" y="0"/>
          <a:ext cx="0" cy="0"/>
          <a:chOff x="0" y="0"/>
          <a:chExt cx="0" cy="0"/>
        </a:xfrm>
      </p:grpSpPr>
      <p:sp>
        <p:nvSpPr>
          <p:cNvPr id="188" name="Picture Placeholder 4"/>
          <p:cNvSpPr>
            <a:spLocks noGrp="1"/>
          </p:cNvSpPr>
          <p:nvPr>
            <p:ph type="pic" sz="quarter" idx="21"/>
          </p:nvPr>
        </p:nvSpPr>
        <p:spPr>
          <a:xfrm>
            <a:off x="863597" y="2263499"/>
            <a:ext cx="3967483" cy="5532347"/>
          </a:xfrm>
          <a:prstGeom prst="rect">
            <a:avLst/>
          </a:prstGeom>
        </p:spPr>
        <p:txBody>
          <a:bodyPr lIns="91439" rIns="91439"/>
          <a:lstStyle/>
          <a:p/>
        </p:txBody>
      </p:sp>
      <p:sp>
        <p:nvSpPr>
          <p:cNvPr id="189" name="Picture Placeholder 4"/>
          <p:cNvSpPr>
            <a:spLocks noGrp="1"/>
          </p:cNvSpPr>
          <p:nvPr>
            <p:ph type="pic" sz="quarter" idx="22"/>
          </p:nvPr>
        </p:nvSpPr>
        <p:spPr>
          <a:xfrm>
            <a:off x="5388790" y="2263499"/>
            <a:ext cx="3967483" cy="5532347"/>
          </a:xfrm>
          <a:prstGeom prst="rect">
            <a:avLst/>
          </a:prstGeom>
        </p:spPr>
        <p:txBody>
          <a:bodyPr lIns="91439" rIns="91439"/>
          <a:lstStyle/>
          <a:p/>
        </p:txBody>
      </p:sp>
      <p:sp>
        <p:nvSpPr>
          <p:cNvPr id="190"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3.xml><?xml version="1.0" encoding="utf-8"?>
<p:sldLayout xmlns:a="http://schemas.openxmlformats.org/drawingml/2006/main" xmlns:r="http://schemas.openxmlformats.org/officeDocument/2006/relationships" xmlns:p="http://schemas.openxmlformats.org/presentationml/2006/main" type="tx">
  <p:cSld name="23_Custom Layout">
    <p:spTree>
      <p:nvGrpSpPr>
        <p:cNvPr id="1" name=""/>
        <p:cNvGrpSpPr/>
        <p:nvPr/>
      </p:nvGrpSpPr>
      <p:grpSpPr>
        <a:xfrm>
          <a:off x="0" y="0"/>
          <a:ext cx="0" cy="0"/>
          <a:chOff x="0" y="0"/>
          <a:chExt cx="0" cy="0"/>
        </a:xfrm>
      </p:grpSpPr>
      <p:sp>
        <p:nvSpPr>
          <p:cNvPr id="197" name="Picture Placeholder 4"/>
          <p:cNvSpPr>
            <a:spLocks noGrp="1"/>
          </p:cNvSpPr>
          <p:nvPr>
            <p:ph type="pic" sz="quarter" idx="21"/>
          </p:nvPr>
        </p:nvSpPr>
        <p:spPr>
          <a:xfrm>
            <a:off x="7406640" y="1844039"/>
            <a:ext cx="3535681" cy="4373881"/>
          </a:xfrm>
          <a:prstGeom prst="rect">
            <a:avLst/>
          </a:prstGeom>
        </p:spPr>
        <p:txBody>
          <a:bodyPr lIns="91439" rIns="91439"/>
          <a:lstStyle/>
          <a:p/>
        </p:txBody>
      </p:sp>
      <p:sp>
        <p:nvSpPr>
          <p:cNvPr id="198" name="Picture Placeholder 4"/>
          <p:cNvSpPr>
            <a:spLocks noGrp="1"/>
          </p:cNvSpPr>
          <p:nvPr>
            <p:ph type="pic" sz="quarter" idx="22"/>
          </p:nvPr>
        </p:nvSpPr>
        <p:spPr>
          <a:xfrm>
            <a:off x="863600" y="1844039"/>
            <a:ext cx="6101081" cy="4373881"/>
          </a:xfrm>
          <a:prstGeom prst="rect">
            <a:avLst/>
          </a:prstGeom>
        </p:spPr>
        <p:txBody>
          <a:bodyPr lIns="91439" rIns="91439"/>
          <a:lstStyle/>
          <a:p/>
        </p:txBody>
      </p:sp>
      <p:sp>
        <p:nvSpPr>
          <p:cNvPr id="199"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24_Custom Layout">
    <p:spTree>
      <p:nvGrpSpPr>
        <p:cNvPr id="1" name=""/>
        <p:cNvGrpSpPr/>
        <p:nvPr/>
      </p:nvGrpSpPr>
      <p:grpSpPr>
        <a:xfrm>
          <a:off x="0" y="0"/>
          <a:ext cx="0" cy="0"/>
          <a:chOff x="0" y="0"/>
          <a:chExt cx="0" cy="0"/>
        </a:xfrm>
      </p:grpSpPr>
      <p:sp>
        <p:nvSpPr>
          <p:cNvPr id="20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5.xml><?xml version="1.0" encoding="utf-8"?>
<p:sldLayout xmlns:a="http://schemas.openxmlformats.org/drawingml/2006/main" xmlns:r="http://schemas.openxmlformats.org/officeDocument/2006/relationships" xmlns:p="http://schemas.openxmlformats.org/presentationml/2006/main" type="tx">
  <p:cSld name="25_Custom Layout">
    <p:spTree>
      <p:nvGrpSpPr>
        <p:cNvPr id="1" name=""/>
        <p:cNvGrpSpPr/>
        <p:nvPr/>
      </p:nvGrpSpPr>
      <p:grpSpPr>
        <a:xfrm>
          <a:off x="0" y="0"/>
          <a:ext cx="0" cy="0"/>
          <a:chOff x="0" y="0"/>
          <a:chExt cx="0" cy="0"/>
        </a:xfrm>
      </p:grpSpPr>
      <p:sp>
        <p:nvSpPr>
          <p:cNvPr id="213" name="Picture Placeholder 4"/>
          <p:cNvSpPr>
            <a:spLocks noGrp="1"/>
          </p:cNvSpPr>
          <p:nvPr>
            <p:ph type="pic" sz="quarter" idx="21"/>
          </p:nvPr>
        </p:nvSpPr>
        <p:spPr>
          <a:xfrm>
            <a:off x="863599" y="5577194"/>
            <a:ext cx="4881882" cy="2644040"/>
          </a:xfrm>
          <a:prstGeom prst="rect">
            <a:avLst/>
          </a:prstGeom>
        </p:spPr>
        <p:txBody>
          <a:bodyPr lIns="91439" rIns="91439"/>
          <a:lstStyle/>
          <a:p/>
        </p:txBody>
      </p:sp>
      <p:sp>
        <p:nvSpPr>
          <p:cNvPr id="214" name="Picture Placeholder 4"/>
          <p:cNvSpPr>
            <a:spLocks noGrp="1"/>
          </p:cNvSpPr>
          <p:nvPr>
            <p:ph type="pic" sz="quarter" idx="22"/>
          </p:nvPr>
        </p:nvSpPr>
        <p:spPr>
          <a:xfrm>
            <a:off x="6121398" y="5577194"/>
            <a:ext cx="4881882" cy="2644040"/>
          </a:xfrm>
          <a:prstGeom prst="rect">
            <a:avLst/>
          </a:prstGeom>
        </p:spPr>
        <p:txBody>
          <a:bodyPr lIns="91439" rIns="91439"/>
          <a:lstStyle/>
          <a:p/>
        </p:txBody>
      </p:sp>
      <p:sp>
        <p:nvSpPr>
          <p:cNvPr id="215" name="Picture Placeholder 4"/>
          <p:cNvSpPr>
            <a:spLocks noGrp="1"/>
          </p:cNvSpPr>
          <p:nvPr>
            <p:ph type="pic" sz="quarter" idx="23"/>
          </p:nvPr>
        </p:nvSpPr>
        <p:spPr>
          <a:xfrm>
            <a:off x="11379199" y="5577194"/>
            <a:ext cx="4881882" cy="2644040"/>
          </a:xfrm>
          <a:prstGeom prst="rect">
            <a:avLst/>
          </a:prstGeom>
        </p:spPr>
        <p:txBody>
          <a:bodyPr lIns="91439" rIns="91439"/>
          <a:lstStyle/>
          <a:p/>
        </p:txBody>
      </p:sp>
      <p:sp>
        <p:nvSpPr>
          <p:cNvPr id="21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6.xml><?xml version="1.0" encoding="utf-8"?>
<p:sldLayout xmlns:a="http://schemas.openxmlformats.org/drawingml/2006/main" xmlns:r="http://schemas.openxmlformats.org/officeDocument/2006/relationships" xmlns:p="http://schemas.openxmlformats.org/presentationml/2006/main" type="tx">
  <p:cSld name="20_Custom Layout">
    <p:spTree>
      <p:nvGrpSpPr>
        <p:cNvPr id="1" name=""/>
        <p:cNvGrpSpPr/>
        <p:nvPr/>
      </p:nvGrpSpPr>
      <p:grpSpPr>
        <a:xfrm>
          <a:off x="0" y="0"/>
          <a:ext cx="0" cy="0"/>
          <a:chOff x="0" y="0"/>
          <a:chExt cx="0" cy="0"/>
        </a:xfrm>
      </p:grpSpPr>
      <p:sp>
        <p:nvSpPr>
          <p:cNvPr id="223" name="Picture Placeholder 4"/>
          <p:cNvSpPr>
            <a:spLocks noGrp="1"/>
          </p:cNvSpPr>
          <p:nvPr>
            <p:ph type="pic" sz="quarter" idx="21"/>
          </p:nvPr>
        </p:nvSpPr>
        <p:spPr>
          <a:xfrm>
            <a:off x="863600" y="4467924"/>
            <a:ext cx="1361442" cy="1509392"/>
          </a:xfrm>
          <a:prstGeom prst="rect">
            <a:avLst/>
          </a:prstGeom>
        </p:spPr>
        <p:txBody>
          <a:bodyPr lIns="91439" rIns="91439"/>
          <a:lstStyle/>
          <a:p/>
        </p:txBody>
      </p:sp>
      <p:sp>
        <p:nvSpPr>
          <p:cNvPr id="224" name="Picture Placeholder 4"/>
          <p:cNvSpPr>
            <a:spLocks noGrp="1"/>
          </p:cNvSpPr>
          <p:nvPr>
            <p:ph type="pic" sz="quarter" idx="22"/>
          </p:nvPr>
        </p:nvSpPr>
        <p:spPr>
          <a:xfrm>
            <a:off x="863600" y="6647243"/>
            <a:ext cx="1361442" cy="1509392"/>
          </a:xfrm>
          <a:prstGeom prst="rect">
            <a:avLst/>
          </a:prstGeom>
        </p:spPr>
        <p:txBody>
          <a:bodyPr lIns="91439" rIns="91439"/>
          <a:lstStyle/>
          <a:p/>
        </p:txBody>
      </p:sp>
      <p:sp>
        <p:nvSpPr>
          <p:cNvPr id="225" name="Picture Placeholder 4"/>
          <p:cNvSpPr>
            <a:spLocks noGrp="1"/>
          </p:cNvSpPr>
          <p:nvPr>
            <p:ph type="pic" sz="quarter" idx="23"/>
          </p:nvPr>
        </p:nvSpPr>
        <p:spPr>
          <a:xfrm>
            <a:off x="9982200" y="4467924"/>
            <a:ext cx="1361441" cy="1509392"/>
          </a:xfrm>
          <a:prstGeom prst="rect">
            <a:avLst/>
          </a:prstGeom>
        </p:spPr>
        <p:txBody>
          <a:bodyPr lIns="91439" rIns="91439"/>
          <a:lstStyle/>
          <a:p/>
        </p:txBody>
      </p:sp>
      <p:sp>
        <p:nvSpPr>
          <p:cNvPr id="226" name="Picture Placeholder 4"/>
          <p:cNvSpPr>
            <a:spLocks noGrp="1"/>
          </p:cNvSpPr>
          <p:nvPr>
            <p:ph type="pic" sz="quarter" idx="24"/>
          </p:nvPr>
        </p:nvSpPr>
        <p:spPr>
          <a:xfrm>
            <a:off x="9982200" y="6647243"/>
            <a:ext cx="1361441" cy="1509392"/>
          </a:xfrm>
          <a:prstGeom prst="rect">
            <a:avLst/>
          </a:prstGeom>
        </p:spPr>
        <p:txBody>
          <a:bodyPr lIns="91439" rIns="91439"/>
          <a:lstStyle/>
          <a:p/>
        </p:txBody>
      </p:sp>
      <p:sp>
        <p:nvSpPr>
          <p:cNvPr id="227"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7.xml><?xml version="1.0" encoding="utf-8"?>
<p:sldLayout xmlns:a="http://schemas.openxmlformats.org/drawingml/2006/main" xmlns:r="http://schemas.openxmlformats.org/officeDocument/2006/relationships" xmlns:p="http://schemas.openxmlformats.org/presentationml/2006/main" type="tx">
  <p:cSld name="21_Custom Layout">
    <p:spTree>
      <p:nvGrpSpPr>
        <p:cNvPr id="1" name=""/>
        <p:cNvGrpSpPr/>
        <p:nvPr/>
      </p:nvGrpSpPr>
      <p:grpSpPr>
        <a:xfrm>
          <a:off x="0" y="0"/>
          <a:ext cx="0" cy="0"/>
          <a:chOff x="0" y="0"/>
          <a:chExt cx="0" cy="0"/>
        </a:xfrm>
      </p:grpSpPr>
      <p:sp>
        <p:nvSpPr>
          <p:cNvPr id="234" name="Picture Placeholder 4"/>
          <p:cNvSpPr>
            <a:spLocks noGrp="1"/>
          </p:cNvSpPr>
          <p:nvPr>
            <p:ph type="pic" sz="quarter" idx="21"/>
          </p:nvPr>
        </p:nvSpPr>
        <p:spPr>
          <a:xfrm>
            <a:off x="863599" y="5989318"/>
            <a:ext cx="5254965" cy="3475356"/>
          </a:xfrm>
          <a:prstGeom prst="rect">
            <a:avLst/>
          </a:prstGeom>
        </p:spPr>
        <p:txBody>
          <a:bodyPr lIns="91439" rIns="91439"/>
          <a:lstStyle/>
          <a:p/>
        </p:txBody>
      </p:sp>
      <p:sp>
        <p:nvSpPr>
          <p:cNvPr id="235"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8.xml><?xml version="1.0" encoding="utf-8"?>
<p:sldLayout xmlns:a="http://schemas.openxmlformats.org/drawingml/2006/main" xmlns:r="http://schemas.openxmlformats.org/officeDocument/2006/relationships" xmlns:p="http://schemas.openxmlformats.org/presentationml/2006/main" type="tx">
  <p:cSld name="26_Custom Layout">
    <p:spTree>
      <p:nvGrpSpPr>
        <p:cNvPr id="1" name=""/>
        <p:cNvGrpSpPr/>
        <p:nvPr/>
      </p:nvGrpSpPr>
      <p:grpSpPr>
        <a:xfrm>
          <a:off x="0" y="0"/>
          <a:ext cx="0" cy="0"/>
          <a:chOff x="0" y="0"/>
          <a:chExt cx="0" cy="0"/>
        </a:xfrm>
      </p:grpSpPr>
      <p:sp>
        <p:nvSpPr>
          <p:cNvPr id="242" name="Picture Placeholder 5"/>
          <p:cNvSpPr>
            <a:spLocks noGrp="1"/>
          </p:cNvSpPr>
          <p:nvPr>
            <p:ph type="pic" sz="quarter" idx="21"/>
          </p:nvPr>
        </p:nvSpPr>
        <p:spPr>
          <a:xfrm>
            <a:off x="13290767" y="1774621"/>
            <a:ext cx="3107473" cy="6653100"/>
          </a:xfrm>
          <a:prstGeom prst="rect">
            <a:avLst/>
          </a:prstGeom>
        </p:spPr>
        <p:txBody>
          <a:bodyPr lIns="91439" rIns="91439"/>
          <a:lstStyle/>
          <a:p/>
        </p:txBody>
      </p:sp>
      <p:sp>
        <p:nvSpPr>
          <p:cNvPr id="243"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29.xml><?xml version="1.0" encoding="utf-8"?>
<p:sldLayout xmlns:a="http://schemas.openxmlformats.org/drawingml/2006/main" xmlns:r="http://schemas.openxmlformats.org/officeDocument/2006/relationships" xmlns:p="http://schemas.openxmlformats.org/presentationml/2006/main" type="tx">
  <p:cSld name="27_Custom Layout">
    <p:spTree>
      <p:nvGrpSpPr>
        <p:cNvPr id="1" name=""/>
        <p:cNvGrpSpPr/>
        <p:nvPr/>
      </p:nvGrpSpPr>
      <p:grpSpPr>
        <a:xfrm>
          <a:off x="0" y="0"/>
          <a:ext cx="0" cy="0"/>
          <a:chOff x="0" y="0"/>
          <a:chExt cx="0" cy="0"/>
        </a:xfrm>
      </p:grpSpPr>
      <p:sp>
        <p:nvSpPr>
          <p:cNvPr id="250" name="Picture Placeholder 4"/>
          <p:cNvSpPr>
            <a:spLocks noGrp="1"/>
          </p:cNvSpPr>
          <p:nvPr>
            <p:ph type="pic" sz="quarter" idx="21"/>
          </p:nvPr>
        </p:nvSpPr>
        <p:spPr>
          <a:xfrm>
            <a:off x="10805970" y="4750372"/>
            <a:ext cx="5254966" cy="3326829"/>
          </a:xfrm>
          <a:prstGeom prst="rect">
            <a:avLst/>
          </a:prstGeom>
        </p:spPr>
        <p:txBody>
          <a:bodyPr lIns="91439" rIns="91439"/>
          <a:lstStyle/>
          <a:p/>
        </p:txBody>
      </p:sp>
      <p:sp>
        <p:nvSpPr>
          <p:cNvPr id="251"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0.xml><?xml version="1.0" encoding="utf-8"?>
<p:sldLayout xmlns:a="http://schemas.openxmlformats.org/drawingml/2006/main" xmlns:r="http://schemas.openxmlformats.org/officeDocument/2006/relationships" xmlns:p="http://schemas.openxmlformats.org/presentationml/2006/main" type="tx">
  <p:cSld name="28_Custom Layout">
    <p:spTree>
      <p:nvGrpSpPr>
        <p:cNvPr id="1" name=""/>
        <p:cNvGrpSpPr/>
        <p:nvPr/>
      </p:nvGrpSpPr>
      <p:grpSpPr>
        <a:xfrm>
          <a:off x="0" y="0"/>
          <a:ext cx="0" cy="0"/>
          <a:chOff x="0" y="0"/>
          <a:chExt cx="0" cy="0"/>
        </a:xfrm>
      </p:grpSpPr>
      <p:sp>
        <p:nvSpPr>
          <p:cNvPr id="258" name="Picture Placeholder 4"/>
          <p:cNvSpPr>
            <a:spLocks noGrp="1"/>
          </p:cNvSpPr>
          <p:nvPr>
            <p:ph type="pic" sz="quarter" idx="21"/>
          </p:nvPr>
        </p:nvSpPr>
        <p:spPr>
          <a:xfrm>
            <a:off x="10836450" y="3790251"/>
            <a:ext cx="5500830" cy="3372548"/>
          </a:xfrm>
          <a:prstGeom prst="rect">
            <a:avLst/>
          </a:prstGeom>
        </p:spPr>
        <p:txBody>
          <a:bodyPr lIns="91439" rIns="91439"/>
          <a:lstStyle/>
          <a:p/>
        </p:txBody>
      </p:sp>
      <p:sp>
        <p:nvSpPr>
          <p:cNvPr id="259"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29_Custom Layout">
    <p:spTree>
      <p:nvGrpSpPr>
        <p:cNvPr id="1" name=""/>
        <p:cNvGrpSpPr/>
        <p:nvPr/>
      </p:nvGrpSpPr>
      <p:grpSpPr>
        <a:xfrm>
          <a:off x="0" y="0"/>
          <a:ext cx="0" cy="0"/>
          <a:chOff x="0" y="0"/>
          <a:chExt cx="0" cy="0"/>
        </a:xfrm>
      </p:grpSpPr>
      <p:sp>
        <p:nvSpPr>
          <p:cNvPr id="266" name="幻灯片编号"/>
          <p:cNvSpPr txBox="1">
            <a:spLocks noGrp="1"/>
          </p:cNvSpPr>
          <p:nvPr>
            <p:ph type="sldNum" sz="quarter" idx="2"/>
          </p:nvPr>
        </p:nvSpPr>
        <p:spPr>
          <a:prstGeom prst="rect">
            <a:avLst/>
          </a:prstGeom>
        </p:spPr>
        <p:txBody>
          <a:bodyPr/>
          <a:lstStyle/>
          <a:p>
            <a:fld id="{86CB4B4D-7CA3-9044-876B-883B54F8677D}" type="slidenum">
              <a:rPr/>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2" Type="http://schemas.openxmlformats.org/officeDocument/2006/relationships/theme" Target="../theme/theme1.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6F1EB"/>
        </a:solidFill>
        <a:effectLst/>
      </p:bgPr>
    </p:bg>
    <p:spTree>
      <p:nvGrpSpPr>
        <p:cNvPr id="1" name=""/>
        <p:cNvGrpSpPr/>
        <p:nvPr/>
      </p:nvGrpSpPr>
      <p:grpSpPr>
        <a:xfrm>
          <a:off x="0" y="0"/>
          <a:ext cx="0" cy="0"/>
          <a:chOff x="0" y="0"/>
          <a:chExt cx="0" cy="0"/>
        </a:xfrm>
      </p:grpSpPr>
      <p:sp>
        <p:nvSpPr>
          <p:cNvPr id="2" name="标题文本"/>
          <p:cNvSpPr txBox="1">
            <a:spLocks noGrp="1"/>
          </p:cNvSpPr>
          <p:nvPr>
            <p:ph type="title"/>
          </p:nvPr>
        </p:nvSpPr>
        <p:spPr>
          <a:xfrm>
            <a:off x="914400" y="138112"/>
            <a:ext cx="16459200" cy="2262188"/>
          </a:xfrm>
          <a:prstGeom prst="rect">
            <a:avLst/>
          </a:prstGeom>
          <a:ln w="12700">
            <a:miter lim="400000"/>
          </a:ln>
        </p:spPr>
        <p:txBody>
          <a:bodyPr lIns="45719" rIns="45719" anchor="ctr"/>
          <a:lstStyle/>
          <a:p>
            <a:r>
              <a:t>标题文本</a:t>
            </a:r>
          </a:p>
        </p:txBody>
      </p:sp>
      <p:sp>
        <p:nvSpPr>
          <p:cNvPr id="3" name="正文级别 1…"/>
          <p:cNvSpPr txBox="1">
            <a:spLocks noGrp="1"/>
          </p:cNvSpPr>
          <p:nvPr>
            <p:ph type="body" idx="1"/>
          </p:nvPr>
        </p:nvSpPr>
        <p:spPr>
          <a:xfrm>
            <a:off x="914400" y="2400300"/>
            <a:ext cx="16459200" cy="7886700"/>
          </a:xfrm>
          <a:prstGeom prst="rect">
            <a:avLst/>
          </a:prstGeom>
          <a:ln w="12700">
            <a:miter lim="400000"/>
          </a:ln>
        </p:spPr>
        <p:txBody>
          <a:bodyPr lIns="45719" rIns="45719"/>
          <a:lstStyle/>
          <a:p>
            <a:r>
              <a:t>正文级别 1</a:t>
            </a:r>
          </a:p>
          <a:p>
            <a:pPr lvl="1"/>
            <a:r>
              <a:t>正文级别 2</a:t>
            </a:r>
          </a:p>
          <a:p>
            <a:pPr lvl="2"/>
            <a:r>
              <a:t>正文级别 3</a:t>
            </a:r>
          </a:p>
          <a:p>
            <a:pPr lvl="3"/>
            <a:r>
              <a:t>正文级别 4</a:t>
            </a:r>
          </a:p>
          <a:p>
            <a:pPr lvl="4"/>
            <a:r>
              <a:t>正文级别 5</a:t>
            </a:r>
          </a:p>
        </p:txBody>
      </p:sp>
      <p:sp>
        <p:nvSpPr>
          <p:cNvPr id="4" name="幻灯片编号"/>
          <p:cNvSpPr txBox="1">
            <a:spLocks noGrp="1"/>
          </p:cNvSpPr>
          <p:nvPr>
            <p:ph type="sldNum" sz="quarter" idx="2"/>
          </p:nvPr>
        </p:nvSpPr>
        <p:spPr>
          <a:xfrm>
            <a:off x="8839200" y="9260681"/>
            <a:ext cx="4267200" cy="547688"/>
          </a:xfrm>
          <a:prstGeom prst="rect">
            <a:avLst/>
          </a:prstGeom>
          <a:ln w="12700">
            <a:miter lim="400000"/>
          </a:ln>
        </p:spPr>
        <p:txBody>
          <a:bodyPr wrap="none" lIns="45719" rIns="45719" anchor="ctr">
            <a:spAutoFit/>
          </a:bodyPr>
          <a:lstStyle>
            <a:lvl1pPr algn="r">
              <a:defRPr sz="1200"/>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Lst>
  <p:transition spd="med"/>
  <p:txStyles>
    <p:titleStyle>
      <a:lvl1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1pPr>
      <a:lvl2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2pPr>
      <a:lvl3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3pPr>
      <a:lvl4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4pPr>
      <a:lvl5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5pPr>
      <a:lvl6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6pPr>
      <a:lvl7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7pPr>
      <a:lvl8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8pPr>
      <a:lvl9pPr marL="0" marR="0" indent="0" algn="l" defTabSz="1371600" rtl="0" latinLnBrk="0">
        <a:lnSpc>
          <a:spcPct val="90000"/>
        </a:lnSpc>
        <a:spcBef>
          <a:spcPts val="0"/>
        </a:spcBef>
        <a:spcAft>
          <a:spcPts val="0"/>
        </a:spcAft>
        <a:buClrTx/>
        <a:buSzTx/>
        <a:buFontTx/>
        <a:buNone/>
        <a:defRPr sz="6600" b="0" i="0" u="none" strike="noStrike" cap="none" spc="0" baseline="0">
          <a:solidFill>
            <a:srgbClr val="323232"/>
          </a:solidFill>
          <a:uFillTx/>
          <a:latin typeface="Calibri Light"/>
          <a:ea typeface="Calibri Light"/>
          <a:cs typeface="Calibri Light"/>
          <a:sym typeface="Calibri Light"/>
        </a:defRPr>
      </a:lvl9pPr>
    </p:titleStyle>
    <p:bodyStyle>
      <a:lvl1pPr marL="342900" marR="0" indent="-3429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1pPr>
      <a:lvl2pPr marL="1085850" marR="0" indent="-40005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2pPr>
      <a:lvl3pPr marL="1851660" marR="0" indent="-48006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3pPr>
      <a:lvl4pPr marL="25908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4pPr>
      <a:lvl5pPr marL="32766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5pPr>
      <a:lvl6pPr marL="39624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6pPr>
      <a:lvl7pPr marL="46482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7pPr>
      <a:lvl8pPr marL="53340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8pPr>
      <a:lvl9pPr marL="6019800" marR="0" indent="-533400" algn="l" defTabSz="1371600" rtl="0" latinLnBrk="0">
        <a:lnSpc>
          <a:spcPct val="90000"/>
        </a:lnSpc>
        <a:spcBef>
          <a:spcPts val="1500"/>
        </a:spcBef>
        <a:spcAft>
          <a:spcPts val="0"/>
        </a:spcAft>
        <a:buClrTx/>
        <a:buSzPct val="100000"/>
        <a:buFont typeface="Arial" panose="020B0704020202090204"/>
        <a:buChar char="•"/>
        <a:defRPr sz="4200" b="0" i="0" u="none" strike="noStrike" cap="none" spc="0" baseline="0">
          <a:solidFill>
            <a:srgbClr val="323232"/>
          </a:solidFill>
          <a:uFillTx/>
          <a:latin typeface="+mn-lt"/>
          <a:ea typeface="+mn-ea"/>
          <a:cs typeface="+mn-cs"/>
          <a:sym typeface="Calibri"/>
        </a:defRPr>
      </a:lvl9pPr>
    </p:bodyStyle>
    <p:otherStyle>
      <a:lvl1pPr marL="0" marR="0" indent="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1pPr>
      <a:lvl2pPr marL="0" marR="0" indent="4572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2pPr>
      <a:lvl3pPr marL="0" marR="0" indent="9144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3pPr>
      <a:lvl4pPr marL="0" marR="0" indent="13716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4pPr>
      <a:lvl5pPr marL="0" marR="0" indent="18288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5pPr>
      <a:lvl6pPr marL="0" marR="0" indent="22860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6pPr>
      <a:lvl7pPr marL="0" marR="0" indent="27432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7pPr>
      <a:lvl8pPr marL="0" marR="0" indent="32004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8pPr>
      <a:lvl9pPr marL="0" marR="0" indent="3657600" algn="r" defTabSz="457200" rtl="0" latinLnBrk="0">
        <a:lnSpc>
          <a:spcPct val="100000"/>
        </a:lnSpc>
        <a:spcBef>
          <a:spcPts val="0"/>
        </a:spcBef>
        <a:spcAft>
          <a:spcPts val="0"/>
        </a:spcAft>
        <a:buClrTx/>
        <a:buSzTx/>
        <a:buFontTx/>
        <a:buNone/>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tags" Target="../tags/tag1.xml"/><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5.png"/><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9.pn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8.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1.png"/><Relationship Id="rId1" Type="http://schemas.openxmlformats.org/officeDocument/2006/relationships/image" Target="../media/image8.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0.png"/><Relationship Id="rId1" Type="http://schemas.openxmlformats.org/officeDocument/2006/relationships/image" Target="../media/image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3.png"/><Relationship Id="rId1"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8.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16.png"/><Relationship Id="rId1"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8.png"/><Relationship Id="rId1" Type="http://schemas.openxmlformats.org/officeDocument/2006/relationships/image" Target="../media/image17.pn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0.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4.png"/><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8.xml"/><Relationship Id="rId3" Type="http://schemas.openxmlformats.org/officeDocument/2006/relationships/slideLayout" Target="../slideLayouts/slideLayout2.xml"/><Relationship Id="rId2" Type="http://schemas.openxmlformats.org/officeDocument/2006/relationships/image" Target="../media/image23.png"/><Relationship Id="rId1" Type="http://schemas.openxmlformats.org/officeDocument/2006/relationships/image" Target="../media/image22.png"/></Relationships>
</file>

<file path=ppt/slides/_rels/slide32.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25.png"/><Relationship Id="rId1" Type="http://schemas.openxmlformats.org/officeDocument/2006/relationships/image" Target="../media/image24.png"/></Relationships>
</file>

<file path=ppt/slides/_rels/slide33.xml.rels><?xml version="1.0" encoding="UTF-8" standalone="yes"?>
<Relationships xmlns="http://schemas.openxmlformats.org/package/2006/relationships"><Relationship Id="rId4" Type="http://schemas.openxmlformats.org/officeDocument/2006/relationships/notesSlide" Target="../notesSlides/notesSlide10.xml"/><Relationship Id="rId3" Type="http://schemas.openxmlformats.org/officeDocument/2006/relationships/slideLayout" Target="../slideLayouts/slideLayout2.xml"/><Relationship Id="rId2" Type="http://schemas.openxmlformats.org/officeDocument/2006/relationships/image" Target="../media/image26.png"/><Relationship Id="rId1" Type="http://schemas.openxmlformats.org/officeDocument/2006/relationships/image" Target="../media/image25.png"/></Relationships>
</file>

<file path=ppt/slides/_rels/slide34.xml.rels><?xml version="1.0" encoding="UTF-8" standalone="yes"?>
<Relationships xmlns="http://schemas.openxmlformats.org/package/2006/relationships"><Relationship Id="rId4" Type="http://schemas.openxmlformats.org/officeDocument/2006/relationships/notesSlide" Target="../notesSlides/notesSlide11.xml"/><Relationship Id="rId3" Type="http://schemas.openxmlformats.org/officeDocument/2006/relationships/slideLayout" Target="../slideLayouts/slideLayout2.xml"/><Relationship Id="rId2" Type="http://schemas.openxmlformats.org/officeDocument/2006/relationships/image" Target="../media/image27.png"/><Relationship Id="rId1" Type="http://schemas.openxmlformats.org/officeDocument/2006/relationships/image" Target="../media/image26.png"/></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12.xml"/><Relationship Id="rId3" Type="http://schemas.openxmlformats.org/officeDocument/2006/relationships/slideLayout" Target="../slideLayouts/slideLayout2.xml"/><Relationship Id="rId2" Type="http://schemas.openxmlformats.org/officeDocument/2006/relationships/image" Target="../media/image28.png"/><Relationship Id="rId1" Type="http://schemas.openxmlformats.org/officeDocument/2006/relationships/image" Target="../media/image27.png"/></Relationships>
</file>

<file path=ppt/slides/_rels/slide36.xml.rels><?xml version="1.0" encoding="UTF-8" standalone="yes"?>
<Relationships xmlns="http://schemas.openxmlformats.org/package/2006/relationships"><Relationship Id="rId4" Type="http://schemas.openxmlformats.org/officeDocument/2006/relationships/notesSlide" Target="../notesSlides/notesSlide13.xml"/><Relationship Id="rId3" Type="http://schemas.openxmlformats.org/officeDocument/2006/relationships/slideLayout" Target="../slideLayouts/slideLayout2.xml"/><Relationship Id="rId2" Type="http://schemas.openxmlformats.org/officeDocument/2006/relationships/image" Target="../media/image29.png"/><Relationship Id="rId1" Type="http://schemas.openxmlformats.org/officeDocument/2006/relationships/image" Target="../media/image28.png"/></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797685" cy="337185"/>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小七姐 2024.0</a:t>
            </a:r>
            <a:r>
              <a:rPr lang="en-US"/>
              <a:t>2</a:t>
            </a:r>
            <a:endParaRPr lang="en-US"/>
          </a:p>
        </p:txBody>
      </p:sp>
      <p:sp>
        <p:nvSpPr>
          <p:cNvPr id="286" name="TextBox 13"/>
          <p:cNvSpPr txBox="1"/>
          <p:nvPr/>
        </p:nvSpPr>
        <p:spPr>
          <a:xfrm>
            <a:off x="1008511" y="3967479"/>
            <a:ext cx="12281371" cy="2352041"/>
          </a:xfrm>
          <a:prstGeom prst="rect">
            <a:avLst/>
          </a:prstGeom>
          <a:ln w="12700">
            <a:miter lim="400000"/>
          </a:ln>
        </p:spPr>
        <p:txBody>
          <a:bodyPr wrap="none" lIns="45719" rIns="45719">
            <a:spAutoFit/>
          </a:bodyPr>
          <a:lstStyle/>
          <a:p>
            <a:pPr>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a:solidFill>
                  <a:srgbClr val="A7A7A7"/>
                </a:solidFill>
              </a:rPr>
              <a:t>IF</a:t>
            </a:r>
            <a:r>
              <a:rPr dirty="0"/>
              <a:t> </a:t>
            </a:r>
            <a:r>
              <a:rPr dirty="0">
                <a:solidFill>
                  <a:srgbClr val="F15A24"/>
                </a:solidFill>
              </a:rPr>
              <a:t>AI</a:t>
            </a:r>
            <a:r>
              <a:rPr dirty="0"/>
              <a:t> = </a:t>
            </a:r>
            <a:r>
              <a:rPr dirty="0" err="1"/>
              <a:t>未来</a:t>
            </a:r>
            <a:r>
              <a:rPr dirty="0"/>
              <a:t>；</a:t>
            </a:r>
            <a:endParaRPr dirty="0"/>
          </a:p>
          <a:p>
            <a:pPr>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a:solidFill>
                  <a:srgbClr val="A7A7A7"/>
                </a:solidFill>
              </a:rPr>
              <a:t>THEN</a:t>
            </a:r>
            <a:r>
              <a:rPr dirty="0"/>
              <a:t> </a:t>
            </a:r>
            <a:r>
              <a:rPr dirty="0">
                <a:solidFill>
                  <a:srgbClr val="F15A24"/>
                </a:solidFill>
              </a:rPr>
              <a:t>Prompt</a:t>
            </a:r>
            <a:r>
              <a:rPr dirty="0"/>
              <a:t> = </a:t>
            </a:r>
            <a:r>
              <a:rPr dirty="0" err="1"/>
              <a:t>未来的钥匙</a:t>
            </a:r>
            <a:r>
              <a:rPr dirty="0"/>
              <a:t>；</a:t>
            </a:r>
            <a:endParaRPr dirty="0"/>
          </a:p>
        </p:txBody>
      </p:sp>
      <p:pic>
        <p:nvPicPr>
          <p:cNvPr id="287" name="横版_黑.png" descr="横版_黑.png"/>
          <p:cNvPicPr>
            <a:picLocks noChangeAspect="1"/>
          </p:cNvPicPr>
          <p:nvPr/>
        </p:nvPicPr>
        <p:blipFill>
          <a:blip r:embed="rId1"/>
          <a:stretch>
            <a:fillRect/>
          </a:stretch>
        </p:blipFill>
        <p:spPr>
          <a:xfrm>
            <a:off x="1110111" y="1299524"/>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rPr>
              <a:t>什么是提示词</a:t>
            </a:r>
            <a:r>
              <a:rPr lang="en-US" altLang="zh-CN" sz="3600" dirty="0">
                <a:solidFill>
                  <a:schemeClr val="bg2">
                    <a:lumMod val="75000"/>
                  </a:schemeClr>
                </a:solidFill>
              </a:rPr>
              <a:t>?</a:t>
            </a:r>
            <a:endParaRPr lang="en-US" altLang="zh-CN" sz="3600" dirty="0">
              <a:solidFill>
                <a:schemeClr val="bg2">
                  <a:lumMod val="75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
        <p:nvSpPr>
          <p:cNvPr id="2" name="TextBox 6"/>
          <p:cNvSpPr txBox="1"/>
          <p:nvPr>
            <p:custDataLst>
              <p:tags r:id="rId2"/>
            </p:custDataLst>
          </p:nvPr>
        </p:nvSpPr>
        <p:spPr>
          <a:xfrm>
            <a:off x="1009406" y="8941036"/>
            <a:ext cx="1797685" cy="337185"/>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小七姐 2024.0</a:t>
            </a:r>
            <a:r>
              <a:rPr lang="en-US"/>
              <a:t>2</a:t>
            </a:r>
            <a:endParaRPr lang="en-US"/>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9" name="Freeform: Shape 9"/>
          <p:cNvSpPr/>
          <p:nvPr/>
        </p:nvSpPr>
        <p:spPr>
          <a:xfrm rot="2700000">
            <a:off x="16656739" y="8786592"/>
            <a:ext cx="1535320" cy="1356164"/>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grpSp>
        <p:nvGrpSpPr>
          <p:cNvPr id="292" name="已粘贴的影片.png"/>
          <p:cNvGrpSpPr/>
          <p:nvPr/>
        </p:nvGrpSpPr>
        <p:grpSpPr>
          <a:xfrm>
            <a:off x="2166703" y="1058542"/>
            <a:ext cx="5651200" cy="6495235"/>
            <a:chOff x="0" y="0"/>
            <a:chExt cx="5651199" cy="6495233"/>
          </a:xfrm>
        </p:grpSpPr>
        <p:pic>
          <p:nvPicPr>
            <p:cNvPr id="291" name="已粘贴的影片.png" descr="已粘贴的影片.png"/>
            <p:cNvPicPr>
              <a:picLocks noChangeAspect="1"/>
            </p:cNvPicPr>
            <p:nvPr/>
          </p:nvPicPr>
          <p:blipFill>
            <a:blip r:embed="rId1"/>
            <a:stretch>
              <a:fillRect/>
            </a:stretch>
          </p:blipFill>
          <p:spPr>
            <a:xfrm>
              <a:off x="127000" y="88900"/>
              <a:ext cx="5397200" cy="6165034"/>
            </a:xfrm>
            <a:prstGeom prst="rect">
              <a:avLst/>
            </a:prstGeom>
            <a:ln>
              <a:noFill/>
            </a:ln>
            <a:effectLst/>
          </p:spPr>
        </p:pic>
        <p:pic>
          <p:nvPicPr>
            <p:cNvPr id="290" name="已粘贴的影片.png" descr="已粘贴的影片.png"/>
            <p:cNvPicPr/>
            <p:nvPr/>
          </p:nvPicPr>
          <p:blipFill>
            <a:blip r:embed="rId2"/>
            <a:stretch>
              <a:fillRect/>
            </a:stretch>
          </p:blipFill>
          <p:spPr>
            <a:xfrm>
              <a:off x="0" y="0"/>
              <a:ext cx="5651200" cy="6495234"/>
            </a:xfrm>
            <a:prstGeom prst="rect">
              <a:avLst/>
            </a:prstGeom>
            <a:effectLst/>
          </p:spPr>
        </p:pic>
      </p:grpSp>
      <p:grpSp>
        <p:nvGrpSpPr>
          <p:cNvPr id="295" name="已粘贴的影片.png"/>
          <p:cNvGrpSpPr/>
          <p:nvPr/>
        </p:nvGrpSpPr>
        <p:grpSpPr>
          <a:xfrm>
            <a:off x="10258552" y="1058542"/>
            <a:ext cx="5373875" cy="6495235"/>
            <a:chOff x="0" y="0"/>
            <a:chExt cx="5373874" cy="6495233"/>
          </a:xfrm>
        </p:grpSpPr>
        <p:pic>
          <p:nvPicPr>
            <p:cNvPr id="294" name="已粘贴的影片.png" descr="已粘贴的影片.png"/>
            <p:cNvPicPr>
              <a:picLocks noChangeAspect="1"/>
            </p:cNvPicPr>
            <p:nvPr/>
          </p:nvPicPr>
          <p:blipFill>
            <a:blip r:embed="rId3"/>
            <a:stretch>
              <a:fillRect/>
            </a:stretch>
          </p:blipFill>
          <p:spPr>
            <a:xfrm>
              <a:off x="127000" y="88900"/>
              <a:ext cx="5119875" cy="6165034"/>
            </a:xfrm>
            <a:prstGeom prst="rect">
              <a:avLst/>
            </a:prstGeom>
            <a:ln>
              <a:noFill/>
            </a:ln>
            <a:effectLst/>
          </p:spPr>
        </p:pic>
        <p:pic>
          <p:nvPicPr>
            <p:cNvPr id="293" name="已粘贴的影片.png" descr="已粘贴的影片.png"/>
            <p:cNvPicPr/>
            <p:nvPr/>
          </p:nvPicPr>
          <p:blipFill>
            <a:blip r:embed="rId4"/>
            <a:stretch>
              <a:fillRect/>
            </a:stretch>
          </p:blipFill>
          <p:spPr>
            <a:xfrm>
              <a:off x="0" y="0"/>
              <a:ext cx="5373875" cy="6495234"/>
            </a:xfrm>
            <a:prstGeom prst="rect">
              <a:avLst/>
            </a:prstGeom>
            <a:effectLst/>
          </p:spPr>
        </p:pic>
      </p:grpSp>
      <p:sp>
        <p:nvSpPr>
          <p:cNvPr id="296" name="圆角矩形"/>
          <p:cNvSpPr/>
          <p:nvPr/>
        </p:nvSpPr>
        <p:spPr>
          <a:xfrm>
            <a:off x="3220964" y="8290145"/>
            <a:ext cx="3542678" cy="838202"/>
          </a:xfrm>
          <a:prstGeom prst="roundRect">
            <a:avLst>
              <a:gd name="adj" fmla="val 6679"/>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297" name="GPT 是一个无所不懂的渊博学者"/>
          <p:cNvSpPr txBox="1"/>
          <p:nvPr/>
        </p:nvSpPr>
        <p:spPr>
          <a:xfrm>
            <a:off x="3483492" y="8518745"/>
            <a:ext cx="3017622" cy="381001"/>
          </a:xfrm>
          <a:prstGeom prst="rect">
            <a:avLst/>
          </a:prstGeom>
          <a:ln w="12700">
            <a:miter lim="400000"/>
          </a:ln>
        </p:spPr>
        <p:txBody>
          <a:bodyPr wrap="none" lIns="50800" tIns="50800" rIns="50800" bIns="50800" anchor="ctr">
            <a:spAutoFit/>
          </a:bodyPr>
          <a:lstStyle>
            <a:lvl1pPr algn="ctr" defTabSz="2438400">
              <a:defRPr sz="1600">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GPT 是一个无所不懂的渊博学者</a:t>
            </a:r>
          </a:p>
        </p:txBody>
      </p:sp>
      <p:sp>
        <p:nvSpPr>
          <p:cNvPr id="298" name="圆角矩形"/>
          <p:cNvSpPr/>
          <p:nvPr/>
        </p:nvSpPr>
        <p:spPr>
          <a:xfrm>
            <a:off x="11129551" y="8290145"/>
            <a:ext cx="3657276" cy="838202"/>
          </a:xfrm>
          <a:prstGeom prst="roundRect">
            <a:avLst>
              <a:gd name="adj" fmla="val 6679"/>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299" name="GPT 是一个你不说清楚话就无法…"/>
          <p:cNvSpPr txBox="1"/>
          <p:nvPr/>
        </p:nvSpPr>
        <p:spPr>
          <a:xfrm>
            <a:off x="11304699" y="8379045"/>
            <a:ext cx="3306980" cy="660401"/>
          </a:xfrm>
          <a:prstGeom prst="rect">
            <a:avLst/>
          </a:prstGeom>
          <a:ln w="12700">
            <a:miter lim="400000"/>
          </a:ln>
        </p:spPr>
        <p:txBody>
          <a:bodyPr wrap="none" lIns="50800" tIns="50800" rIns="50800" bIns="50800" anchor="ctr">
            <a:spAutoFit/>
          </a:bodyPr>
          <a:lstStyle/>
          <a:p>
            <a:pPr algn="ctr" defTabSz="2438400">
              <a:defRPr sz="1600">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GPT 是一个你不说清楚话就无法    </a:t>
            </a:r>
          </a:p>
          <a:p>
            <a:pPr algn="ctr" defTabSz="2438400">
              <a:defRPr sz="1600">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理解你想要什么的硅基宝宝  </a:t>
            </a:r>
          </a:p>
        </p:txBody>
      </p:sp>
      <p:pic>
        <p:nvPicPr>
          <p:cNvPr id="300" name="已粘贴的影片.png" descr="已粘贴的影片.png"/>
          <p:cNvPicPr>
            <a:picLocks noChangeAspect="1"/>
          </p:cNvPicPr>
          <p:nvPr/>
        </p:nvPicPr>
        <p:blipFill>
          <a:blip r:embed="rId5"/>
          <a:stretch>
            <a:fillRect/>
          </a:stretch>
        </p:blipFill>
        <p:spPr>
          <a:xfrm>
            <a:off x="-18288000" y="0"/>
            <a:ext cx="18288000" cy="5944142"/>
          </a:xfrm>
          <a:prstGeom prst="rect">
            <a:avLst/>
          </a:prstGeom>
          <a:ln w="12700">
            <a:miter lim="400000"/>
            <a:headEnd/>
            <a:tailEnd/>
          </a:ln>
        </p:spPr>
      </p:pic>
      <p:sp>
        <p:nvSpPr>
          <p:cNvPr id="301" name="圆角矩形"/>
          <p:cNvSpPr/>
          <p:nvPr/>
        </p:nvSpPr>
        <p:spPr>
          <a:xfrm>
            <a:off x="20079225" y="6878709"/>
            <a:ext cx="8284798" cy="2163927"/>
          </a:xfrm>
          <a:prstGeom prst="roundRect">
            <a:avLst>
              <a:gd name="adj" fmla="val 4201"/>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302" name="也许未来，当科技发展到”脑机接口“的实现。…"/>
          <p:cNvSpPr txBox="1"/>
          <p:nvPr/>
        </p:nvSpPr>
        <p:spPr>
          <a:xfrm>
            <a:off x="20385733" y="7147873"/>
            <a:ext cx="7671782" cy="1625601"/>
          </a:xfrm>
          <a:prstGeom prst="rect">
            <a:avLst/>
          </a:prstGeom>
          <a:ln w="12700">
            <a:miter lim="400000"/>
          </a:ln>
        </p:spPr>
        <p:txBody>
          <a:bodyPr lIns="50800" tIns="50800" rIns="50800" bIns="50800" anchor="ctr">
            <a:spAutoFit/>
          </a:bodyPr>
          <a:lstStyle/>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也许未来，当科技发展到”脑机接口“的实现。  </a:t>
            </a: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我们不需要任何语言，就可以实现和机器的思维同频。</a:t>
            </a: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但是在这之前，它不是我们肚子里的蛔虫。我们只能通过“</a:t>
            </a:r>
            <a:r>
              <a:rPr>
                <a:solidFill>
                  <a:srgbClr val="FF644E"/>
                </a:solidFill>
                <a:latin typeface="MiSans Bold" panose="00000500000000000000" charset="-122"/>
                <a:ea typeface="MiSans Bold" panose="00000500000000000000" charset="-122"/>
                <a:cs typeface="MiSans Bold" panose="00000500000000000000" charset="-122"/>
                <a:sym typeface="MiSans Bold" panose="00000500000000000000" charset="-122"/>
              </a:rPr>
              <a:t>语言</a:t>
            </a:r>
            <a:r>
              <a:t>”来说清楚，我们想要它为我们做什么。</a:t>
            </a:r>
          </a:p>
        </p:txBody>
      </p:sp>
      <p:sp>
        <p:nvSpPr>
          <p:cNvPr id="303" name="圆角矩形"/>
          <p:cNvSpPr/>
          <p:nvPr/>
        </p:nvSpPr>
        <p:spPr>
          <a:xfrm rot="3170">
            <a:off x="29026668" y="7469777"/>
            <a:ext cx="6350706" cy="981791"/>
          </a:xfrm>
          <a:prstGeom prst="roundRect">
            <a:avLst>
              <a:gd name="adj" fmla="val 5702"/>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304" name="这个”语言“，就是我们今天要讲的 Prompt —— 提示词"/>
          <p:cNvSpPr txBox="1"/>
          <p:nvPr/>
        </p:nvSpPr>
        <p:spPr>
          <a:xfrm>
            <a:off x="29332696" y="7757473"/>
            <a:ext cx="5738648" cy="406401"/>
          </a:xfrm>
          <a:prstGeom prst="rect">
            <a:avLst/>
          </a:prstGeom>
          <a:ln w="12700">
            <a:miter lim="400000"/>
          </a:ln>
        </p:spPr>
        <p:txBody>
          <a:bodyPr lIns="50800" tIns="50800" rIns="50800" bIns="50800" anchor="ctr">
            <a:spAutoFit/>
          </a:bodyPr>
          <a:lstStyle/>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这个”</a:t>
            </a:r>
            <a:r>
              <a:rPr>
                <a:solidFill>
                  <a:srgbClr val="FF644E"/>
                </a:solidFill>
                <a:latin typeface="MiSans Bold" panose="00000500000000000000" charset="-122"/>
                <a:ea typeface="MiSans Bold" panose="00000500000000000000" charset="-122"/>
                <a:cs typeface="MiSans Bold" panose="00000500000000000000" charset="-122"/>
                <a:sym typeface="MiSans Bold" panose="00000500000000000000" charset="-122"/>
              </a:rPr>
              <a:t>语言</a:t>
            </a:r>
            <a:r>
              <a:t>“，就是我们今天要讲的 Prompt —— 提示词    </a:t>
            </a:r>
          </a:p>
        </p:txBody>
      </p:sp>
      <p:sp>
        <p:nvSpPr>
          <p:cNvPr id="305" name="Freeform: Shape 9"/>
          <p:cNvSpPr/>
          <p:nvPr/>
        </p:nvSpPr>
        <p:spPr>
          <a:xfrm>
            <a:off x="18574439" y="7588570"/>
            <a:ext cx="842519" cy="744205"/>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Rectangle 27"/>
          <p:cNvSpPr/>
          <p:nvPr/>
        </p:nvSpPr>
        <p:spPr>
          <a:xfrm>
            <a:off x="-1" y="0"/>
            <a:ext cx="18288001" cy="10287000"/>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08" name="TextBox 18"/>
          <p:cNvSpPr txBox="1">
            <a:spLocks noGrp="1"/>
          </p:cNvSpPr>
          <p:nvPr>
            <p:ph type="sldNum" sz="quarter" idx="4294967295"/>
          </p:nvPr>
        </p:nvSpPr>
        <p:spPr>
          <a:xfrm>
            <a:off x="17169149" y="822324"/>
            <a:ext cx="255252" cy="332741"/>
          </a:xfrm>
          <a:prstGeom prst="rect">
            <a:avLst/>
          </a:prstGeom>
        </p:spPr>
        <p:txBody>
          <a:bodyPr anchor="t"/>
          <a:lstStyle>
            <a:lvl1pPr>
              <a:defRPr sz="1600" spc="300">
                <a:solidFill>
                  <a:srgbClr val="F6F1EB"/>
                </a:solidFill>
                <a:latin typeface="+mj-lt"/>
                <a:ea typeface="+mj-ea"/>
                <a:cs typeface="+mj-cs"/>
                <a:sym typeface="Helvetica"/>
              </a:defRPr>
            </a:lvl1pPr>
          </a:lstStyle>
          <a:p>
            <a:fld id="{86CB4B4D-7CA3-9044-876B-883B54F8677D}" type="slidenum">
              <a:rPr/>
            </a:fld>
            <a:endParaRPr/>
          </a:p>
        </p:txBody>
      </p:sp>
      <p:pic>
        <p:nvPicPr>
          <p:cNvPr id="309" name="已粘贴的影片.png" descr="已粘贴的影片.png"/>
          <p:cNvPicPr>
            <a:picLocks noChangeAspect="1"/>
          </p:cNvPicPr>
          <p:nvPr/>
        </p:nvPicPr>
        <p:blipFill>
          <a:blip r:embed="rId1"/>
          <a:stretch>
            <a:fillRect/>
          </a:stretch>
        </p:blipFill>
        <p:spPr>
          <a:xfrm>
            <a:off x="0" y="0"/>
            <a:ext cx="18288001" cy="5944142"/>
          </a:xfrm>
          <a:prstGeom prst="rect">
            <a:avLst/>
          </a:prstGeom>
          <a:ln w="12700">
            <a:miter lim="400000"/>
            <a:headEnd/>
            <a:tailEnd/>
          </a:ln>
        </p:spPr>
      </p:pic>
      <p:sp>
        <p:nvSpPr>
          <p:cNvPr id="310" name="圆角矩形"/>
          <p:cNvSpPr/>
          <p:nvPr/>
        </p:nvSpPr>
        <p:spPr>
          <a:xfrm>
            <a:off x="2159525" y="6878709"/>
            <a:ext cx="6818891" cy="2163927"/>
          </a:xfrm>
          <a:prstGeom prst="roundRect">
            <a:avLst>
              <a:gd name="adj" fmla="val 4201"/>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311" name="也许未来，当科技发展到”脑机接口“的实现。…"/>
          <p:cNvSpPr txBox="1"/>
          <p:nvPr/>
        </p:nvSpPr>
        <p:spPr>
          <a:xfrm>
            <a:off x="2466034" y="7147873"/>
            <a:ext cx="7671781" cy="1625601"/>
          </a:xfrm>
          <a:prstGeom prst="rect">
            <a:avLst/>
          </a:prstGeom>
          <a:ln w="12700">
            <a:miter lim="400000"/>
          </a:ln>
        </p:spPr>
        <p:txBody>
          <a:bodyPr lIns="50800" tIns="50800" rIns="50800" bIns="50800" anchor="ctr">
            <a:spAutoFit/>
          </a:bodyPr>
          <a:lstStyle/>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也许未来，当科技发展到”脑机接口“的实现。  </a:t>
            </a: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我们不需要任何语言，就可以实现和机器的思维同频。</a:t>
            </a: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但是在这之前，它不是我们肚子里的蛔虫。</a:t>
            </a:r>
          </a:p>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我们只能通过“</a:t>
            </a:r>
            <a:r>
              <a:rPr>
                <a:solidFill>
                  <a:srgbClr val="FF644E"/>
                </a:solidFill>
                <a:latin typeface="MiSans Bold" panose="00000500000000000000" charset="-122"/>
                <a:ea typeface="MiSans Bold" panose="00000500000000000000" charset="-122"/>
                <a:cs typeface="MiSans Bold" panose="00000500000000000000" charset="-122"/>
                <a:sym typeface="MiSans Bold" panose="00000500000000000000" charset="-122"/>
              </a:rPr>
              <a:t>语言</a:t>
            </a:r>
            <a:r>
              <a:t>”来说清楚，我们想要它为我们做什么。</a:t>
            </a:r>
          </a:p>
        </p:txBody>
      </p:sp>
      <p:sp>
        <p:nvSpPr>
          <p:cNvPr id="312" name="圆角矩形"/>
          <p:cNvSpPr/>
          <p:nvPr/>
        </p:nvSpPr>
        <p:spPr>
          <a:xfrm rot="3170">
            <a:off x="10700567" y="7469777"/>
            <a:ext cx="6350706" cy="981791"/>
          </a:xfrm>
          <a:prstGeom prst="roundRect">
            <a:avLst>
              <a:gd name="adj" fmla="val 5702"/>
            </a:avLst>
          </a:prstGeom>
          <a:solidFill>
            <a:srgbClr val="FFFFFF"/>
          </a:solidFill>
          <a:ln w="12700">
            <a:miter lim="400000"/>
          </a:ln>
          <a:effectLst>
            <a:outerShdw blurRad="355600" rotWithShape="0">
              <a:srgbClr val="000000">
                <a:alpha val="39502"/>
              </a:srgbClr>
            </a:outerShdw>
          </a:effectLst>
        </p:spPr>
        <p:txBody>
          <a:bodyPr lIns="50800" tIns="50800" rIns="50800" bIns="50800" anchor="b"/>
          <a:lstStyle/>
          <a:p>
            <a:pPr algn="ctr" defTabSz="2438400">
              <a:defRPr sz="2400">
                <a:solidFill>
                  <a:srgbClr val="000000"/>
                </a:solidFill>
                <a:latin typeface="Avenir Next Regular" panose="020B0803020202020204"/>
                <a:ea typeface="Avenir Next Regular" panose="020B0803020202020204"/>
                <a:cs typeface="Avenir Next Regular" panose="020B0803020202020204"/>
                <a:sym typeface="Avenir Next Regular" panose="020B0803020202020204"/>
              </a:defRPr>
            </a:pPr>
          </a:p>
        </p:txBody>
      </p:sp>
      <p:sp>
        <p:nvSpPr>
          <p:cNvPr id="313" name="这个”语言“，就是我们今天要讲的 Prompt —— 提示词"/>
          <p:cNvSpPr txBox="1"/>
          <p:nvPr/>
        </p:nvSpPr>
        <p:spPr>
          <a:xfrm>
            <a:off x="11006595" y="7757472"/>
            <a:ext cx="5738649" cy="406401"/>
          </a:xfrm>
          <a:prstGeom prst="rect">
            <a:avLst/>
          </a:prstGeom>
          <a:ln w="12700">
            <a:miter lim="400000"/>
          </a:ln>
        </p:spPr>
        <p:txBody>
          <a:bodyPr lIns="50800" tIns="50800" rIns="50800" bIns="50800" anchor="ctr">
            <a:spAutoFit/>
          </a:bodyPr>
          <a:lstStyle/>
          <a:p>
            <a:pPr defTabSz="2438400">
              <a:defRPr>
                <a:solidFill>
                  <a:srgbClr val="000000"/>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pPr>
            <a:r>
              <a:t>这个”</a:t>
            </a:r>
            <a:r>
              <a:rPr>
                <a:solidFill>
                  <a:srgbClr val="FF644E"/>
                </a:solidFill>
                <a:latin typeface="MiSans Bold" panose="00000500000000000000" charset="-122"/>
                <a:ea typeface="MiSans Bold" panose="00000500000000000000" charset="-122"/>
                <a:cs typeface="MiSans Bold" panose="00000500000000000000" charset="-122"/>
                <a:sym typeface="MiSans Bold" panose="00000500000000000000" charset="-122"/>
              </a:rPr>
              <a:t>语言</a:t>
            </a:r>
            <a:r>
              <a:t>“，就是我们今天要讲的 Prompt —— 提示词    </a:t>
            </a:r>
          </a:p>
        </p:txBody>
      </p:sp>
      <p:sp>
        <p:nvSpPr>
          <p:cNvPr id="314" name="Freeform: Shape 9"/>
          <p:cNvSpPr/>
          <p:nvPr/>
        </p:nvSpPr>
        <p:spPr>
          <a:xfrm>
            <a:off x="654739" y="7588570"/>
            <a:ext cx="842519" cy="744205"/>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pic>
        <p:nvPicPr>
          <p:cNvPr id="315" name="已粘贴的影片.png" descr="已粘贴的影片.png"/>
          <p:cNvPicPr>
            <a:picLocks noChangeAspect="1"/>
          </p:cNvPicPr>
          <p:nvPr/>
        </p:nvPicPr>
        <p:blipFill>
          <a:blip r:embed="rId2"/>
          <a:srcRect/>
          <a:stretch>
            <a:fillRect/>
          </a:stretch>
        </p:blipFill>
        <p:spPr>
          <a:xfrm>
            <a:off x="-9817280" y="1574480"/>
            <a:ext cx="9655573" cy="67769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 y="293"/>
                </a:lnTo>
                <a:lnTo>
                  <a:pt x="4" y="587"/>
                </a:lnTo>
                <a:lnTo>
                  <a:pt x="53" y="439"/>
                </a:lnTo>
                <a:cubicBezTo>
                  <a:pt x="122" y="230"/>
                  <a:pt x="162" y="170"/>
                  <a:pt x="295" y="83"/>
                </a:cubicBezTo>
                <a:lnTo>
                  <a:pt x="412" y="6"/>
                </a:lnTo>
                <a:lnTo>
                  <a:pt x="206" y="4"/>
                </a:lnTo>
                <a:lnTo>
                  <a:pt x="0" y="0"/>
                </a:lnTo>
                <a:close/>
                <a:moveTo>
                  <a:pt x="21600" y="0"/>
                </a:moveTo>
                <a:lnTo>
                  <a:pt x="21394" y="4"/>
                </a:lnTo>
                <a:lnTo>
                  <a:pt x="21188" y="6"/>
                </a:lnTo>
                <a:lnTo>
                  <a:pt x="21292" y="76"/>
                </a:lnTo>
                <a:cubicBezTo>
                  <a:pt x="21440" y="174"/>
                  <a:pt x="21485" y="238"/>
                  <a:pt x="21534" y="412"/>
                </a:cubicBezTo>
                <a:cubicBezTo>
                  <a:pt x="21558" y="497"/>
                  <a:pt x="21583" y="567"/>
                  <a:pt x="21589" y="567"/>
                </a:cubicBezTo>
                <a:cubicBezTo>
                  <a:pt x="21595" y="567"/>
                  <a:pt x="21600" y="439"/>
                  <a:pt x="21600" y="283"/>
                </a:cubicBezTo>
                <a:lnTo>
                  <a:pt x="21600" y="0"/>
                </a:lnTo>
                <a:close/>
                <a:moveTo>
                  <a:pt x="3604" y="333"/>
                </a:moveTo>
                <a:lnTo>
                  <a:pt x="1215" y="344"/>
                </a:lnTo>
                <a:lnTo>
                  <a:pt x="1135" y="473"/>
                </a:lnTo>
                <a:cubicBezTo>
                  <a:pt x="1085" y="553"/>
                  <a:pt x="1047" y="668"/>
                  <a:pt x="1036" y="777"/>
                </a:cubicBezTo>
                <a:cubicBezTo>
                  <a:pt x="1026" y="873"/>
                  <a:pt x="1022" y="1597"/>
                  <a:pt x="1027" y="2388"/>
                </a:cubicBezTo>
                <a:cubicBezTo>
                  <a:pt x="1037" y="3985"/>
                  <a:pt x="1037" y="3988"/>
                  <a:pt x="1230" y="4107"/>
                </a:cubicBezTo>
                <a:cubicBezTo>
                  <a:pt x="1304" y="4153"/>
                  <a:pt x="1734" y="4163"/>
                  <a:pt x="3661" y="4164"/>
                </a:cubicBezTo>
                <a:cubicBezTo>
                  <a:pt x="5935" y="4166"/>
                  <a:pt x="6006" y="4164"/>
                  <a:pt x="6094" y="4087"/>
                </a:cubicBezTo>
                <a:cubicBezTo>
                  <a:pt x="6272" y="3932"/>
                  <a:pt x="6273" y="3924"/>
                  <a:pt x="6273" y="2243"/>
                </a:cubicBezTo>
                <a:cubicBezTo>
                  <a:pt x="6273" y="546"/>
                  <a:pt x="6269" y="510"/>
                  <a:pt x="6088" y="387"/>
                </a:cubicBezTo>
                <a:cubicBezTo>
                  <a:pt x="6002" y="329"/>
                  <a:pt x="5744" y="323"/>
                  <a:pt x="3604" y="333"/>
                </a:cubicBezTo>
                <a:close/>
                <a:moveTo>
                  <a:pt x="567" y="405"/>
                </a:moveTo>
                <a:cubicBezTo>
                  <a:pt x="562" y="405"/>
                  <a:pt x="558" y="413"/>
                  <a:pt x="552" y="430"/>
                </a:cubicBezTo>
                <a:cubicBezTo>
                  <a:pt x="544" y="456"/>
                  <a:pt x="514" y="468"/>
                  <a:pt x="486" y="458"/>
                </a:cubicBezTo>
                <a:cubicBezTo>
                  <a:pt x="411" y="430"/>
                  <a:pt x="256" y="699"/>
                  <a:pt x="256" y="855"/>
                </a:cubicBezTo>
                <a:cubicBezTo>
                  <a:pt x="256" y="1021"/>
                  <a:pt x="333" y="1197"/>
                  <a:pt x="439" y="1274"/>
                </a:cubicBezTo>
                <a:cubicBezTo>
                  <a:pt x="560" y="1361"/>
                  <a:pt x="679" y="1320"/>
                  <a:pt x="788" y="1154"/>
                </a:cubicBezTo>
                <a:cubicBezTo>
                  <a:pt x="912" y="963"/>
                  <a:pt x="913" y="784"/>
                  <a:pt x="790" y="584"/>
                </a:cubicBezTo>
                <a:cubicBezTo>
                  <a:pt x="732" y="489"/>
                  <a:pt x="682" y="446"/>
                  <a:pt x="649" y="458"/>
                </a:cubicBezTo>
                <a:cubicBezTo>
                  <a:pt x="621" y="468"/>
                  <a:pt x="592" y="456"/>
                  <a:pt x="583" y="430"/>
                </a:cubicBezTo>
                <a:cubicBezTo>
                  <a:pt x="577" y="413"/>
                  <a:pt x="572" y="405"/>
                  <a:pt x="567" y="405"/>
                </a:cubicBezTo>
                <a:close/>
                <a:moveTo>
                  <a:pt x="10982" y="4449"/>
                </a:moveTo>
                <a:cubicBezTo>
                  <a:pt x="456" y="4449"/>
                  <a:pt x="1200" y="4432"/>
                  <a:pt x="1088" y="4676"/>
                </a:cubicBezTo>
                <a:cubicBezTo>
                  <a:pt x="1038" y="4785"/>
                  <a:pt x="1036" y="5100"/>
                  <a:pt x="1036" y="12517"/>
                </a:cubicBezTo>
                <a:cubicBezTo>
                  <a:pt x="1036" y="18702"/>
                  <a:pt x="1043" y="20269"/>
                  <a:pt x="1072" y="20367"/>
                </a:cubicBezTo>
                <a:cubicBezTo>
                  <a:pt x="1113" y="20503"/>
                  <a:pt x="1192" y="20587"/>
                  <a:pt x="1320" y="20631"/>
                </a:cubicBezTo>
                <a:cubicBezTo>
                  <a:pt x="1449" y="20675"/>
                  <a:pt x="20514" y="20674"/>
                  <a:pt x="20649" y="20630"/>
                </a:cubicBezTo>
                <a:cubicBezTo>
                  <a:pt x="20717" y="20607"/>
                  <a:pt x="20794" y="20542"/>
                  <a:pt x="20841" y="20468"/>
                </a:cubicBezTo>
                <a:lnTo>
                  <a:pt x="20919" y="20344"/>
                </a:lnTo>
                <a:lnTo>
                  <a:pt x="20919" y="12575"/>
                </a:lnTo>
                <a:cubicBezTo>
                  <a:pt x="20919" y="3932"/>
                  <a:pt x="20936" y="4655"/>
                  <a:pt x="20729" y="4515"/>
                </a:cubicBezTo>
                <a:cubicBezTo>
                  <a:pt x="20641" y="4455"/>
                  <a:pt x="19807" y="4449"/>
                  <a:pt x="10982" y="4449"/>
                </a:cubicBezTo>
                <a:close/>
                <a:moveTo>
                  <a:pt x="563" y="4570"/>
                </a:moveTo>
                <a:cubicBezTo>
                  <a:pt x="414" y="4570"/>
                  <a:pt x="256" y="4778"/>
                  <a:pt x="256" y="4974"/>
                </a:cubicBezTo>
                <a:cubicBezTo>
                  <a:pt x="256" y="5146"/>
                  <a:pt x="325" y="5324"/>
                  <a:pt x="419" y="5397"/>
                </a:cubicBezTo>
                <a:cubicBezTo>
                  <a:pt x="525" y="5479"/>
                  <a:pt x="622" y="5475"/>
                  <a:pt x="726" y="5385"/>
                </a:cubicBezTo>
                <a:cubicBezTo>
                  <a:pt x="991" y="5154"/>
                  <a:pt x="874" y="4570"/>
                  <a:pt x="563" y="4570"/>
                </a:cubicBezTo>
                <a:close/>
                <a:moveTo>
                  <a:pt x="4" y="21013"/>
                </a:moveTo>
                <a:lnTo>
                  <a:pt x="3" y="21307"/>
                </a:lnTo>
                <a:lnTo>
                  <a:pt x="0" y="21600"/>
                </a:lnTo>
                <a:lnTo>
                  <a:pt x="206" y="21596"/>
                </a:lnTo>
                <a:lnTo>
                  <a:pt x="412" y="21592"/>
                </a:lnTo>
                <a:lnTo>
                  <a:pt x="308" y="21524"/>
                </a:lnTo>
                <a:cubicBezTo>
                  <a:pt x="162" y="21427"/>
                  <a:pt x="120" y="21367"/>
                  <a:pt x="59" y="21179"/>
                </a:cubicBezTo>
                <a:lnTo>
                  <a:pt x="4" y="21013"/>
                </a:lnTo>
                <a:close/>
                <a:moveTo>
                  <a:pt x="21596" y="21013"/>
                </a:moveTo>
                <a:lnTo>
                  <a:pt x="21541" y="21179"/>
                </a:lnTo>
                <a:cubicBezTo>
                  <a:pt x="21480" y="21367"/>
                  <a:pt x="21438" y="21427"/>
                  <a:pt x="21292" y="21524"/>
                </a:cubicBezTo>
                <a:lnTo>
                  <a:pt x="21188" y="21592"/>
                </a:lnTo>
                <a:lnTo>
                  <a:pt x="21394" y="21596"/>
                </a:lnTo>
                <a:lnTo>
                  <a:pt x="21600" y="21600"/>
                </a:lnTo>
                <a:lnTo>
                  <a:pt x="21597" y="21307"/>
                </a:lnTo>
                <a:lnTo>
                  <a:pt x="21596" y="21013"/>
                </a:lnTo>
                <a:close/>
              </a:path>
            </a:pathLst>
          </a:cu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009406" y="2376492"/>
            <a:ext cx="15546942" cy="5534015"/>
          </a:xfrm>
          <a:prstGeom prst="rect">
            <a:avLst/>
          </a:prstGeom>
          <a:ln w="12700">
            <a:miter lim="400000"/>
          </a:ln>
        </p:spPr>
        <p:txBody>
          <a:bodyPr wrap="square" lIns="45719" rIns="45719">
            <a:spAutoFit/>
          </a:bodyPr>
          <a:lstStyle/>
          <a:p>
            <a:pPr>
              <a:lnSpc>
                <a:spcPct val="150000"/>
              </a:lnSpc>
            </a:pPr>
            <a:r>
              <a:rPr lang="zh-CN" altLang="en-US" sz="4000" dirty="0">
                <a:latin typeface="MiSans Normal" panose="00000500000000000000" charset="-122"/>
                <a:ea typeface="MiSans Normal" panose="00000500000000000000" charset="-122"/>
              </a:rPr>
              <a:t>提示词（</a:t>
            </a:r>
            <a:r>
              <a:rPr lang="en-GB" altLang="zh-CN" sz="4000" dirty="0">
                <a:latin typeface="MiSans Normal" panose="00000500000000000000" charset="-122"/>
                <a:ea typeface="MiSans Normal" panose="00000500000000000000" charset="-122"/>
              </a:rPr>
              <a:t>Prompt</a:t>
            </a:r>
            <a:r>
              <a:rPr lang="zh-CN" altLang="en-GB" sz="4000" dirty="0">
                <a:latin typeface="MiSans Normal" panose="00000500000000000000" charset="-122"/>
                <a:ea typeface="MiSans Normal" panose="00000500000000000000" charset="-122"/>
              </a:rPr>
              <a:t>）</a:t>
            </a:r>
            <a:r>
              <a:rPr lang="zh-CN" altLang="en-US" sz="4000" dirty="0">
                <a:latin typeface="MiSans Normal" panose="00000500000000000000" charset="-122"/>
                <a:ea typeface="MiSans Normal" panose="00000500000000000000" charset="-122"/>
              </a:rPr>
              <a:t>是给大语言模型的输入文本，用来指定模型应该执行什么样的任务并生成什么样的内容。</a:t>
            </a:r>
            <a:endParaRPr lang="zh-CN" altLang="en-US" sz="4000" dirty="0">
              <a:latin typeface="MiSans Normal" panose="00000500000000000000" charset="-122"/>
              <a:ea typeface="MiSans Normal" panose="00000500000000000000" charset="-122"/>
            </a:endParaRPr>
          </a:p>
          <a:p>
            <a:pPr>
              <a:lnSpc>
                <a:spcPct val="150000"/>
              </a:lnSpc>
            </a:pPr>
            <a:endParaRPr lang="en-US" altLang="zh-CN" sz="4000" dirty="0">
              <a:latin typeface="MiSans Normal" panose="00000500000000000000" charset="-122"/>
              <a:ea typeface="MiSans Normal" panose="00000500000000000000" charset="-122"/>
            </a:endParaRPr>
          </a:p>
          <a:p>
            <a:pPr>
              <a:lnSpc>
                <a:spcPct val="150000"/>
              </a:lnSpc>
            </a:pPr>
            <a:r>
              <a:rPr lang="zh-CN" altLang="en-US" sz="4000" b="1" dirty="0">
                <a:solidFill>
                  <a:srgbClr val="F15A24"/>
                </a:solidFill>
                <a:latin typeface="MiSans Demibold" panose="00000500000000000000" pitchFamily="2" charset="-122"/>
                <a:ea typeface="MiSans Demibold" panose="00000500000000000000" pitchFamily="2" charset="-122"/>
              </a:rPr>
              <a:t>提示词发挥了“提示” 模型 应该做什么的作用</a:t>
            </a:r>
            <a:r>
              <a:rPr lang="zh-CN" altLang="en-US" sz="4000" dirty="0">
                <a:latin typeface="MiSans Normal" panose="00000500000000000000" charset="-122"/>
                <a:ea typeface="MiSans Normal" panose="00000500000000000000" charset="-122"/>
              </a:rPr>
              <a:t>。设计高质量的提示词需要根据目标任务和模型能力进行设计，好的提示词可以让模型正确理解人类需求并给出符合预期的结果。</a:t>
            </a:r>
            <a:endParaRPr lang="zh-CN" altLang="en-US" sz="4000" dirty="0">
              <a:latin typeface="MiSans Normal" panose="00000500000000000000" charset="-122"/>
              <a:ea typeface="MiSans Normal" panose="00000500000000000000" charset="-122"/>
            </a:endParaRPr>
          </a:p>
        </p:txBody>
      </p:sp>
      <p:pic>
        <p:nvPicPr>
          <p:cNvPr id="287" name="横版_黑.png" descr="横版_黑.png"/>
          <p:cNvPicPr>
            <a:picLocks noChangeAspect="1"/>
          </p:cNvPicPr>
          <p:nvPr/>
        </p:nvPicPr>
        <p:blipFill>
          <a:blip r:embed="rId1"/>
          <a:stretch>
            <a:fillRect/>
          </a:stretch>
        </p:blipFill>
        <p:spPr>
          <a:xfrm>
            <a:off x="1110111" y="1299524"/>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Rectangle 27"/>
          <p:cNvSpPr/>
          <p:nvPr/>
        </p:nvSpPr>
        <p:spPr>
          <a:xfrm>
            <a:off x="11565483" y="3980454"/>
            <a:ext cx="6722517" cy="19650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18" name="这可能是你和 GPT 的第一次对话"/>
          <p:cNvSpPr txBox="1"/>
          <p:nvPr/>
        </p:nvSpPr>
        <p:spPr>
          <a:xfrm>
            <a:off x="12894791" y="4718600"/>
            <a:ext cx="4927919" cy="520701"/>
          </a:xfrm>
          <a:prstGeom prst="rect">
            <a:avLst/>
          </a:prstGeom>
          <a:ln w="12700">
            <a:miter lim="400000"/>
          </a:ln>
        </p:spPr>
        <p:txBody>
          <a:bodyPr wrap="none" lIns="50800" tIns="50800" rIns="50800" bIns="50800" anchor="ctr">
            <a:spAutoFit/>
          </a:bodyPr>
          <a:lstStyle/>
          <a:p>
            <a: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这可能是你和 GPT 的</a:t>
            </a:r>
            <a:r>
              <a:rPr>
                <a:solidFill>
                  <a:srgbClr val="F15A24"/>
                </a:solidFill>
              </a:rPr>
              <a:t>第一次对话 </a:t>
            </a:r>
            <a:endParaRPr>
              <a:solidFill>
                <a:srgbClr val="F15A24"/>
              </a:solidFill>
            </a:endParaRPr>
          </a:p>
        </p:txBody>
      </p:sp>
      <p:sp>
        <p:nvSpPr>
          <p:cNvPr id="319" name="Freeform: Shape 9"/>
          <p:cNvSpPr/>
          <p:nvPr/>
        </p:nvSpPr>
        <p:spPr>
          <a:xfrm rot="10800000">
            <a:off x="12001475" y="4686697"/>
            <a:ext cx="625605" cy="552604"/>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pic>
        <p:nvPicPr>
          <p:cNvPr id="320" name="已粘贴的影片.png" descr="已粘贴的影片.png"/>
          <p:cNvPicPr>
            <a:picLocks noChangeAspect="1"/>
          </p:cNvPicPr>
          <p:nvPr/>
        </p:nvPicPr>
        <p:blipFill>
          <a:blip r:embed="rId1"/>
          <a:srcRect/>
          <a:stretch>
            <a:fillRect/>
          </a:stretch>
        </p:blipFill>
        <p:spPr>
          <a:xfrm>
            <a:off x="1104720" y="1574480"/>
            <a:ext cx="9655572" cy="6776903"/>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3" y="293"/>
                </a:lnTo>
                <a:lnTo>
                  <a:pt x="4" y="587"/>
                </a:lnTo>
                <a:lnTo>
                  <a:pt x="53" y="439"/>
                </a:lnTo>
                <a:cubicBezTo>
                  <a:pt x="122" y="230"/>
                  <a:pt x="162" y="170"/>
                  <a:pt x="295" y="83"/>
                </a:cubicBezTo>
                <a:lnTo>
                  <a:pt x="412" y="6"/>
                </a:lnTo>
                <a:lnTo>
                  <a:pt x="206" y="4"/>
                </a:lnTo>
                <a:lnTo>
                  <a:pt x="0" y="0"/>
                </a:lnTo>
                <a:close/>
                <a:moveTo>
                  <a:pt x="21600" y="0"/>
                </a:moveTo>
                <a:lnTo>
                  <a:pt x="21394" y="4"/>
                </a:lnTo>
                <a:lnTo>
                  <a:pt x="21188" y="6"/>
                </a:lnTo>
                <a:lnTo>
                  <a:pt x="21292" y="76"/>
                </a:lnTo>
                <a:cubicBezTo>
                  <a:pt x="21440" y="174"/>
                  <a:pt x="21485" y="238"/>
                  <a:pt x="21534" y="412"/>
                </a:cubicBezTo>
                <a:cubicBezTo>
                  <a:pt x="21558" y="497"/>
                  <a:pt x="21583" y="567"/>
                  <a:pt x="21589" y="567"/>
                </a:cubicBezTo>
                <a:cubicBezTo>
                  <a:pt x="21595" y="567"/>
                  <a:pt x="21600" y="439"/>
                  <a:pt x="21600" y="283"/>
                </a:cubicBezTo>
                <a:lnTo>
                  <a:pt x="21600" y="0"/>
                </a:lnTo>
                <a:close/>
                <a:moveTo>
                  <a:pt x="3604" y="333"/>
                </a:moveTo>
                <a:lnTo>
                  <a:pt x="1215" y="344"/>
                </a:lnTo>
                <a:lnTo>
                  <a:pt x="1135" y="473"/>
                </a:lnTo>
                <a:cubicBezTo>
                  <a:pt x="1085" y="553"/>
                  <a:pt x="1047" y="668"/>
                  <a:pt x="1036" y="777"/>
                </a:cubicBezTo>
                <a:cubicBezTo>
                  <a:pt x="1026" y="873"/>
                  <a:pt x="1022" y="1597"/>
                  <a:pt x="1027" y="2388"/>
                </a:cubicBezTo>
                <a:cubicBezTo>
                  <a:pt x="1037" y="3985"/>
                  <a:pt x="1037" y="3988"/>
                  <a:pt x="1230" y="4107"/>
                </a:cubicBezTo>
                <a:cubicBezTo>
                  <a:pt x="1304" y="4153"/>
                  <a:pt x="1734" y="4163"/>
                  <a:pt x="3661" y="4164"/>
                </a:cubicBezTo>
                <a:cubicBezTo>
                  <a:pt x="5935" y="4166"/>
                  <a:pt x="6006" y="4164"/>
                  <a:pt x="6094" y="4087"/>
                </a:cubicBezTo>
                <a:cubicBezTo>
                  <a:pt x="6272" y="3932"/>
                  <a:pt x="6273" y="3924"/>
                  <a:pt x="6273" y="2243"/>
                </a:cubicBezTo>
                <a:cubicBezTo>
                  <a:pt x="6273" y="546"/>
                  <a:pt x="6269" y="510"/>
                  <a:pt x="6088" y="387"/>
                </a:cubicBezTo>
                <a:cubicBezTo>
                  <a:pt x="6002" y="329"/>
                  <a:pt x="5744" y="323"/>
                  <a:pt x="3604" y="333"/>
                </a:cubicBezTo>
                <a:close/>
                <a:moveTo>
                  <a:pt x="567" y="405"/>
                </a:moveTo>
                <a:cubicBezTo>
                  <a:pt x="562" y="405"/>
                  <a:pt x="558" y="413"/>
                  <a:pt x="552" y="430"/>
                </a:cubicBezTo>
                <a:cubicBezTo>
                  <a:pt x="544" y="456"/>
                  <a:pt x="514" y="468"/>
                  <a:pt x="486" y="458"/>
                </a:cubicBezTo>
                <a:cubicBezTo>
                  <a:pt x="411" y="430"/>
                  <a:pt x="256" y="699"/>
                  <a:pt x="256" y="855"/>
                </a:cubicBezTo>
                <a:cubicBezTo>
                  <a:pt x="256" y="1021"/>
                  <a:pt x="333" y="1197"/>
                  <a:pt x="439" y="1274"/>
                </a:cubicBezTo>
                <a:cubicBezTo>
                  <a:pt x="560" y="1361"/>
                  <a:pt x="679" y="1320"/>
                  <a:pt x="788" y="1154"/>
                </a:cubicBezTo>
                <a:cubicBezTo>
                  <a:pt x="912" y="963"/>
                  <a:pt x="913" y="784"/>
                  <a:pt x="790" y="584"/>
                </a:cubicBezTo>
                <a:cubicBezTo>
                  <a:pt x="732" y="489"/>
                  <a:pt x="682" y="446"/>
                  <a:pt x="649" y="458"/>
                </a:cubicBezTo>
                <a:cubicBezTo>
                  <a:pt x="621" y="468"/>
                  <a:pt x="592" y="456"/>
                  <a:pt x="583" y="430"/>
                </a:cubicBezTo>
                <a:cubicBezTo>
                  <a:pt x="577" y="413"/>
                  <a:pt x="572" y="405"/>
                  <a:pt x="567" y="405"/>
                </a:cubicBezTo>
                <a:close/>
                <a:moveTo>
                  <a:pt x="10982" y="4449"/>
                </a:moveTo>
                <a:cubicBezTo>
                  <a:pt x="456" y="4449"/>
                  <a:pt x="1200" y="4432"/>
                  <a:pt x="1088" y="4676"/>
                </a:cubicBezTo>
                <a:cubicBezTo>
                  <a:pt x="1038" y="4785"/>
                  <a:pt x="1036" y="5100"/>
                  <a:pt x="1036" y="12517"/>
                </a:cubicBezTo>
                <a:cubicBezTo>
                  <a:pt x="1036" y="18702"/>
                  <a:pt x="1043" y="20269"/>
                  <a:pt x="1072" y="20367"/>
                </a:cubicBezTo>
                <a:cubicBezTo>
                  <a:pt x="1113" y="20503"/>
                  <a:pt x="1192" y="20587"/>
                  <a:pt x="1320" y="20631"/>
                </a:cubicBezTo>
                <a:cubicBezTo>
                  <a:pt x="1449" y="20675"/>
                  <a:pt x="20514" y="20674"/>
                  <a:pt x="20649" y="20630"/>
                </a:cubicBezTo>
                <a:cubicBezTo>
                  <a:pt x="20717" y="20607"/>
                  <a:pt x="20794" y="20542"/>
                  <a:pt x="20841" y="20468"/>
                </a:cubicBezTo>
                <a:lnTo>
                  <a:pt x="20919" y="20344"/>
                </a:lnTo>
                <a:lnTo>
                  <a:pt x="20919" y="12575"/>
                </a:lnTo>
                <a:cubicBezTo>
                  <a:pt x="20919" y="3932"/>
                  <a:pt x="20936" y="4655"/>
                  <a:pt x="20729" y="4515"/>
                </a:cubicBezTo>
                <a:cubicBezTo>
                  <a:pt x="20641" y="4455"/>
                  <a:pt x="19807" y="4449"/>
                  <a:pt x="10982" y="4449"/>
                </a:cubicBezTo>
                <a:close/>
                <a:moveTo>
                  <a:pt x="563" y="4570"/>
                </a:moveTo>
                <a:cubicBezTo>
                  <a:pt x="414" y="4570"/>
                  <a:pt x="256" y="4778"/>
                  <a:pt x="256" y="4974"/>
                </a:cubicBezTo>
                <a:cubicBezTo>
                  <a:pt x="256" y="5146"/>
                  <a:pt x="325" y="5324"/>
                  <a:pt x="419" y="5397"/>
                </a:cubicBezTo>
                <a:cubicBezTo>
                  <a:pt x="525" y="5479"/>
                  <a:pt x="622" y="5475"/>
                  <a:pt x="726" y="5385"/>
                </a:cubicBezTo>
                <a:cubicBezTo>
                  <a:pt x="991" y="5154"/>
                  <a:pt x="874" y="4570"/>
                  <a:pt x="563" y="4570"/>
                </a:cubicBezTo>
                <a:close/>
                <a:moveTo>
                  <a:pt x="4" y="21013"/>
                </a:moveTo>
                <a:lnTo>
                  <a:pt x="3" y="21307"/>
                </a:lnTo>
                <a:lnTo>
                  <a:pt x="0" y="21600"/>
                </a:lnTo>
                <a:lnTo>
                  <a:pt x="206" y="21596"/>
                </a:lnTo>
                <a:lnTo>
                  <a:pt x="412" y="21592"/>
                </a:lnTo>
                <a:lnTo>
                  <a:pt x="308" y="21524"/>
                </a:lnTo>
                <a:cubicBezTo>
                  <a:pt x="162" y="21427"/>
                  <a:pt x="120" y="21367"/>
                  <a:pt x="59" y="21179"/>
                </a:cubicBezTo>
                <a:lnTo>
                  <a:pt x="4" y="21013"/>
                </a:lnTo>
                <a:close/>
                <a:moveTo>
                  <a:pt x="21596" y="21013"/>
                </a:moveTo>
                <a:lnTo>
                  <a:pt x="21541" y="21179"/>
                </a:lnTo>
                <a:cubicBezTo>
                  <a:pt x="21480" y="21367"/>
                  <a:pt x="21438" y="21427"/>
                  <a:pt x="21292" y="21524"/>
                </a:cubicBezTo>
                <a:lnTo>
                  <a:pt x="21188" y="21592"/>
                </a:lnTo>
                <a:lnTo>
                  <a:pt x="21394" y="21596"/>
                </a:lnTo>
                <a:lnTo>
                  <a:pt x="21600" y="21600"/>
                </a:lnTo>
                <a:lnTo>
                  <a:pt x="21597" y="21307"/>
                </a:lnTo>
                <a:lnTo>
                  <a:pt x="21596" y="21013"/>
                </a:lnTo>
                <a:close/>
              </a:path>
            </a:pathLst>
          </a:custGeom>
          <a:ln w="12700">
            <a:miter lim="400000"/>
            <a:headEnd/>
            <a:tailEnd/>
          </a:ln>
        </p:spPr>
      </p:pic>
      <p:pic>
        <p:nvPicPr>
          <p:cNvPr id="321" name="已粘贴的影片.png" descr="已粘贴的影片.png"/>
          <p:cNvPicPr>
            <a:picLocks noChangeAspect="1"/>
          </p:cNvPicPr>
          <p:nvPr/>
        </p:nvPicPr>
        <p:blipFill>
          <a:blip r:embed="rId2"/>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1061832" y="4538205"/>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直接提问型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3" name="图片 2"/>
          <p:cNvPicPr>
            <a:picLocks noChangeAspect="1"/>
          </p:cNvPicPr>
          <p:nvPr/>
        </p:nvPicPr>
        <p:blipFill>
          <a:blip r:embed="rId2"/>
          <a:stretch>
            <a:fillRect/>
          </a:stretch>
        </p:blipFill>
        <p:spPr>
          <a:xfrm>
            <a:off x="4545643" y="821888"/>
            <a:ext cx="12685663" cy="864322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策略建议型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5" name="图片 4"/>
          <p:cNvPicPr>
            <a:picLocks noChangeAspect="1"/>
          </p:cNvPicPr>
          <p:nvPr/>
        </p:nvPicPr>
        <p:blipFill>
          <a:blip r:embed="rId2"/>
          <a:stretch>
            <a:fillRect/>
          </a:stretch>
        </p:blipFill>
        <p:spPr>
          <a:xfrm>
            <a:off x="3700570" y="1604211"/>
            <a:ext cx="13821598" cy="74008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策略建议型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61428" y="893894"/>
            <a:ext cx="12070683" cy="16222383"/>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indefinite" fill="hold"/>
                                        <p:tgtEl>
                                          <p:spTgt spid="2"/>
                                        </p:tgtEl>
                                        <p:attrNameLst>
                                          <p:attrName>style.visibility</p:attrName>
                                        </p:attrNameLst>
                                      </p:cBhvr>
                                      <p:to>
                                        <p:strVal val="visible"/>
                                      </p:to>
                                    </p:set>
                                    <p:anim calcmode="lin" valueType="num">
                                      <p:cBhvr>
                                        <p:cTn id="7" dur="1000" fill="hold"/>
                                        <p:tgtEl>
                                          <p:spTgt spid="2"/>
                                        </p:tgtEl>
                                        <p:attrNameLst>
                                          <p:attrName>ppt_x</p:attrName>
                                        </p:attrNameLst>
                                      </p:cBhvr>
                                      <p:tavLst>
                                        <p:tav tm="0">
                                          <p:val>
                                            <p:strVal val="#ppt_x"/>
                                          </p:val>
                                        </p:tav>
                                        <p:tav tm="100000">
                                          <p:val>
                                            <p:strVal val="#ppt_x"/>
                                          </p:val>
                                        </p:tav>
                                      </p:tavLst>
                                    </p:anim>
                                    <p:anim calcmode="lin" valueType="num">
                                      <p:cBhvr>
                                        <p:cTn id="8" dur="1000" fill="hold"/>
                                        <p:tgtEl>
                                          <p:spTgt spid="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advAuto="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策略建议型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5" name="图片 4"/>
          <p:cNvPicPr>
            <a:picLocks noChangeAspect="1"/>
          </p:cNvPicPr>
          <p:nvPr/>
        </p:nvPicPr>
        <p:blipFill>
          <a:blip r:embed="rId2"/>
          <a:stretch>
            <a:fillRect/>
          </a:stretch>
        </p:blipFill>
        <p:spPr>
          <a:xfrm>
            <a:off x="3700570" y="1604211"/>
            <a:ext cx="13821598" cy="7400875"/>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1465497" y="4538206"/>
            <a:ext cx="1487587"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翻译型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3" name="图片 2"/>
          <p:cNvPicPr>
            <a:picLocks noChangeAspect="1"/>
          </p:cNvPicPr>
          <p:nvPr/>
        </p:nvPicPr>
        <p:blipFill>
          <a:blip r:embed="rId2"/>
          <a:stretch>
            <a:fillRect/>
          </a:stretch>
        </p:blipFill>
        <p:spPr>
          <a:xfrm>
            <a:off x="4844716" y="574878"/>
            <a:ext cx="11678652" cy="9137244"/>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概念解释型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4" name="图片 3"/>
          <p:cNvPicPr>
            <a:picLocks noChangeAspect="1"/>
          </p:cNvPicPr>
          <p:nvPr/>
        </p:nvPicPr>
        <p:blipFill>
          <a:blip r:embed="rId2"/>
          <a:stretch>
            <a:fillRect/>
          </a:stretch>
        </p:blipFill>
        <p:spPr>
          <a:xfrm>
            <a:off x="5518484" y="328694"/>
            <a:ext cx="11570368" cy="962961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概念解释型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3" name="图片 2"/>
          <p:cNvPicPr>
            <a:picLocks noChangeAspect="1"/>
          </p:cNvPicPr>
          <p:nvPr/>
        </p:nvPicPr>
        <p:blipFill>
          <a:blip r:embed="rId2"/>
          <a:stretch>
            <a:fillRect/>
          </a:stretch>
        </p:blipFill>
        <p:spPr>
          <a:xfrm>
            <a:off x="5168103" y="0"/>
            <a:ext cx="11929310" cy="1970601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为什么提示词需要学习</a:t>
            </a:r>
            <a:r>
              <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a:t>
            </a:r>
            <a:endPar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8" name="Rectangle 27"/>
          <p:cNvSpPr/>
          <p:nvPr/>
        </p:nvSpPr>
        <p:spPr>
          <a:xfrm>
            <a:off x="9714805" y="0"/>
            <a:ext cx="8573195" cy="10287000"/>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39" name="如果把ChatGPT具象成一个执行力&amp;知识广度拉满的员工，…"/>
          <p:cNvSpPr txBox="1"/>
          <p:nvPr/>
        </p:nvSpPr>
        <p:spPr>
          <a:xfrm>
            <a:off x="703580" y="4353771"/>
            <a:ext cx="8440421" cy="2155191"/>
          </a:xfrm>
          <a:prstGeom prst="rect">
            <a:avLst/>
          </a:prstGeom>
          <a:ln w="12700">
            <a:miter lim="400000"/>
          </a:ln>
        </p:spPr>
        <p:txBody>
          <a:bodyPr wrap="none" lIns="50800" tIns="50800" rIns="50800" bIns="50800" anchor="ctr">
            <a:spAutoFit/>
          </a:bodyPr>
          <a:lstStyle/>
          <a:p>
            <a:pPr defTabSz="2438400">
              <a:lnSpc>
                <a:spcPct val="130000"/>
              </a:lnSpc>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如果把ChatGPT具象成一个执行力&amp;知识广度拉满的员工</a:t>
            </a:r>
            <a:r>
              <a:rPr dirty="0"/>
              <a:t>，</a:t>
            </a:r>
            <a:endParaRPr dirty="0"/>
          </a:p>
          <a:p>
            <a:pPr defTabSz="2438400">
              <a:lnSpc>
                <a:spcPct val="130000"/>
              </a:lnSpc>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那</a:t>
            </a:r>
            <a:r>
              <a:rPr dirty="0"/>
              <a:t> </a:t>
            </a:r>
            <a:r>
              <a:rPr dirty="0">
                <a:solidFill>
                  <a:srgbClr val="F15A24"/>
                </a:solidFill>
              </a:rPr>
              <a:t>Prompt</a:t>
            </a:r>
            <a:r>
              <a:rPr dirty="0"/>
              <a:t> </a:t>
            </a:r>
            <a:r>
              <a:rPr dirty="0" err="1"/>
              <a:t>则是你给他的</a:t>
            </a:r>
            <a:r>
              <a:rPr dirty="0"/>
              <a:t> Brief，</a:t>
            </a:r>
            <a:endParaRPr dirty="0"/>
          </a:p>
          <a:p>
            <a:pPr defTabSz="2438400">
              <a:lnSpc>
                <a:spcPct val="130000"/>
              </a:lnSpc>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a:t>Brief </a:t>
            </a:r>
            <a:r>
              <a:rPr dirty="0" err="1"/>
              <a:t>越详细，上下文越丰富</a:t>
            </a:r>
            <a:r>
              <a:rPr dirty="0"/>
              <a:t>，</a:t>
            </a:r>
            <a:endParaRPr dirty="0"/>
          </a:p>
          <a:p>
            <a:pPr defTabSz="2438400">
              <a:lnSpc>
                <a:spcPct val="130000"/>
              </a:lnSpc>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输出定义越明确，员工干的活儿就越漂亮</a:t>
            </a:r>
            <a:r>
              <a:rPr dirty="0"/>
              <a:t>。</a:t>
            </a:r>
            <a:endParaRPr dirty="0"/>
          </a:p>
        </p:txBody>
      </p:sp>
      <p:sp>
        <p:nvSpPr>
          <p:cNvPr id="340" name="Freeform: Shape 9"/>
          <p:cNvSpPr/>
          <p:nvPr/>
        </p:nvSpPr>
        <p:spPr>
          <a:xfrm rot="2700000">
            <a:off x="16862344" y="8955079"/>
            <a:ext cx="1371448" cy="1211415"/>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pic>
        <p:nvPicPr>
          <p:cNvPr id="341" name="已粘贴的影片.png" descr="已粘贴的影片.png"/>
          <p:cNvPicPr>
            <a:picLocks noChangeAspect="1"/>
          </p:cNvPicPr>
          <p:nvPr/>
        </p:nvPicPr>
        <p:blipFill>
          <a:blip r:embed="rId1"/>
          <a:stretch>
            <a:fillRect/>
          </a:stretch>
        </p:blipFill>
        <p:spPr>
          <a:xfrm>
            <a:off x="11509084" y="722950"/>
            <a:ext cx="4984637" cy="7786050"/>
          </a:xfrm>
          <a:prstGeom prst="rect">
            <a:avLst/>
          </a:prstGeom>
          <a:ln w="12700">
            <a:miter lim="400000"/>
            <a:headEnd/>
            <a:tailEnd/>
          </a:ln>
        </p:spPr>
      </p:pic>
      <p:sp>
        <p:nvSpPr>
          <p:cNvPr id="342" name="然而我们都知道，并不是人人都擅长“当甲方”"/>
          <p:cNvSpPr txBox="1"/>
          <p:nvPr/>
        </p:nvSpPr>
        <p:spPr>
          <a:xfrm>
            <a:off x="703580" y="8346016"/>
            <a:ext cx="6436996" cy="520701"/>
          </a:xfrm>
          <a:prstGeom prst="rect">
            <a:avLst/>
          </a:prstGeom>
          <a:ln w="12700">
            <a:miter lim="400000"/>
          </a:ln>
        </p:spPr>
        <p:txBody>
          <a:bodyPr wrap="none" lIns="50800" tIns="50800" rIns="50800" bIns="50800" anchor="ctr">
            <a:spAutoFit/>
          </a:bodyPr>
          <a:lstStyle>
            <a:lvl1pPr defTabSz="2438400">
              <a:defRPr sz="25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然而我们都知道，并不是人人都擅长“当甲方”</a:t>
            </a:r>
          </a:p>
        </p:txBody>
      </p:sp>
      <p:sp>
        <p:nvSpPr>
          <p:cNvPr id="343" name="为什么 Prompt 需要学习"/>
          <p:cNvSpPr txBox="1"/>
          <p:nvPr/>
        </p:nvSpPr>
        <p:spPr>
          <a:xfrm>
            <a:off x="703580" y="2607733"/>
            <a:ext cx="6337478" cy="812801"/>
          </a:xfrm>
          <a:prstGeom prst="rect">
            <a:avLst/>
          </a:prstGeom>
          <a:ln w="12700">
            <a:miter lim="400000"/>
          </a:ln>
        </p:spPr>
        <p:txBody>
          <a:bodyPr wrap="none" lIns="50800" tIns="50800" rIns="50800" bIns="50800" anchor="ctr">
            <a:spAutoFit/>
          </a:bodyPr>
          <a:lstStyle>
            <a:lvl1pPr defTabSz="2438400">
              <a:defRPr sz="4200">
                <a:latin typeface="MiSans Heavy" panose="00000500000000000000" charset="-122"/>
                <a:ea typeface="MiSans Heavy" panose="00000500000000000000" charset="-122"/>
                <a:cs typeface="MiSans Heavy" panose="00000500000000000000" charset="-122"/>
                <a:sym typeface="MiSans Heavy" panose="00000500000000000000" charset="-122"/>
              </a:defRPr>
            </a:lvl1pPr>
          </a:lstStyle>
          <a:p>
            <a:r>
              <a:t>为什么 Prompt 需要学习</a:t>
            </a:r>
          </a:p>
        </p:txBody>
      </p:sp>
      <p:pic>
        <p:nvPicPr>
          <p:cNvPr id="344" name="已粘贴的影片.png" descr="已粘贴的影片.png"/>
          <p:cNvPicPr>
            <a:picLocks noChangeAspect="1"/>
          </p:cNvPicPr>
          <p:nvPr/>
        </p:nvPicPr>
        <p:blipFill>
          <a:blip r:embed="rId2"/>
          <a:stretch>
            <a:fillRect/>
          </a:stretch>
        </p:blipFill>
        <p:spPr>
          <a:xfrm>
            <a:off x="-7014268" y="841650"/>
            <a:ext cx="6562388" cy="8603700"/>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8" fill="hold" grpId="1" nodeType="clickEffect">
                                  <p:stCondLst>
                                    <p:cond delay="0"/>
                                  </p:stCondLst>
                                  <p:childTnLst>
                                    <p:set>
                                      <p:cBhvr>
                                        <p:cTn id="6" dur="indefinite" fill="hold"/>
                                        <p:tgtEl>
                                          <p:spTgt spid="342"/>
                                        </p:tgtEl>
                                        <p:attrNameLst>
                                          <p:attrName>style.visibility</p:attrName>
                                        </p:attrNameLst>
                                      </p:cBhvr>
                                      <p:to>
                                        <p:strVal val="visible"/>
                                      </p:to>
                                    </p:set>
                                    <p:anim calcmode="lin" valueType="num">
                                      <p:cBhvr>
                                        <p:cTn id="7" dur="1000" fill="hold"/>
                                        <p:tgtEl>
                                          <p:spTgt spid="342"/>
                                        </p:tgtEl>
                                        <p:attrNameLst>
                                          <p:attrName>ppt_x</p:attrName>
                                        </p:attrNameLst>
                                      </p:cBhvr>
                                      <p:tavLst>
                                        <p:tav tm="0">
                                          <p:val>
                                            <p:strVal val="0-#ppt_w/2"/>
                                          </p:val>
                                        </p:tav>
                                        <p:tav tm="100000">
                                          <p:val>
                                            <p:strVal val="#ppt_x"/>
                                          </p:val>
                                        </p:tav>
                                      </p:tavLst>
                                    </p:anim>
                                    <p:anim calcmode="lin" valueType="num">
                                      <p:cBhvr>
                                        <p:cTn id="8" dur="1000" fill="hold"/>
                                        <p:tgtEl>
                                          <p:spTgt spid="34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2" grpId="1" animBg="1" advAuto="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755953" cy="370841"/>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小七姐 2024.01</a:t>
            </a:r>
          </a:p>
        </p:txBody>
      </p:sp>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对于个人和企业，提示词有什么价值</a:t>
            </a:r>
            <a:r>
              <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a:t>
            </a:r>
            <a:endPar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6" name="Rectangle 27"/>
          <p:cNvSpPr/>
          <p:nvPr/>
        </p:nvSpPr>
        <p:spPr>
          <a:xfrm>
            <a:off x="582680" y="704315"/>
            <a:ext cx="6313251" cy="8475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47" name="Freeform: Shape 9"/>
          <p:cNvSpPr/>
          <p:nvPr/>
        </p:nvSpPr>
        <p:spPr>
          <a:xfrm>
            <a:off x="6181158" y="948788"/>
            <a:ext cx="406025" cy="358646"/>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348" name="Rectangle 24"/>
          <p:cNvSpPr/>
          <p:nvPr/>
        </p:nvSpPr>
        <p:spPr>
          <a:xfrm>
            <a:off x="596967" y="718603"/>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49" name="是AI在组织内落地的第一把钥匙"/>
          <p:cNvSpPr txBox="1"/>
          <p:nvPr/>
        </p:nvSpPr>
        <p:spPr>
          <a:xfrm>
            <a:off x="943519" y="867760"/>
            <a:ext cx="4572954"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是AI在组织内落地的第一把钥匙</a:t>
            </a:r>
          </a:p>
        </p:txBody>
      </p:sp>
      <p:sp>
        <p:nvSpPr>
          <p:cNvPr id="350" name="Rectangle 24"/>
          <p:cNvSpPr/>
          <p:nvPr/>
        </p:nvSpPr>
        <p:spPr>
          <a:xfrm>
            <a:off x="596967" y="1794324"/>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51" name="是萃取业务精英方法论的有效工具"/>
          <p:cNvSpPr txBox="1"/>
          <p:nvPr/>
        </p:nvSpPr>
        <p:spPr>
          <a:xfrm>
            <a:off x="943519" y="1943482"/>
            <a:ext cx="4876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是萃取业务精英方法论的有效工具</a:t>
            </a:r>
          </a:p>
        </p:txBody>
      </p:sp>
      <p:sp>
        <p:nvSpPr>
          <p:cNvPr id="352" name="Rectangle 24"/>
          <p:cNvSpPr/>
          <p:nvPr/>
        </p:nvSpPr>
        <p:spPr>
          <a:xfrm>
            <a:off x="596967" y="3033491"/>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53" name="是绝对碾压式的员工培训利器"/>
          <p:cNvSpPr txBox="1"/>
          <p:nvPr/>
        </p:nvSpPr>
        <p:spPr>
          <a:xfrm>
            <a:off x="943519" y="3182648"/>
            <a:ext cx="4241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是绝对碾压式的员工培训利器</a:t>
            </a:r>
          </a:p>
        </p:txBody>
      </p:sp>
      <p:pic>
        <p:nvPicPr>
          <p:cNvPr id="354" name="已粘贴的影片.png" descr="已粘贴的影片.png"/>
          <p:cNvPicPr>
            <a:picLocks noChangeAspect="1"/>
          </p:cNvPicPr>
          <p:nvPr/>
        </p:nvPicPr>
        <p:blipFill>
          <a:blip r:embed="rId1"/>
          <a:stretch>
            <a:fillRect/>
          </a:stretch>
        </p:blipFill>
        <p:spPr>
          <a:xfrm>
            <a:off x="3064419" y="4380519"/>
            <a:ext cx="6620791" cy="5377839"/>
          </a:xfrm>
          <a:prstGeom prst="rect">
            <a:avLst/>
          </a:prstGeom>
          <a:ln w="12700">
            <a:miter lim="400000"/>
            <a:headEnd/>
            <a:tailEnd/>
          </a:ln>
        </p:spPr>
      </p:pic>
      <p:pic>
        <p:nvPicPr>
          <p:cNvPr id="355" name="已粘贴的影片.png" descr="已粘贴的影片.png"/>
          <p:cNvPicPr>
            <a:picLocks noChangeAspect="1"/>
          </p:cNvPicPr>
          <p:nvPr/>
        </p:nvPicPr>
        <p:blipFill>
          <a:blip r:embed="rId2"/>
          <a:stretch>
            <a:fillRect/>
          </a:stretch>
        </p:blipFill>
        <p:spPr>
          <a:xfrm>
            <a:off x="10132483" y="585782"/>
            <a:ext cx="7067551" cy="9172576"/>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1" nodeType="afterEffect">
                                  <p:stCondLst>
                                    <p:cond delay="0"/>
                                  </p:stCondLst>
                                  <p:childTnLst>
                                    <p:set>
                                      <p:cBhvr>
                                        <p:cTn id="6" dur="indefinite" fill="hold"/>
                                        <p:tgtEl>
                                          <p:spTgt spid="354"/>
                                        </p:tgtEl>
                                        <p:attrNameLst>
                                          <p:attrName>style.visibility</p:attrName>
                                        </p:attrNameLst>
                                      </p:cBhvr>
                                      <p:to>
                                        <p:strVal val="visible"/>
                                      </p:to>
                                    </p:set>
                                    <p:anim calcmode="lin" valueType="num">
                                      <p:cBhvr>
                                        <p:cTn id="7" dur="600" fill="hold"/>
                                        <p:tgtEl>
                                          <p:spTgt spid="354"/>
                                        </p:tgtEl>
                                        <p:attrNameLst>
                                          <p:attrName>ppt_x</p:attrName>
                                        </p:attrNameLst>
                                      </p:cBhvr>
                                      <p:tavLst>
                                        <p:tav tm="0">
                                          <p:val>
                                            <p:strVal val="0-#ppt_w/2"/>
                                          </p:val>
                                        </p:tav>
                                        <p:tav tm="100000">
                                          <p:val>
                                            <p:strVal val="#ppt_x"/>
                                          </p:val>
                                        </p:tav>
                                      </p:tavLst>
                                    </p:anim>
                                    <p:anim calcmode="lin" valueType="num">
                                      <p:cBhvr>
                                        <p:cTn id="8" dur="600" fill="hold"/>
                                        <p:tgtEl>
                                          <p:spTgt spid="35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2" nodeType="afterEffect">
                                  <p:stCondLst>
                                    <p:cond delay="0"/>
                                  </p:stCondLst>
                                  <p:childTnLst>
                                    <p:set>
                                      <p:cBhvr>
                                        <p:cTn id="11" dur="indefinite" fill="hold"/>
                                        <p:tgtEl>
                                          <p:spTgt spid="355"/>
                                        </p:tgtEl>
                                        <p:attrNameLst>
                                          <p:attrName>style.visibility</p:attrName>
                                        </p:attrNameLst>
                                      </p:cBhvr>
                                      <p:to>
                                        <p:strVal val="visible"/>
                                      </p:to>
                                    </p:set>
                                    <p:anim calcmode="lin" valueType="num">
                                      <p:cBhvr>
                                        <p:cTn id="12" dur="600" fill="hold"/>
                                        <p:tgtEl>
                                          <p:spTgt spid="355"/>
                                        </p:tgtEl>
                                        <p:attrNameLst>
                                          <p:attrName>ppt_x</p:attrName>
                                        </p:attrNameLst>
                                      </p:cBhvr>
                                      <p:tavLst>
                                        <p:tav tm="0">
                                          <p:val>
                                            <p:strVal val="0-#ppt_w/2"/>
                                          </p:val>
                                        </p:tav>
                                        <p:tav tm="100000">
                                          <p:val>
                                            <p:strVal val="#ppt_x"/>
                                          </p:val>
                                        </p:tav>
                                      </p:tavLst>
                                    </p:anim>
                                    <p:anim calcmode="lin" valueType="num">
                                      <p:cBhvr>
                                        <p:cTn id="13" dur="600" fill="hold"/>
                                        <p:tgtEl>
                                          <p:spTgt spid="3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4" grpId="1" animBg="1" advAuto="0"/>
      <p:bldP spid="355" grpId="2" animBg="1" advAuto="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7" name="Rectangle 27"/>
          <p:cNvSpPr/>
          <p:nvPr/>
        </p:nvSpPr>
        <p:spPr>
          <a:xfrm>
            <a:off x="582680" y="1780037"/>
            <a:ext cx="6313251" cy="8475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58" name="Freeform: Shape 9"/>
          <p:cNvSpPr/>
          <p:nvPr/>
        </p:nvSpPr>
        <p:spPr>
          <a:xfrm>
            <a:off x="6181158" y="2024509"/>
            <a:ext cx="406025" cy="358646"/>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359" name="Rectangle 24"/>
          <p:cNvSpPr/>
          <p:nvPr/>
        </p:nvSpPr>
        <p:spPr>
          <a:xfrm>
            <a:off x="596967" y="718603"/>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60" name="是AI在组织内落地的第一把钥匙"/>
          <p:cNvSpPr txBox="1"/>
          <p:nvPr/>
        </p:nvSpPr>
        <p:spPr>
          <a:xfrm>
            <a:off x="943519" y="867760"/>
            <a:ext cx="4572954"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是AI在组织内落地的第一把钥匙</a:t>
            </a:r>
          </a:p>
        </p:txBody>
      </p:sp>
      <p:sp>
        <p:nvSpPr>
          <p:cNvPr id="361" name="Rectangle 24"/>
          <p:cNvSpPr/>
          <p:nvPr/>
        </p:nvSpPr>
        <p:spPr>
          <a:xfrm>
            <a:off x="596967" y="1794324"/>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62" name="是萃取业务精英方法论的有效工具"/>
          <p:cNvSpPr txBox="1"/>
          <p:nvPr/>
        </p:nvSpPr>
        <p:spPr>
          <a:xfrm>
            <a:off x="943519" y="1943482"/>
            <a:ext cx="4876801"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是萃取业务精英方法论的有效工具</a:t>
            </a:r>
          </a:p>
        </p:txBody>
      </p:sp>
      <p:sp>
        <p:nvSpPr>
          <p:cNvPr id="363" name="Rectangle 24"/>
          <p:cNvSpPr/>
          <p:nvPr/>
        </p:nvSpPr>
        <p:spPr>
          <a:xfrm>
            <a:off x="596967" y="3033491"/>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64" name="是绝对碾压式的员工培训利器"/>
          <p:cNvSpPr txBox="1"/>
          <p:nvPr/>
        </p:nvSpPr>
        <p:spPr>
          <a:xfrm>
            <a:off x="943519" y="3182648"/>
            <a:ext cx="4241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是绝对碾压式的员工培训利器</a:t>
            </a:r>
          </a:p>
        </p:txBody>
      </p:sp>
      <p:pic>
        <p:nvPicPr>
          <p:cNvPr id="365" name="已粘贴的影片.png" descr="已粘贴的影片.png"/>
          <p:cNvPicPr>
            <a:picLocks noChangeAspect="1"/>
          </p:cNvPicPr>
          <p:nvPr/>
        </p:nvPicPr>
        <p:blipFill>
          <a:blip r:embed="rId1"/>
          <a:stretch>
            <a:fillRect/>
          </a:stretch>
        </p:blipFill>
        <p:spPr>
          <a:xfrm>
            <a:off x="8425766" y="566400"/>
            <a:ext cx="8054798" cy="9154200"/>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7" name="Rectangle 27"/>
          <p:cNvSpPr/>
          <p:nvPr/>
        </p:nvSpPr>
        <p:spPr>
          <a:xfrm>
            <a:off x="582680" y="1780037"/>
            <a:ext cx="6313251" cy="8475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68" name="Freeform: Shape 9"/>
          <p:cNvSpPr/>
          <p:nvPr/>
        </p:nvSpPr>
        <p:spPr>
          <a:xfrm>
            <a:off x="6181158" y="2024509"/>
            <a:ext cx="406025" cy="358646"/>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369" name="Rectangle 24"/>
          <p:cNvSpPr/>
          <p:nvPr/>
        </p:nvSpPr>
        <p:spPr>
          <a:xfrm>
            <a:off x="596967" y="718603"/>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70" name="是AI在组织内落地的第一把钥匙"/>
          <p:cNvSpPr txBox="1"/>
          <p:nvPr/>
        </p:nvSpPr>
        <p:spPr>
          <a:xfrm>
            <a:off x="943519" y="867760"/>
            <a:ext cx="4572954"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是AI在组织内落地的第一把钥匙</a:t>
            </a:r>
          </a:p>
        </p:txBody>
      </p:sp>
      <p:sp>
        <p:nvSpPr>
          <p:cNvPr id="371" name="Rectangle 24"/>
          <p:cNvSpPr/>
          <p:nvPr/>
        </p:nvSpPr>
        <p:spPr>
          <a:xfrm>
            <a:off x="596967" y="1794324"/>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72" name="是萃取业务精英方法论的有效工具"/>
          <p:cNvSpPr txBox="1"/>
          <p:nvPr/>
        </p:nvSpPr>
        <p:spPr>
          <a:xfrm>
            <a:off x="943519" y="1943482"/>
            <a:ext cx="4876801"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是萃取业务精英方法论的有效工具</a:t>
            </a:r>
          </a:p>
        </p:txBody>
      </p:sp>
      <p:sp>
        <p:nvSpPr>
          <p:cNvPr id="373" name="Rectangle 24"/>
          <p:cNvSpPr/>
          <p:nvPr/>
        </p:nvSpPr>
        <p:spPr>
          <a:xfrm>
            <a:off x="596967" y="3033491"/>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74" name="是绝对碾压式的员工培训利器"/>
          <p:cNvSpPr txBox="1"/>
          <p:nvPr/>
        </p:nvSpPr>
        <p:spPr>
          <a:xfrm>
            <a:off x="943519" y="3182648"/>
            <a:ext cx="4241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是绝对碾压式的员工培训利器</a:t>
            </a:r>
          </a:p>
        </p:txBody>
      </p:sp>
      <p:pic>
        <p:nvPicPr>
          <p:cNvPr id="375" name="已粘贴的影片.png" descr="已粘贴的影片.png"/>
          <p:cNvPicPr>
            <a:picLocks noChangeAspect="1"/>
          </p:cNvPicPr>
          <p:nvPr/>
        </p:nvPicPr>
        <p:blipFill>
          <a:blip r:embed="rId1"/>
          <a:stretch>
            <a:fillRect/>
          </a:stretch>
        </p:blipFill>
        <p:spPr>
          <a:xfrm>
            <a:off x="9902497" y="369399"/>
            <a:ext cx="6136581" cy="9548202"/>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7" name="Rectangle 27"/>
          <p:cNvSpPr/>
          <p:nvPr/>
        </p:nvSpPr>
        <p:spPr>
          <a:xfrm>
            <a:off x="582680" y="3019203"/>
            <a:ext cx="6313251" cy="8475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78" name="Freeform: Shape 9"/>
          <p:cNvSpPr/>
          <p:nvPr/>
        </p:nvSpPr>
        <p:spPr>
          <a:xfrm>
            <a:off x="6181158" y="3263675"/>
            <a:ext cx="406025" cy="358646"/>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379" name="Rectangle 24"/>
          <p:cNvSpPr/>
          <p:nvPr/>
        </p:nvSpPr>
        <p:spPr>
          <a:xfrm>
            <a:off x="596967" y="718603"/>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80" name="是AI在组织内落地的第一把钥匙"/>
          <p:cNvSpPr txBox="1"/>
          <p:nvPr/>
        </p:nvSpPr>
        <p:spPr>
          <a:xfrm>
            <a:off x="943519" y="867760"/>
            <a:ext cx="4572954"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是AI在组织内落地的第一把钥匙</a:t>
            </a:r>
          </a:p>
        </p:txBody>
      </p:sp>
      <p:sp>
        <p:nvSpPr>
          <p:cNvPr id="381" name="Rectangle 24"/>
          <p:cNvSpPr/>
          <p:nvPr/>
        </p:nvSpPr>
        <p:spPr>
          <a:xfrm>
            <a:off x="596967" y="1794324"/>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82" name="是萃取业务精英方法论的有效工具"/>
          <p:cNvSpPr txBox="1"/>
          <p:nvPr/>
        </p:nvSpPr>
        <p:spPr>
          <a:xfrm>
            <a:off x="943519" y="1943482"/>
            <a:ext cx="4876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是萃取业务精英方法论的有效工具</a:t>
            </a:r>
          </a:p>
        </p:txBody>
      </p:sp>
      <p:sp>
        <p:nvSpPr>
          <p:cNvPr id="383" name="Rectangle 24"/>
          <p:cNvSpPr/>
          <p:nvPr/>
        </p:nvSpPr>
        <p:spPr>
          <a:xfrm>
            <a:off x="596967" y="3033491"/>
            <a:ext cx="5569905"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384" name="是绝对碾压式的员工培训利器"/>
          <p:cNvSpPr txBox="1"/>
          <p:nvPr/>
        </p:nvSpPr>
        <p:spPr>
          <a:xfrm>
            <a:off x="943519" y="3182648"/>
            <a:ext cx="4241801"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是绝对碾压式的员工培训利器</a:t>
            </a:r>
          </a:p>
        </p:txBody>
      </p:sp>
      <p:sp>
        <p:nvSpPr>
          <p:cNvPr id="385" name="公开区的扩展…"/>
          <p:cNvSpPr txBox="1"/>
          <p:nvPr/>
        </p:nvSpPr>
        <p:spPr>
          <a:xfrm>
            <a:off x="8115958" y="779779"/>
            <a:ext cx="9035113" cy="8727441"/>
          </a:xfrm>
          <a:prstGeom prst="rect">
            <a:avLst/>
          </a:prstGeom>
          <a:ln w="12700">
            <a:miter lim="400000"/>
          </a:ln>
        </p:spPr>
        <p:txBody>
          <a:bodyPr lIns="45719" rIns="45719">
            <a:spAutoFit/>
          </a:bodyPr>
          <a:lstStyle/>
          <a:p>
            <a:pPr>
              <a:spcBef>
                <a:spcPts val="800"/>
              </a:spcBef>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r>
              <a:rPr>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rPr>
              <a:t>公开区的扩展</a:t>
            </a:r>
            <a:endParaRPr>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endParaRP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r>
              <a:t>ChatGPT可以提供大量信息和知识，帮助用户扩展他们的公开区。通过不断的互动和学习，用户可以获取新的知识，这些知识可以与他人分享，从而增加公开区的内容。</a:t>
            </a: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p>
          <a:p>
            <a:pPr>
              <a:spcBef>
                <a:spcPts val="800"/>
              </a:spcBef>
              <a:defRPr sz="27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盲区的减少</a:t>
            </a: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r>
              <a:t>通过模拟各种情境和提供反馈，ChatGPT可以帮助用户识别他们可能忽视的盲区。例如，它可以指出用户在某个话题上可能存在的误解或偏见。</a:t>
            </a:r>
          </a:p>
          <a:p>
            <a:pPr>
              <a:defRPr sz="27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p>
          <a:p>
            <a:pPr>
              <a:spcBef>
                <a:spcPts val="800"/>
              </a:spcBef>
              <a:defRPr sz="27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隐藏区的探索</a:t>
            </a: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r>
              <a:t>用户可能会与ChatGPT分享他们不愿意或不习惯与他人分享的信息。这种匿名的互动可以鼓励用户探索他们的隐藏区，从而促进自我发现和个人成长。</a:t>
            </a: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p>
          <a:p>
            <a:pPr>
              <a:spcBef>
                <a:spcPts val="800"/>
              </a:spcBef>
              <a:defRPr sz="27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未知区的探索</a:t>
            </a:r>
          </a:p>
          <a:p>
            <a:pPr>
              <a:defRPr sz="2700">
                <a:latin typeface="MiSans Normal" panose="00000500000000000000" charset="-122"/>
                <a:ea typeface="MiSans Normal" panose="00000500000000000000" charset="-122"/>
                <a:cs typeface="MiSans Normal" panose="00000500000000000000" charset="-122"/>
                <a:sym typeface="MiSans Normal" panose="00000500000000000000" charset="-122"/>
              </a:defRPr>
            </a:pPr>
            <a:r>
              <a:t>ChatGPT可以引导用户探索未知区，通过提出问题和挑战现有的假设，激发用户的好奇心和探索欲。</a:t>
            </a:r>
          </a:p>
        </p:txBody>
      </p:sp>
      <p:pic>
        <p:nvPicPr>
          <p:cNvPr id="386" name="已粘贴的影片.png" descr="已粘贴的影片.png"/>
          <p:cNvPicPr>
            <a:picLocks noChangeAspect="1"/>
          </p:cNvPicPr>
          <p:nvPr/>
        </p:nvPicPr>
        <p:blipFill>
          <a:blip r:embed="rId1"/>
          <a:srcRect l="23674" t="17634" r="8609" b="9470"/>
          <a:stretch>
            <a:fillRect/>
          </a:stretch>
        </p:blipFill>
        <p:spPr>
          <a:xfrm>
            <a:off x="1739055" y="5245191"/>
            <a:ext cx="5194301" cy="351790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813" y="19"/>
                </a:lnTo>
                <a:lnTo>
                  <a:pt x="26" y="39"/>
                </a:lnTo>
                <a:lnTo>
                  <a:pt x="13" y="10819"/>
                </a:lnTo>
                <a:lnTo>
                  <a:pt x="0" y="21600"/>
                </a:lnTo>
                <a:lnTo>
                  <a:pt x="21600" y="21600"/>
                </a:lnTo>
                <a:lnTo>
                  <a:pt x="21600" y="10800"/>
                </a:lnTo>
                <a:lnTo>
                  <a:pt x="21600" y="0"/>
                </a:lnTo>
                <a:close/>
              </a:path>
            </a:pathLst>
          </a:custGeom>
          <a:ln w="12700">
            <a:miter lim="400000"/>
            <a:headEnd/>
            <a:tailEnd/>
          </a:ln>
        </p:spPr>
      </p:pic>
      <p:sp>
        <p:nvSpPr>
          <p:cNvPr id="387" name="乔弗里沟通视窗"/>
          <p:cNvSpPr txBox="1"/>
          <p:nvPr/>
        </p:nvSpPr>
        <p:spPr>
          <a:xfrm>
            <a:off x="3083985" y="9171615"/>
            <a:ext cx="2504441" cy="548641"/>
          </a:xfrm>
          <a:prstGeom prst="rect">
            <a:avLst/>
          </a:prstGeom>
          <a:ln w="12700">
            <a:miter lim="400000"/>
          </a:ln>
        </p:spPr>
        <p:txBody>
          <a:bodyPr wrap="none" lIns="45719" rIns="45719">
            <a:spAutoFit/>
          </a:bodyPr>
          <a:lstStyle>
            <a:lvl1pPr>
              <a:defRPr sz="2700">
                <a:solidFill>
                  <a:srgbClr val="535353"/>
                </a:solidFill>
                <a:latin typeface="MiSans Bold" panose="00000500000000000000" charset="-122"/>
                <a:ea typeface="MiSans Bold" panose="00000500000000000000" charset="-122"/>
                <a:cs typeface="MiSans Bold" panose="00000500000000000000" charset="-122"/>
                <a:sym typeface="MiSans Bold" panose="00000500000000000000" charset="-122"/>
              </a:defRPr>
            </a:lvl1pPr>
          </a:lstStyle>
          <a:p>
            <a:r>
              <a:t>乔弗里沟通视窗</a:t>
            </a:r>
          </a:p>
        </p:txBody>
      </p:sp>
      <p:sp>
        <p:nvSpPr>
          <p:cNvPr id="388" name="你知道"/>
          <p:cNvSpPr txBox="1"/>
          <p:nvPr/>
        </p:nvSpPr>
        <p:spPr>
          <a:xfrm>
            <a:off x="2593249" y="4622891"/>
            <a:ext cx="789941" cy="396241"/>
          </a:xfrm>
          <a:prstGeom prst="rect">
            <a:avLst/>
          </a:prstGeom>
          <a:ln w="12700">
            <a:miter lim="400000"/>
          </a:ln>
        </p:spPr>
        <p:txBody>
          <a:bodyPr wrap="none" lIns="45719" rIns="45719">
            <a:spAutoFit/>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你知道</a:t>
            </a:r>
          </a:p>
        </p:txBody>
      </p:sp>
      <p:sp>
        <p:nvSpPr>
          <p:cNvPr id="389" name="你不知道"/>
          <p:cNvSpPr txBox="1"/>
          <p:nvPr/>
        </p:nvSpPr>
        <p:spPr>
          <a:xfrm>
            <a:off x="5090585" y="4622891"/>
            <a:ext cx="1018541" cy="396241"/>
          </a:xfrm>
          <a:prstGeom prst="rect">
            <a:avLst/>
          </a:prstGeom>
          <a:ln w="12700">
            <a:miter lim="400000"/>
          </a:ln>
        </p:spPr>
        <p:txBody>
          <a:bodyPr wrap="none" lIns="45719" rIns="45719">
            <a:spAutoFit/>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你不知道</a:t>
            </a:r>
          </a:p>
        </p:txBody>
      </p:sp>
      <p:sp>
        <p:nvSpPr>
          <p:cNvPr id="390" name="GPT 知道"/>
          <p:cNvSpPr txBox="1"/>
          <p:nvPr/>
        </p:nvSpPr>
        <p:spPr>
          <a:xfrm>
            <a:off x="328085" y="5943691"/>
            <a:ext cx="1084378" cy="396241"/>
          </a:xfrm>
          <a:prstGeom prst="rect">
            <a:avLst/>
          </a:prstGeom>
          <a:ln w="12700">
            <a:miter lim="400000"/>
          </a:ln>
        </p:spPr>
        <p:txBody>
          <a:bodyPr wrap="none" lIns="45719" rIns="45719">
            <a:spAutoFit/>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GPT 知道</a:t>
            </a:r>
          </a:p>
        </p:txBody>
      </p:sp>
      <p:sp>
        <p:nvSpPr>
          <p:cNvPr id="391" name="GPT 不知道"/>
          <p:cNvSpPr txBox="1"/>
          <p:nvPr/>
        </p:nvSpPr>
        <p:spPr>
          <a:xfrm>
            <a:off x="124885" y="7670891"/>
            <a:ext cx="1312978" cy="396241"/>
          </a:xfrm>
          <a:prstGeom prst="rect">
            <a:avLst/>
          </a:prstGeom>
          <a:ln w="12700">
            <a:miter lim="400000"/>
          </a:ln>
        </p:spPr>
        <p:txBody>
          <a:bodyPr wrap="none" lIns="45719" rIns="45719">
            <a:spAutoFit/>
          </a:bodyPr>
          <a:lstStyle>
            <a:lvl1pPr>
              <a:defRPr>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GPT 不知道</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3" name="Rectangle 27"/>
          <p:cNvSpPr/>
          <p:nvPr/>
        </p:nvSpPr>
        <p:spPr>
          <a:xfrm>
            <a:off x="-1" y="5458618"/>
            <a:ext cx="18288003" cy="4828382"/>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394" name="Freeform: Shape 9"/>
          <p:cNvSpPr/>
          <p:nvPr/>
        </p:nvSpPr>
        <p:spPr>
          <a:xfrm rot="2700000">
            <a:off x="16672563" y="8807940"/>
            <a:ext cx="1535785" cy="1356575"/>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395" name="Prompt具体是怎么在组织内激发效能的？"/>
          <p:cNvSpPr txBox="1"/>
          <p:nvPr/>
        </p:nvSpPr>
        <p:spPr>
          <a:xfrm>
            <a:off x="5369537" y="2780664"/>
            <a:ext cx="7974103" cy="647701"/>
          </a:xfrm>
          <a:prstGeom prst="rect">
            <a:avLst/>
          </a:prstGeom>
          <a:ln w="12700">
            <a:miter lim="400000"/>
          </a:ln>
        </p:spPr>
        <p:txBody>
          <a:bodyPr wrap="none" lIns="50800" tIns="50800" rIns="50800" bIns="50800" anchor="ctr">
            <a:spAutoFit/>
          </a:bodyPr>
          <a:lstStyle>
            <a:lvl1pPr defTabSz="2438400">
              <a:defRPr sz="33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Prompt具体是怎么在组织内激发效能的？</a:t>
            </a:r>
          </a:p>
        </p:txBody>
      </p:sp>
      <p:grpSp>
        <p:nvGrpSpPr>
          <p:cNvPr id="400" name="成组"/>
          <p:cNvGrpSpPr/>
          <p:nvPr/>
        </p:nvGrpSpPr>
        <p:grpSpPr>
          <a:xfrm>
            <a:off x="1822269" y="6732262"/>
            <a:ext cx="3547269" cy="1946547"/>
            <a:chOff x="0" y="0"/>
            <a:chExt cx="3547268" cy="1946545"/>
          </a:xfrm>
        </p:grpSpPr>
        <p:sp>
          <p:nvSpPr>
            <p:cNvPr id="396" name="矩形"/>
            <p:cNvSpPr/>
            <p:nvPr/>
          </p:nvSpPr>
          <p:spPr>
            <a:xfrm>
              <a:off x="0" y="764540"/>
              <a:ext cx="3547269" cy="167283"/>
            </a:xfrm>
            <a:prstGeom prst="rect">
              <a:avLst/>
            </a:prstGeom>
            <a:solidFill>
              <a:schemeClr val="accent1"/>
            </a:solidFill>
            <a:ln w="12700" cap="flat">
              <a:noFill/>
              <a:miter lim="400000"/>
            </a:ln>
            <a:effectLst/>
          </p:spPr>
          <p:txBody>
            <a:bodyPr wrap="square" lIns="45719" tIns="45719" rIns="45719" bIns="45719" numCol="1" anchor="ctr">
              <a:noAutofit/>
            </a:bodyPr>
            <a:lstStyle/>
            <a:p/>
          </p:txBody>
        </p:sp>
        <p:sp>
          <p:nvSpPr>
            <p:cNvPr id="397" name="矩形"/>
            <p:cNvSpPr/>
            <p:nvPr/>
          </p:nvSpPr>
          <p:spPr>
            <a:xfrm>
              <a:off x="0" y="764540"/>
              <a:ext cx="1388574" cy="167283"/>
            </a:xfrm>
            <a:prstGeom prst="rect">
              <a:avLst/>
            </a:prstGeom>
            <a:solidFill>
              <a:srgbClr val="E1DAD3"/>
            </a:solidFill>
            <a:ln w="12700" cap="flat">
              <a:noFill/>
              <a:miter lim="400000"/>
            </a:ln>
            <a:effectLst/>
          </p:spPr>
          <p:txBody>
            <a:bodyPr wrap="square" lIns="45719" tIns="45719" rIns="45719" bIns="45719" numCol="1" anchor="ctr">
              <a:noAutofit/>
            </a:bodyPr>
            <a:lstStyle/>
            <a:p/>
          </p:txBody>
        </p:sp>
        <p:sp>
          <p:nvSpPr>
            <p:cNvPr id="398" name="0-40分"/>
            <p:cNvSpPr txBox="1"/>
            <p:nvPr/>
          </p:nvSpPr>
          <p:spPr>
            <a:xfrm>
              <a:off x="0" y="0"/>
              <a:ext cx="1672794" cy="701040"/>
            </a:xfrm>
            <a:prstGeom prst="rect">
              <a:avLst/>
            </a:prstGeom>
            <a:noFill/>
            <a:ln w="12700" cap="flat">
              <a:noFill/>
              <a:miter lim="400000"/>
            </a:ln>
            <a:effectLst/>
          </p:spPr>
          <p:txBody>
            <a:bodyPr wrap="none" lIns="45719" tIns="45719" rIns="45719" bIns="45719" numCol="1" anchor="t">
              <a:spAutoFit/>
            </a:bodyPr>
            <a:lstStyle>
              <a:lvl1pPr defTabSz="2438400">
                <a:lnSpc>
                  <a:spcPct val="150000"/>
                </a:lnSpc>
                <a:defRPr sz="3600">
                  <a:solidFill>
                    <a:srgbClr val="F6F1EB"/>
                  </a:solidFill>
                  <a:latin typeface="MiSans Bold" panose="00000500000000000000" charset="-122"/>
                  <a:ea typeface="MiSans Bold" panose="00000500000000000000" charset="-122"/>
                  <a:cs typeface="MiSans Bold" panose="00000500000000000000" charset="-122"/>
                  <a:sym typeface="MiSans Bold" panose="00000500000000000000" charset="-122"/>
                </a:defRPr>
              </a:lvl1pPr>
            </a:lstStyle>
            <a:p>
              <a:r>
                <a:t>0-40分</a:t>
              </a:r>
            </a:p>
          </p:txBody>
        </p:sp>
        <p:sp>
          <p:nvSpPr>
            <p:cNvPr id="399" name="学习时间成本…"/>
            <p:cNvSpPr txBox="1"/>
            <p:nvPr/>
          </p:nvSpPr>
          <p:spPr>
            <a:xfrm>
              <a:off x="0" y="1159145"/>
              <a:ext cx="2146300" cy="787401"/>
            </a:xfrm>
            <a:prstGeom prst="rect">
              <a:avLst/>
            </a:prstGeom>
            <a:noFill/>
            <a:ln w="12700" cap="flat">
              <a:noFill/>
              <a:miter lim="400000"/>
            </a:ln>
            <a:effectLst/>
          </p:spPr>
          <p:txBody>
            <a:bodyPr wrap="none" lIns="50800" tIns="50800" rIns="50800" bIns="50800" numCol="1" anchor="ctr">
              <a:spAutoFit/>
            </a:bodyPr>
            <a:lstStyle/>
            <a:p>
              <a:pPr defTabSz="2438400">
                <a:defRPr sz="2000">
                  <a:solidFill>
                    <a:srgbClr val="F15A24"/>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学习时间成本</a:t>
              </a:r>
            </a:p>
            <a:p>
              <a:pPr defTabSz="2438400">
                <a:defRPr sz="20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几乎可以忽略不计</a:t>
              </a:r>
            </a:p>
          </p:txBody>
        </p:sp>
      </p:grpSp>
      <p:grpSp>
        <p:nvGrpSpPr>
          <p:cNvPr id="405" name="成组"/>
          <p:cNvGrpSpPr/>
          <p:nvPr/>
        </p:nvGrpSpPr>
        <p:grpSpPr>
          <a:xfrm>
            <a:off x="7181850" y="6732262"/>
            <a:ext cx="3547269" cy="1946547"/>
            <a:chOff x="0" y="0"/>
            <a:chExt cx="3547268" cy="1946545"/>
          </a:xfrm>
        </p:grpSpPr>
        <p:sp>
          <p:nvSpPr>
            <p:cNvPr id="401" name="矩形"/>
            <p:cNvSpPr/>
            <p:nvPr/>
          </p:nvSpPr>
          <p:spPr>
            <a:xfrm>
              <a:off x="0" y="764539"/>
              <a:ext cx="3547269" cy="167284"/>
            </a:xfrm>
            <a:prstGeom prst="rect">
              <a:avLst/>
            </a:prstGeom>
            <a:solidFill>
              <a:schemeClr val="accent1"/>
            </a:solidFill>
            <a:ln w="12700" cap="flat">
              <a:noFill/>
              <a:miter lim="400000"/>
            </a:ln>
            <a:effectLst/>
          </p:spPr>
          <p:txBody>
            <a:bodyPr wrap="square" lIns="45719" tIns="45719" rIns="45719" bIns="45719" numCol="1" anchor="ctr">
              <a:noAutofit/>
            </a:bodyPr>
            <a:lstStyle/>
            <a:p/>
          </p:txBody>
        </p:sp>
        <p:sp>
          <p:nvSpPr>
            <p:cNvPr id="402" name="矩形"/>
            <p:cNvSpPr/>
            <p:nvPr/>
          </p:nvSpPr>
          <p:spPr>
            <a:xfrm>
              <a:off x="1190819" y="764539"/>
              <a:ext cx="1165630" cy="167284"/>
            </a:xfrm>
            <a:prstGeom prst="rect">
              <a:avLst/>
            </a:prstGeom>
            <a:solidFill>
              <a:srgbClr val="E1DAD3"/>
            </a:solidFill>
            <a:ln w="12700" cap="flat">
              <a:noFill/>
              <a:miter lim="400000"/>
            </a:ln>
            <a:effectLst/>
          </p:spPr>
          <p:txBody>
            <a:bodyPr wrap="square" lIns="45719" tIns="45719" rIns="45719" bIns="45719" numCol="1" anchor="ctr">
              <a:noAutofit/>
            </a:bodyPr>
            <a:lstStyle/>
            <a:p>
              <a:pPr>
                <a:defRPr sz="2000"/>
              </a:pPr>
            </a:p>
          </p:txBody>
        </p:sp>
        <p:sp>
          <p:nvSpPr>
            <p:cNvPr id="403" name="40-60分"/>
            <p:cNvSpPr txBox="1"/>
            <p:nvPr/>
          </p:nvSpPr>
          <p:spPr>
            <a:xfrm>
              <a:off x="0" y="0"/>
              <a:ext cx="1978203" cy="701040"/>
            </a:xfrm>
            <a:prstGeom prst="rect">
              <a:avLst/>
            </a:prstGeom>
            <a:noFill/>
            <a:ln w="12700" cap="flat">
              <a:noFill/>
              <a:miter lim="400000"/>
            </a:ln>
            <a:effectLst/>
          </p:spPr>
          <p:txBody>
            <a:bodyPr wrap="none" lIns="45719" tIns="45719" rIns="45719" bIns="45719" numCol="1" anchor="t">
              <a:spAutoFit/>
            </a:bodyPr>
            <a:lstStyle>
              <a:lvl1pPr defTabSz="2438400">
                <a:lnSpc>
                  <a:spcPct val="150000"/>
                </a:lnSpc>
                <a:defRPr sz="3600">
                  <a:solidFill>
                    <a:srgbClr val="F6F1EB"/>
                  </a:solidFill>
                  <a:latin typeface="MiSans Bold" panose="00000500000000000000" charset="-122"/>
                  <a:ea typeface="MiSans Bold" panose="00000500000000000000" charset="-122"/>
                  <a:cs typeface="MiSans Bold" panose="00000500000000000000" charset="-122"/>
                  <a:sym typeface="MiSans Bold" panose="00000500000000000000" charset="-122"/>
                </a:defRPr>
              </a:lvl1pPr>
            </a:lstStyle>
            <a:p>
              <a:r>
                <a:t>40-60分</a:t>
              </a:r>
            </a:p>
          </p:txBody>
        </p:sp>
        <p:sp>
          <p:nvSpPr>
            <p:cNvPr id="404" name="可以完全用标准化SOP来实现…"/>
            <p:cNvSpPr txBox="1"/>
            <p:nvPr/>
          </p:nvSpPr>
          <p:spPr>
            <a:xfrm>
              <a:off x="0" y="1159145"/>
              <a:ext cx="3457956" cy="787401"/>
            </a:xfrm>
            <a:prstGeom prst="rect">
              <a:avLst/>
            </a:prstGeom>
            <a:noFill/>
            <a:ln w="12700" cap="flat">
              <a:noFill/>
              <a:miter lim="400000"/>
            </a:ln>
            <a:effectLst/>
          </p:spPr>
          <p:txBody>
            <a:bodyPr wrap="none" lIns="50800" tIns="50800" rIns="50800" bIns="50800" numCol="1" anchor="ctr">
              <a:spAutoFit/>
            </a:bodyPr>
            <a:lstStyle/>
            <a:p>
              <a:pPr defTabSz="2438400">
                <a:defRPr sz="20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可以完全用</a:t>
              </a:r>
              <a:r>
                <a:rPr>
                  <a:solidFill>
                    <a:srgbClr val="F15A24"/>
                  </a:solidFill>
                </a:rPr>
                <a:t>标准化SOP</a:t>
              </a:r>
              <a:r>
                <a:t>来实现</a:t>
              </a:r>
            </a:p>
            <a:p>
              <a:pPr defTabSz="2438400">
                <a:defRPr sz="20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而且几乎不需要人的介入</a:t>
              </a:r>
            </a:p>
          </p:txBody>
        </p:sp>
      </p:grpSp>
      <p:grpSp>
        <p:nvGrpSpPr>
          <p:cNvPr id="410" name="成组"/>
          <p:cNvGrpSpPr/>
          <p:nvPr/>
        </p:nvGrpSpPr>
        <p:grpSpPr>
          <a:xfrm>
            <a:off x="12541430" y="6732262"/>
            <a:ext cx="3924301" cy="1946547"/>
            <a:chOff x="0" y="0"/>
            <a:chExt cx="3924300" cy="1946545"/>
          </a:xfrm>
        </p:grpSpPr>
        <p:sp>
          <p:nvSpPr>
            <p:cNvPr id="406" name="矩形"/>
            <p:cNvSpPr/>
            <p:nvPr/>
          </p:nvSpPr>
          <p:spPr>
            <a:xfrm>
              <a:off x="0" y="764539"/>
              <a:ext cx="3547269" cy="167284"/>
            </a:xfrm>
            <a:prstGeom prst="rect">
              <a:avLst/>
            </a:prstGeom>
            <a:solidFill>
              <a:schemeClr val="accent1"/>
            </a:solidFill>
            <a:ln w="12700" cap="flat">
              <a:noFill/>
              <a:miter lim="400000"/>
            </a:ln>
            <a:effectLst/>
          </p:spPr>
          <p:txBody>
            <a:bodyPr wrap="square" lIns="45719" tIns="45719" rIns="45719" bIns="45719" numCol="1" anchor="ctr">
              <a:noAutofit/>
            </a:bodyPr>
            <a:lstStyle/>
            <a:p/>
          </p:txBody>
        </p:sp>
        <p:sp>
          <p:nvSpPr>
            <p:cNvPr id="407" name="矩形"/>
            <p:cNvSpPr/>
            <p:nvPr/>
          </p:nvSpPr>
          <p:spPr>
            <a:xfrm>
              <a:off x="1991004" y="764539"/>
              <a:ext cx="806656" cy="167284"/>
            </a:xfrm>
            <a:prstGeom prst="rect">
              <a:avLst/>
            </a:prstGeom>
            <a:solidFill>
              <a:srgbClr val="E1DAD3"/>
            </a:solidFill>
            <a:ln w="12700" cap="flat">
              <a:noFill/>
              <a:miter lim="400000"/>
            </a:ln>
            <a:effectLst/>
          </p:spPr>
          <p:txBody>
            <a:bodyPr wrap="square" lIns="45719" tIns="45719" rIns="45719" bIns="45719" numCol="1" anchor="ctr">
              <a:noAutofit/>
            </a:bodyPr>
            <a:lstStyle/>
            <a:p/>
          </p:txBody>
        </p:sp>
        <p:sp>
          <p:nvSpPr>
            <p:cNvPr id="408" name="60-80分"/>
            <p:cNvSpPr txBox="1"/>
            <p:nvPr/>
          </p:nvSpPr>
          <p:spPr>
            <a:xfrm>
              <a:off x="0" y="0"/>
              <a:ext cx="1991005" cy="701040"/>
            </a:xfrm>
            <a:prstGeom prst="rect">
              <a:avLst/>
            </a:prstGeom>
            <a:noFill/>
            <a:ln w="12700" cap="flat">
              <a:noFill/>
              <a:miter lim="400000"/>
            </a:ln>
            <a:effectLst/>
          </p:spPr>
          <p:txBody>
            <a:bodyPr wrap="none" lIns="45719" tIns="45719" rIns="45719" bIns="45719" numCol="1" anchor="t">
              <a:spAutoFit/>
            </a:bodyPr>
            <a:lstStyle>
              <a:lvl1pPr defTabSz="2438400">
                <a:lnSpc>
                  <a:spcPct val="150000"/>
                </a:lnSpc>
                <a:defRPr sz="3600">
                  <a:solidFill>
                    <a:srgbClr val="F6F1EB"/>
                  </a:solidFill>
                  <a:latin typeface="MiSans Bold" panose="00000500000000000000" charset="-122"/>
                  <a:ea typeface="MiSans Bold" panose="00000500000000000000" charset="-122"/>
                  <a:cs typeface="MiSans Bold" panose="00000500000000000000" charset="-122"/>
                  <a:sym typeface="MiSans Bold" panose="00000500000000000000" charset="-122"/>
                </a:defRPr>
              </a:lvl1pPr>
            </a:lstStyle>
            <a:p>
              <a:r>
                <a:t>60-80分</a:t>
              </a:r>
            </a:p>
          </p:txBody>
        </p:sp>
        <p:sp>
          <p:nvSpPr>
            <p:cNvPr id="409" name="用于学习力极强的业务骨干和精英…"/>
            <p:cNvSpPr txBox="1"/>
            <p:nvPr/>
          </p:nvSpPr>
          <p:spPr>
            <a:xfrm>
              <a:off x="0" y="1159145"/>
              <a:ext cx="3924300" cy="787401"/>
            </a:xfrm>
            <a:prstGeom prst="rect">
              <a:avLst/>
            </a:prstGeom>
            <a:noFill/>
            <a:ln w="12700" cap="flat">
              <a:noFill/>
              <a:miter lim="400000"/>
            </a:ln>
            <a:effectLst/>
          </p:spPr>
          <p:txBody>
            <a:bodyPr wrap="none" lIns="50800" tIns="50800" rIns="50800" bIns="50800" numCol="1" anchor="ctr">
              <a:spAutoFit/>
            </a:bodyPr>
            <a:lstStyle/>
            <a:p>
              <a:pPr defTabSz="2438400">
                <a:defRPr sz="20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用于学习力极强的业务骨干和精英</a:t>
              </a:r>
            </a:p>
            <a:p>
              <a:pPr defTabSz="2438400">
                <a:defRPr sz="20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然后</a:t>
              </a:r>
              <a:r>
                <a:rPr>
                  <a:solidFill>
                    <a:srgbClr val="F15A24"/>
                  </a:solidFill>
                </a:rPr>
                <a:t>向下（60以下）扩散</a:t>
              </a:r>
              <a:endParaRPr>
                <a:solidFill>
                  <a:srgbClr val="F15A24"/>
                </a:solidFill>
              </a:endParaRPr>
            </a:p>
          </p:txBody>
        </p:sp>
      </p:grpSp>
      <p:sp>
        <p:nvSpPr>
          <p:cNvPr id="411" name="Prompt 自学效果为什么不好？"/>
          <p:cNvSpPr txBox="1"/>
          <p:nvPr/>
        </p:nvSpPr>
        <p:spPr>
          <a:xfrm>
            <a:off x="-4595178" y="4247138"/>
            <a:ext cx="4595179" cy="520701"/>
          </a:xfrm>
          <a:prstGeom prst="rect">
            <a:avLst/>
          </a:prstGeom>
          <a:ln w="12700">
            <a:miter lim="400000"/>
          </a:ln>
        </p:spPr>
        <p:txBody>
          <a:bodyPr wrap="none" lIns="50800" tIns="50800" rIns="50800" bIns="50800" anchor="ctr">
            <a:spAutoFit/>
          </a:bodyPr>
          <a:lstStyle/>
          <a:p>
            <a: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Prompt </a:t>
            </a:r>
            <a:r>
              <a:rPr>
                <a:solidFill>
                  <a:srgbClr val="F15A24"/>
                </a:solidFill>
              </a:rPr>
              <a:t>自学效果为什么不好</a:t>
            </a:r>
            <a:r>
              <a:t>？</a:t>
            </a:r>
          </a:p>
        </p:txBody>
      </p:sp>
      <p:sp>
        <p:nvSpPr>
          <p:cNvPr id="412" name="显性：了解大模型"/>
          <p:cNvSpPr txBox="1"/>
          <p:nvPr/>
        </p:nvSpPr>
        <p:spPr>
          <a:xfrm>
            <a:off x="-4595178" y="5125461"/>
            <a:ext cx="2571446" cy="457201"/>
          </a:xfrm>
          <a:prstGeom prst="rect">
            <a:avLst/>
          </a:prstGeom>
          <a:ln w="12700">
            <a:miter lim="400000"/>
          </a:ln>
        </p:spPr>
        <p:txBody>
          <a:bodyPr wrap="none" lIns="50800" tIns="50800" rIns="50800" bIns="50800" anchor="ctr">
            <a:spAutoFit/>
          </a:bodyPr>
          <a:lstStyle>
            <a:lvl1pPr marL="228600" indent="-228600" defTabSz="2438400">
              <a:buSzPct val="100000"/>
              <a:buChar char="๏"/>
              <a:defRPr sz="2100">
                <a:solidFill>
                  <a:srgbClr val="F6F1EB"/>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显性：了解大模型</a:t>
            </a:r>
          </a:p>
        </p:txBody>
      </p:sp>
      <p:sp>
        <p:nvSpPr>
          <p:cNvPr id="413" name="隐性：了解自己"/>
          <p:cNvSpPr txBox="1"/>
          <p:nvPr/>
        </p:nvSpPr>
        <p:spPr>
          <a:xfrm>
            <a:off x="-4595178" y="5582661"/>
            <a:ext cx="2304746" cy="457201"/>
          </a:xfrm>
          <a:prstGeom prst="rect">
            <a:avLst/>
          </a:prstGeom>
          <a:ln w="12700">
            <a:miter lim="400000"/>
          </a:ln>
        </p:spPr>
        <p:txBody>
          <a:bodyPr wrap="none" lIns="50800" tIns="50800" rIns="50800" bIns="50800" anchor="ctr">
            <a:spAutoFit/>
          </a:bodyPr>
          <a:lstStyle>
            <a:lvl1pPr marL="228600" indent="-228600" defTabSz="2438400">
              <a:buSzPct val="100000"/>
              <a:buChar char="๏"/>
              <a:defRPr sz="2100">
                <a:solidFill>
                  <a:srgbClr val="F6F1EB"/>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隐性：了解自己</a:t>
            </a:r>
          </a:p>
        </p:txBody>
      </p:sp>
      <p:sp>
        <p:nvSpPr>
          <p:cNvPr id="414" name="Rectangle 24"/>
          <p:cNvSpPr/>
          <p:nvPr/>
        </p:nvSpPr>
        <p:spPr>
          <a:xfrm>
            <a:off x="-6836766" y="718603"/>
            <a:ext cx="5569904"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415" name="是AI在组织内落地的第一把钥匙"/>
          <p:cNvSpPr txBox="1"/>
          <p:nvPr/>
        </p:nvSpPr>
        <p:spPr>
          <a:xfrm>
            <a:off x="-6490214" y="867760"/>
            <a:ext cx="4572953"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是AI在组织内落地的第一把钥匙</a:t>
            </a:r>
          </a:p>
        </p:txBody>
      </p:sp>
      <p:sp>
        <p:nvSpPr>
          <p:cNvPr id="416" name="Rectangle 24"/>
          <p:cNvSpPr/>
          <p:nvPr/>
        </p:nvSpPr>
        <p:spPr>
          <a:xfrm>
            <a:off x="-6836766" y="1794324"/>
            <a:ext cx="5569904"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417" name="是萃取业务精英方法论的有效工具"/>
          <p:cNvSpPr txBox="1"/>
          <p:nvPr/>
        </p:nvSpPr>
        <p:spPr>
          <a:xfrm>
            <a:off x="-6490214" y="1943482"/>
            <a:ext cx="4876801" cy="520701"/>
          </a:xfrm>
          <a:prstGeom prst="rect">
            <a:avLst/>
          </a:prstGeom>
          <a:ln w="12700">
            <a:miter lim="400000"/>
          </a:ln>
        </p:spPr>
        <p:txBody>
          <a:bodyPr wrap="none" lIns="50800" tIns="50800" rIns="50800" bIns="50800" anchor="ctr">
            <a:spAutoFit/>
          </a:bodyPr>
          <a:lstStyle>
            <a:lvl1pP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是萃取业务精英方法论的有效工具</a:t>
            </a:r>
          </a:p>
        </p:txBody>
      </p:sp>
      <p:sp>
        <p:nvSpPr>
          <p:cNvPr id="418" name="Rectangle 24"/>
          <p:cNvSpPr/>
          <p:nvPr/>
        </p:nvSpPr>
        <p:spPr>
          <a:xfrm>
            <a:off x="-6836766" y="3033491"/>
            <a:ext cx="5569904" cy="819016"/>
          </a:xfrm>
          <a:prstGeom prst="rect">
            <a:avLst/>
          </a:prstGeom>
          <a:ln w="28575">
            <a:solidFill>
              <a:srgbClr val="323232"/>
            </a:solidFill>
            <a:miter/>
          </a:ln>
        </p:spPr>
        <p:txBody>
          <a:bodyPr lIns="45719" rIns="45719" anchor="ctr"/>
          <a:lstStyle/>
          <a:p>
            <a:pPr algn="ctr">
              <a:defRPr>
                <a:solidFill>
                  <a:srgbClr val="F6F1EB"/>
                </a:solidFill>
              </a:defRPr>
            </a:pPr>
          </a:p>
        </p:txBody>
      </p:sp>
      <p:sp>
        <p:nvSpPr>
          <p:cNvPr id="419" name="是绝对碾压式的员工培训利器"/>
          <p:cNvSpPr txBox="1"/>
          <p:nvPr/>
        </p:nvSpPr>
        <p:spPr>
          <a:xfrm>
            <a:off x="-6490214" y="3182648"/>
            <a:ext cx="4241801"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是绝对碾压式的员工培训利器</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1" name="已粘贴的影片.png" descr="已粘贴的影片.png"/>
          <p:cNvPicPr>
            <a:picLocks noChangeAspect="1"/>
          </p:cNvPicPr>
          <p:nvPr/>
        </p:nvPicPr>
        <p:blipFill>
          <a:blip r:embed="rId1"/>
          <a:srcRect/>
          <a:stretch>
            <a:fillRect/>
          </a:stretch>
        </p:blipFill>
        <p:spPr>
          <a:xfrm>
            <a:off x="18415000" y="3211589"/>
            <a:ext cx="6339285" cy="5793497"/>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01"/>
                </a:lnTo>
                <a:cubicBezTo>
                  <a:pt x="0" y="430"/>
                  <a:pt x="28" y="453"/>
                  <a:pt x="100" y="283"/>
                </a:cubicBezTo>
                <a:cubicBezTo>
                  <a:pt x="128" y="218"/>
                  <a:pt x="200" y="137"/>
                  <a:pt x="261" y="104"/>
                </a:cubicBezTo>
                <a:cubicBezTo>
                  <a:pt x="432" y="10"/>
                  <a:pt x="427" y="0"/>
                  <a:pt x="206" y="0"/>
                </a:cubicBezTo>
                <a:lnTo>
                  <a:pt x="0" y="0"/>
                </a:lnTo>
                <a:close/>
                <a:moveTo>
                  <a:pt x="21394" y="0"/>
                </a:moveTo>
                <a:cubicBezTo>
                  <a:pt x="21173" y="0"/>
                  <a:pt x="21168" y="10"/>
                  <a:pt x="21339" y="104"/>
                </a:cubicBezTo>
                <a:cubicBezTo>
                  <a:pt x="21400" y="137"/>
                  <a:pt x="21472" y="218"/>
                  <a:pt x="21500" y="283"/>
                </a:cubicBezTo>
                <a:cubicBezTo>
                  <a:pt x="21572" y="453"/>
                  <a:pt x="21600" y="430"/>
                  <a:pt x="21600" y="201"/>
                </a:cubicBezTo>
                <a:lnTo>
                  <a:pt x="21600" y="0"/>
                </a:lnTo>
                <a:lnTo>
                  <a:pt x="21394" y="0"/>
                </a:lnTo>
                <a:close/>
                <a:moveTo>
                  <a:pt x="2780" y="182"/>
                </a:moveTo>
                <a:cubicBezTo>
                  <a:pt x="1604" y="182"/>
                  <a:pt x="1441" y="190"/>
                  <a:pt x="1373" y="243"/>
                </a:cubicBezTo>
                <a:cubicBezTo>
                  <a:pt x="1215" y="364"/>
                  <a:pt x="1202" y="467"/>
                  <a:pt x="1202" y="1620"/>
                </a:cubicBezTo>
                <a:cubicBezTo>
                  <a:pt x="1202" y="2211"/>
                  <a:pt x="1211" y="2747"/>
                  <a:pt x="1222" y="2810"/>
                </a:cubicBezTo>
                <a:cubicBezTo>
                  <a:pt x="1247" y="2942"/>
                  <a:pt x="1375" y="3095"/>
                  <a:pt x="1479" y="3118"/>
                </a:cubicBezTo>
                <a:cubicBezTo>
                  <a:pt x="1519" y="3126"/>
                  <a:pt x="2098" y="3136"/>
                  <a:pt x="2764" y="3138"/>
                </a:cubicBezTo>
                <a:cubicBezTo>
                  <a:pt x="4065" y="3144"/>
                  <a:pt x="4139" y="3135"/>
                  <a:pt x="4253" y="2956"/>
                </a:cubicBezTo>
                <a:cubicBezTo>
                  <a:pt x="4301" y="2882"/>
                  <a:pt x="4307" y="2718"/>
                  <a:pt x="4307" y="1634"/>
                </a:cubicBezTo>
                <a:lnTo>
                  <a:pt x="4307" y="397"/>
                </a:lnTo>
                <a:lnTo>
                  <a:pt x="4208" y="290"/>
                </a:lnTo>
                <a:lnTo>
                  <a:pt x="4112" y="182"/>
                </a:lnTo>
                <a:lnTo>
                  <a:pt x="2780" y="182"/>
                </a:lnTo>
                <a:close/>
                <a:moveTo>
                  <a:pt x="752" y="252"/>
                </a:moveTo>
                <a:cubicBezTo>
                  <a:pt x="676" y="252"/>
                  <a:pt x="599" y="289"/>
                  <a:pt x="531" y="363"/>
                </a:cubicBezTo>
                <a:cubicBezTo>
                  <a:pt x="397" y="510"/>
                  <a:pt x="397" y="696"/>
                  <a:pt x="531" y="843"/>
                </a:cubicBezTo>
                <a:cubicBezTo>
                  <a:pt x="604" y="922"/>
                  <a:pt x="662" y="950"/>
                  <a:pt x="752" y="950"/>
                </a:cubicBezTo>
                <a:cubicBezTo>
                  <a:pt x="921" y="950"/>
                  <a:pt x="1068" y="789"/>
                  <a:pt x="1068" y="604"/>
                </a:cubicBezTo>
                <a:cubicBezTo>
                  <a:pt x="1068" y="505"/>
                  <a:pt x="1043" y="442"/>
                  <a:pt x="971" y="363"/>
                </a:cubicBezTo>
                <a:cubicBezTo>
                  <a:pt x="904" y="289"/>
                  <a:pt x="828" y="252"/>
                  <a:pt x="752" y="252"/>
                </a:cubicBezTo>
                <a:close/>
                <a:moveTo>
                  <a:pt x="1444" y="3362"/>
                </a:moveTo>
                <a:lnTo>
                  <a:pt x="1358" y="3437"/>
                </a:lnTo>
                <a:cubicBezTo>
                  <a:pt x="1310" y="3478"/>
                  <a:pt x="1255" y="3573"/>
                  <a:pt x="1236" y="3647"/>
                </a:cubicBezTo>
                <a:cubicBezTo>
                  <a:pt x="1187" y="3839"/>
                  <a:pt x="1189" y="20541"/>
                  <a:pt x="1237" y="20733"/>
                </a:cubicBezTo>
                <a:cubicBezTo>
                  <a:pt x="1261" y="20826"/>
                  <a:pt x="1308" y="20895"/>
                  <a:pt x="1379" y="20943"/>
                </a:cubicBezTo>
                <a:cubicBezTo>
                  <a:pt x="1484" y="21013"/>
                  <a:pt x="1638" y="21014"/>
                  <a:pt x="11185" y="21014"/>
                </a:cubicBezTo>
                <a:cubicBezTo>
                  <a:pt x="20732" y="21014"/>
                  <a:pt x="20884" y="21013"/>
                  <a:pt x="20989" y="20943"/>
                </a:cubicBezTo>
                <a:cubicBezTo>
                  <a:pt x="21060" y="20895"/>
                  <a:pt x="21107" y="20826"/>
                  <a:pt x="21131" y="20733"/>
                </a:cubicBezTo>
                <a:cubicBezTo>
                  <a:pt x="21179" y="20541"/>
                  <a:pt x="21179" y="3839"/>
                  <a:pt x="21131" y="3647"/>
                </a:cubicBezTo>
                <a:cubicBezTo>
                  <a:pt x="21112" y="3573"/>
                  <a:pt x="21058" y="3478"/>
                  <a:pt x="21010" y="3437"/>
                </a:cubicBezTo>
                <a:lnTo>
                  <a:pt x="20924" y="3362"/>
                </a:lnTo>
                <a:lnTo>
                  <a:pt x="11185" y="3362"/>
                </a:lnTo>
                <a:lnTo>
                  <a:pt x="1444" y="3362"/>
                </a:lnTo>
                <a:close/>
                <a:moveTo>
                  <a:pt x="721" y="3451"/>
                </a:moveTo>
                <a:cubicBezTo>
                  <a:pt x="591" y="3462"/>
                  <a:pt x="469" y="3560"/>
                  <a:pt x="445" y="3754"/>
                </a:cubicBezTo>
                <a:cubicBezTo>
                  <a:pt x="428" y="3890"/>
                  <a:pt x="437" y="3920"/>
                  <a:pt x="527" y="4019"/>
                </a:cubicBezTo>
                <a:cubicBezTo>
                  <a:pt x="667" y="4172"/>
                  <a:pt x="825" y="4171"/>
                  <a:pt x="966" y="4017"/>
                </a:cubicBezTo>
                <a:cubicBezTo>
                  <a:pt x="1025" y="3952"/>
                  <a:pt x="1068" y="3867"/>
                  <a:pt x="1068" y="3815"/>
                </a:cubicBezTo>
                <a:cubicBezTo>
                  <a:pt x="1068" y="3563"/>
                  <a:pt x="888" y="3435"/>
                  <a:pt x="721" y="3451"/>
                </a:cubicBezTo>
                <a:close/>
                <a:moveTo>
                  <a:pt x="37" y="21208"/>
                </a:moveTo>
                <a:cubicBezTo>
                  <a:pt x="11" y="21193"/>
                  <a:pt x="0" y="21256"/>
                  <a:pt x="0" y="21399"/>
                </a:cubicBezTo>
                <a:lnTo>
                  <a:pt x="0" y="21600"/>
                </a:lnTo>
                <a:lnTo>
                  <a:pt x="206" y="21600"/>
                </a:lnTo>
                <a:cubicBezTo>
                  <a:pt x="427" y="21600"/>
                  <a:pt x="432" y="21590"/>
                  <a:pt x="261" y="21496"/>
                </a:cubicBezTo>
                <a:cubicBezTo>
                  <a:pt x="200" y="21463"/>
                  <a:pt x="128" y="21382"/>
                  <a:pt x="100" y="21317"/>
                </a:cubicBezTo>
                <a:cubicBezTo>
                  <a:pt x="73" y="21254"/>
                  <a:pt x="52" y="21217"/>
                  <a:pt x="37" y="21208"/>
                </a:cubicBezTo>
                <a:close/>
                <a:moveTo>
                  <a:pt x="21563" y="21208"/>
                </a:moveTo>
                <a:cubicBezTo>
                  <a:pt x="21548" y="21217"/>
                  <a:pt x="21527" y="21254"/>
                  <a:pt x="21500" y="21317"/>
                </a:cubicBezTo>
                <a:cubicBezTo>
                  <a:pt x="21472" y="21382"/>
                  <a:pt x="21400" y="21463"/>
                  <a:pt x="21339" y="21496"/>
                </a:cubicBezTo>
                <a:cubicBezTo>
                  <a:pt x="21278" y="21530"/>
                  <a:pt x="21219" y="21566"/>
                  <a:pt x="21208" y="21578"/>
                </a:cubicBezTo>
                <a:cubicBezTo>
                  <a:pt x="21197" y="21590"/>
                  <a:pt x="21281" y="21600"/>
                  <a:pt x="21394" y="21600"/>
                </a:cubicBezTo>
                <a:lnTo>
                  <a:pt x="21600" y="21600"/>
                </a:lnTo>
                <a:lnTo>
                  <a:pt x="21600" y="21399"/>
                </a:lnTo>
                <a:cubicBezTo>
                  <a:pt x="21600" y="21256"/>
                  <a:pt x="21589" y="21193"/>
                  <a:pt x="21563" y="21208"/>
                </a:cubicBezTo>
                <a:close/>
              </a:path>
            </a:pathLst>
          </a:custGeom>
          <a:ln w="12700">
            <a:miter lim="400000"/>
            <a:headEnd/>
            <a:tailEnd/>
          </a:ln>
        </p:spPr>
      </p:pic>
      <p:sp>
        <p:nvSpPr>
          <p:cNvPr id="2" name="这是一个封装好的 Prompt"/>
          <p:cNvSpPr txBox="1"/>
          <p:nvPr/>
        </p:nvSpPr>
        <p:spPr>
          <a:xfrm>
            <a:off x="765832" y="4699354"/>
            <a:ext cx="2410916" cy="1210588"/>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rPr lang="zh-CN" altLang="en-US" sz="3600" dirty="0">
                <a:solidFill>
                  <a:schemeClr val="tx1">
                    <a:lumMod val="75000"/>
                    <a:lumOff val="25000"/>
                  </a:schemeClr>
                </a:solidFill>
              </a:rPr>
              <a:t>概念解释型</a:t>
            </a:r>
            <a:br>
              <a:rPr lang="en-US" altLang="zh-CN" sz="3600" dirty="0">
                <a:solidFill>
                  <a:schemeClr val="tx1">
                    <a:lumMod val="75000"/>
                    <a:lumOff val="25000"/>
                  </a:schemeClr>
                </a:solidFill>
              </a:rPr>
            </a:br>
            <a:r>
              <a:rPr lang="zh-CN" altLang="en-US" sz="3600" dirty="0">
                <a:solidFill>
                  <a:schemeClr val="tx1">
                    <a:lumMod val="75000"/>
                    <a:lumOff val="25000"/>
                  </a:schemeClr>
                </a:solidFill>
              </a:rPr>
              <a:t>提示词</a:t>
            </a:r>
            <a:endParaRPr sz="3600" dirty="0">
              <a:solidFill>
                <a:schemeClr val="tx1">
                  <a:lumMod val="75000"/>
                  <a:lumOff val="25000"/>
                </a:schemeClr>
              </a:solidFill>
            </a:endParaRPr>
          </a:p>
        </p:txBody>
      </p:sp>
      <p:pic>
        <p:nvPicPr>
          <p:cNvPr id="3" name="图片 2"/>
          <p:cNvPicPr>
            <a:picLocks noChangeAspect="1"/>
          </p:cNvPicPr>
          <p:nvPr/>
        </p:nvPicPr>
        <p:blipFill>
          <a:blip r:embed="rId2"/>
          <a:stretch>
            <a:fillRect/>
          </a:stretch>
        </p:blipFill>
        <p:spPr>
          <a:xfrm>
            <a:off x="5168103" y="171450"/>
            <a:ext cx="11929310" cy="19706012"/>
          </a:xfrm>
          <a:prstGeom prst="rect">
            <a:avLst/>
          </a:prstGeom>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提示词应用的现状与挑战</a:t>
            </a:r>
            <a:endPar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110111" y="2911344"/>
            <a:ext cx="7476230" cy="5632311"/>
          </a:xfrm>
          <a:prstGeom prst="rect">
            <a:avLst/>
          </a:prstGeom>
          <a:ln w="12700">
            <a:miter lim="400000"/>
          </a:ln>
        </p:spPr>
        <p:txBody>
          <a:bodyPr wrap="square" lIns="45719" rIns="45719">
            <a:spAutoFit/>
          </a:bodyPr>
          <a:lstStyle/>
          <a:p>
            <a:r>
              <a:rPr lang="zh-CN" altLang="en-US" sz="2800" dirty="0">
                <a:solidFill>
                  <a:srgbClr val="F15A24"/>
                </a:solidFill>
                <a:latin typeface="MiSans Semibold" panose="00000500000000000000" charset="-122"/>
                <a:ea typeface="MiSans Semibold" panose="00000500000000000000" charset="-122"/>
              </a:rPr>
              <a:t>新兴学科，缺乏体系化的学习框架</a:t>
            </a:r>
            <a:br>
              <a:rPr lang="zh-CN" altLang="en-US" sz="2800" dirty="0"/>
            </a:br>
            <a:endParaRPr lang="zh-CN" altLang="en-US" sz="2800" dirty="0"/>
          </a:p>
          <a:p>
            <a:r>
              <a:rPr lang="zh-CN" altLang="en-US" sz="2400" dirty="0">
                <a:latin typeface="MiSans Light" panose="00000500000000000000" pitchFamily="2" charset="-122"/>
                <a:ea typeface="MiSans Light" panose="00000500000000000000" pitchFamily="2" charset="-122"/>
              </a:rPr>
              <a:t>大模型提示词是一个新兴学科，传统教育尚未对此设计出新版教材，只有少部分爱好者和研究者个人编写的教材。整体来看，缺乏系统化、成体系的学习方法。</a:t>
            </a:r>
            <a:endParaRPr lang="en-US" altLang="zh-CN" sz="2400" dirty="0">
              <a:latin typeface="MiSans Light" panose="00000500000000000000" pitchFamily="2" charset="-122"/>
              <a:ea typeface="MiSans Light" panose="00000500000000000000" pitchFamily="2" charset="-122"/>
            </a:endParaRPr>
          </a:p>
          <a:p>
            <a:endParaRPr lang="zh-CN" altLang="en-US" sz="2800" dirty="0"/>
          </a:p>
          <a:p>
            <a:r>
              <a:rPr lang="zh-CN" altLang="en-US" sz="2800" dirty="0">
                <a:solidFill>
                  <a:srgbClr val="F15A24"/>
                </a:solidFill>
                <a:latin typeface="MiSans Semibold" panose="00000500000000000000" charset="-122"/>
                <a:ea typeface="MiSans Semibold" panose="00000500000000000000" charset="-122"/>
              </a:rPr>
              <a:t>众说纷纭，缺乏参考标准</a:t>
            </a:r>
            <a:endParaRPr lang="zh-CN" altLang="en-US" sz="2800" dirty="0">
              <a:solidFill>
                <a:srgbClr val="F15A24"/>
              </a:solidFill>
              <a:latin typeface="MiSans Semibold" panose="00000500000000000000" charset="-122"/>
              <a:ea typeface="MiSans Semibold" panose="00000500000000000000" charset="-122"/>
            </a:endParaRPr>
          </a:p>
          <a:p>
            <a:endParaRPr lang="zh-CN" altLang="en-US" sz="2800" dirty="0"/>
          </a:p>
          <a:p>
            <a:r>
              <a:rPr lang="zh-CN" altLang="en-US" sz="2400" dirty="0">
                <a:latin typeface="MiSans Light" panose="00000500000000000000" pitchFamily="2" charset="-122"/>
                <a:ea typeface="MiSans Light" panose="00000500000000000000" pitchFamily="2" charset="-122"/>
              </a:rPr>
              <a:t>关于提示词的技巧、作用、方法和效果，处于个体经验和主观感受超过客观评价测试的阶段，也没有权威的、大众可用的测评机构来验证发布的这些有效语句，目前可参考的大多是从已发表论文中衍生出来的方法论和语句。</a:t>
            </a:r>
            <a:endParaRPr lang="en-US" altLang="zh-CN" sz="2400" dirty="0">
              <a:latin typeface="MiSans Light" panose="00000500000000000000" pitchFamily="2" charset="-122"/>
              <a:ea typeface="MiSans Light" panose="00000500000000000000" pitchFamily="2" charset="-122"/>
            </a:endParaRPr>
          </a:p>
          <a:p>
            <a:endParaRPr lang="zh-CN" altLang="en-US" sz="2800" dirty="0"/>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
        <p:nvSpPr>
          <p:cNvPr id="3" name="TextBox 13"/>
          <p:cNvSpPr txBox="1"/>
          <p:nvPr/>
        </p:nvSpPr>
        <p:spPr>
          <a:xfrm>
            <a:off x="9144000" y="2911344"/>
            <a:ext cx="7886700" cy="5570756"/>
          </a:xfrm>
          <a:prstGeom prst="rect">
            <a:avLst/>
          </a:prstGeom>
          <a:ln w="12700">
            <a:miter lim="400000"/>
          </a:ln>
        </p:spPr>
        <p:txBody>
          <a:bodyPr wrap="square" lIns="45719" rIns="45719">
            <a:spAutoFit/>
          </a:bodyPr>
          <a:lstStyle/>
          <a:p>
            <a:r>
              <a:rPr lang="zh-CN" altLang="en-US" sz="2800" dirty="0">
                <a:solidFill>
                  <a:srgbClr val="F15A24"/>
                </a:solidFill>
                <a:latin typeface="MiSans Semibold" panose="00000500000000000000" charset="-122"/>
                <a:ea typeface="MiSans Semibold" panose="00000500000000000000" charset="-122"/>
              </a:rPr>
              <a:t>经验学科，缺乏稳定性测试</a:t>
            </a:r>
            <a:endParaRPr lang="zh-CN" altLang="en-US" sz="2800" dirty="0">
              <a:solidFill>
                <a:srgbClr val="F15A24"/>
              </a:solidFill>
              <a:latin typeface="MiSans Semibold" panose="00000500000000000000" charset="-122"/>
              <a:ea typeface="MiSans Semibold" panose="00000500000000000000" charset="-122"/>
            </a:endParaRPr>
          </a:p>
          <a:p>
            <a:endParaRPr lang="zh-CN" altLang="en-US" sz="2800" dirty="0"/>
          </a:p>
          <a:p>
            <a:r>
              <a:rPr lang="zh-CN" altLang="en-US" sz="2400" dirty="0">
                <a:latin typeface="MiSans Light" panose="00000500000000000000" pitchFamily="2" charset="-122"/>
                <a:ea typeface="MiSans Light" panose="00000500000000000000" pitchFamily="2" charset="-122"/>
              </a:rPr>
              <a:t>基于上述原因，当一个新的方法或结构化提示词被发布时，很难评价它是否在广泛的场景中具有稳定的表现，只能基于个人的不断使用来自行发觉其中的细节问题。</a:t>
            </a:r>
            <a:endParaRPr lang="en-US" altLang="zh-CN" sz="2400" dirty="0">
              <a:latin typeface="MiSans Light" panose="00000500000000000000" pitchFamily="2" charset="-122"/>
              <a:ea typeface="MiSans Light" panose="00000500000000000000" pitchFamily="2" charset="-122"/>
            </a:endParaRPr>
          </a:p>
          <a:p>
            <a:endParaRPr lang="zh-CN" altLang="en-US" sz="2800" dirty="0"/>
          </a:p>
          <a:p>
            <a:r>
              <a:rPr lang="zh-CN" altLang="en-US" sz="2800" dirty="0">
                <a:solidFill>
                  <a:srgbClr val="F15A24"/>
                </a:solidFill>
                <a:latin typeface="MiSans Semibold" panose="00000500000000000000" charset="-122"/>
                <a:ea typeface="MiSans Semibold" panose="00000500000000000000" charset="-122"/>
              </a:rPr>
              <a:t>极客探索期，缺乏行业方法论</a:t>
            </a:r>
            <a:br>
              <a:rPr lang="zh-CN" altLang="en-US" sz="2800" dirty="0"/>
            </a:br>
            <a:endParaRPr lang="zh-CN" altLang="en-US" sz="2800" dirty="0"/>
          </a:p>
          <a:p>
            <a:r>
              <a:rPr lang="zh-CN" altLang="en-US" sz="2400" dirty="0">
                <a:latin typeface="MiSans Light" panose="00000500000000000000" pitchFamily="2" charset="-122"/>
                <a:ea typeface="MiSans Light" panose="00000500000000000000" pitchFamily="2" charset="-122"/>
              </a:rPr>
              <a:t>在</a:t>
            </a:r>
            <a:r>
              <a:rPr lang="en-GB" altLang="zh-CN" sz="2400" dirty="0">
                <a:latin typeface="MiSans Light" panose="00000500000000000000" pitchFamily="2" charset="-122"/>
                <a:ea typeface="MiSans Light" panose="00000500000000000000" pitchFamily="2" charset="-122"/>
              </a:rPr>
              <a:t>AI</a:t>
            </a:r>
            <a:r>
              <a:rPr lang="zh-CN" altLang="en-US" sz="2400" dirty="0">
                <a:latin typeface="MiSans Light" panose="00000500000000000000" pitchFamily="2" charset="-122"/>
                <a:ea typeface="MiSans Light" panose="00000500000000000000" pitchFamily="2" charset="-122"/>
              </a:rPr>
              <a:t>探索初期，关于提示词的效果作用，大多是极客们在积极探索，很多优秀提示词仅出于兴趣和爱好，加之传播中的幸存者偏差问题，大多数广为流传的都是一些有噱头、有趣、整活的提示词，而真正用于业务的，具有行业方法论的提示词反而不那么“流行”，更多真正需要用提示词解决的业务场景需求也尚未得到广泛收集和关注。</a:t>
            </a:r>
            <a:endParaRPr lang="zh-CN" altLang="en-US" sz="2400" dirty="0">
              <a:latin typeface="MiSans Light" panose="00000500000000000000" pitchFamily="2" charset="-122"/>
              <a:ea typeface="MiSans Light" panose="00000500000000000000" pitchFamily="2" charset="-122"/>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提示词是如何优化生成内容的</a:t>
            </a:r>
            <a:endPar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7251175" y="4358671"/>
            <a:ext cx="3785650" cy="156965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none" lIns="45719" tIns="45719" rIns="45719" bIns="45719" numCol="1" spcCol="38100" rtlCol="0" anchor="t">
            <a:spAutoFit/>
          </a:bodyPr>
          <a:lstStyle/>
          <a:p>
            <a:pPr marL="0" marR="0" indent="0" algn="l" defTabSz="457200" rtl="0" fontAlgn="auto" latinLnBrk="0" hangingPunct="0">
              <a:lnSpc>
                <a:spcPct val="100000"/>
              </a:lnSpc>
              <a:spcBef>
                <a:spcPts val="0"/>
              </a:spcBef>
              <a:spcAft>
                <a:spcPts val="0"/>
              </a:spcAft>
              <a:buClrTx/>
              <a:buSzTx/>
              <a:buFontTx/>
              <a:buNone/>
            </a:pPr>
            <a:r>
              <a:rPr lang="zh-CN" altLang="en-US" sz="9600" b="1" dirty="0">
                <a:latin typeface="MiSans" panose="00000500000000000000" pitchFamily="2" charset="-122"/>
                <a:ea typeface="MiSans" panose="00000500000000000000" pitchFamily="2" charset="-122"/>
              </a:rPr>
              <a:t>上案例</a:t>
            </a:r>
            <a:endParaRPr kumimoji="0" lang="zh-CN" altLang="en-US" sz="9600" b="1" u="none" strike="noStrike" cap="none" spc="0" normalizeH="0" baseline="0" dirty="0">
              <a:ln>
                <a:noFill/>
              </a:ln>
              <a:solidFill>
                <a:srgbClr val="323232"/>
              </a:solidFill>
              <a:effectLst/>
              <a:uFillTx/>
              <a:latin typeface="MiSans" panose="00000500000000000000" pitchFamily="2" charset="-122"/>
              <a:ea typeface="MiSans" panose="00000500000000000000" pitchFamily="2" charset="-122"/>
              <a:sym typeface="Calibri"/>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286" name="TextBox 13"/>
          <p:cNvSpPr txBox="1"/>
          <p:nvPr/>
        </p:nvSpPr>
        <p:spPr>
          <a:xfrm>
            <a:off x="1110110" y="2435094"/>
            <a:ext cx="8986389" cy="5654690"/>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提示词的本质是什么</a:t>
            </a:r>
            <a:r>
              <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a:t>
            </a:r>
            <a:endPar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提示词的知识体系是什么样的</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21" name="Rectangle 27"/>
          <p:cNvSpPr/>
          <p:nvPr/>
        </p:nvSpPr>
        <p:spPr>
          <a:xfrm>
            <a:off x="-1" y="-24028"/>
            <a:ext cx="6093324" cy="10335056"/>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422" name="Freeform: Shape 9"/>
          <p:cNvSpPr/>
          <p:nvPr/>
        </p:nvSpPr>
        <p:spPr>
          <a:xfrm>
            <a:off x="4965201" y="9152082"/>
            <a:ext cx="758098" cy="669636"/>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423" name="自学 Prompt 效果为什么不好"/>
          <p:cNvSpPr txBox="1"/>
          <p:nvPr/>
        </p:nvSpPr>
        <p:spPr>
          <a:xfrm>
            <a:off x="749072" y="3707303"/>
            <a:ext cx="4316887" cy="656590"/>
          </a:xfrm>
          <a:prstGeom prst="rect">
            <a:avLst/>
          </a:prstGeom>
          <a:ln w="12700">
            <a:miter lim="400000"/>
          </a:ln>
        </p:spPr>
        <p:txBody>
          <a:bodyPr wrap="none" lIns="50800" tIns="50800" rIns="50800" bIns="50800" anchor="ctr">
            <a:spAutoFit/>
          </a:bodyPr>
          <a:lstStyle/>
          <a:p>
            <a: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sz="3600" dirty="0"/>
              <a:t>Prompt </a:t>
            </a:r>
            <a:r>
              <a:rPr lang="zh-CN" altLang="en-US" sz="3600" dirty="0">
                <a:solidFill>
                  <a:srgbClr val="F15A24"/>
                </a:solidFill>
              </a:rPr>
              <a:t>学习的本质</a:t>
            </a:r>
            <a:endParaRPr sz="3600" dirty="0">
              <a:solidFill>
                <a:srgbClr val="F15A24"/>
              </a:solidFill>
            </a:endParaRPr>
          </a:p>
        </p:txBody>
      </p:sp>
      <p:sp>
        <p:nvSpPr>
          <p:cNvPr id="424" name="显性知识：了解大模型"/>
          <p:cNvSpPr txBox="1"/>
          <p:nvPr/>
        </p:nvSpPr>
        <p:spPr>
          <a:xfrm>
            <a:off x="794708" y="5415029"/>
            <a:ext cx="4052391" cy="533479"/>
          </a:xfrm>
          <a:prstGeom prst="rect">
            <a:avLst/>
          </a:prstGeom>
          <a:ln w="12700">
            <a:miter lim="400000"/>
          </a:ln>
        </p:spPr>
        <p:txBody>
          <a:bodyPr wrap="none" lIns="50800" tIns="50800" rIns="50800" bIns="50800" anchor="ctr">
            <a:spAutoFit/>
          </a:bodyPr>
          <a:lstStyle>
            <a:lvl1pPr marL="228600" indent="-228600" defTabSz="2438400">
              <a:buSzPct val="100000"/>
              <a:buChar char="๏"/>
              <a:defRPr sz="2100">
                <a:solidFill>
                  <a:srgbClr val="F6F1EB"/>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sz="2800" dirty="0"/>
              <a:t> </a:t>
            </a:r>
            <a:r>
              <a:rPr sz="2800" dirty="0" err="1"/>
              <a:t>显性知识：了解大模型</a:t>
            </a:r>
            <a:endParaRPr sz="2800" dirty="0"/>
          </a:p>
        </p:txBody>
      </p:sp>
      <p:sp>
        <p:nvSpPr>
          <p:cNvPr id="425" name="隐性知识：了解自己"/>
          <p:cNvSpPr txBox="1"/>
          <p:nvPr/>
        </p:nvSpPr>
        <p:spPr>
          <a:xfrm>
            <a:off x="794708" y="5872229"/>
            <a:ext cx="3693319" cy="533479"/>
          </a:xfrm>
          <a:prstGeom prst="rect">
            <a:avLst/>
          </a:prstGeom>
          <a:ln w="12700">
            <a:miter lim="400000"/>
          </a:ln>
        </p:spPr>
        <p:txBody>
          <a:bodyPr wrap="none" lIns="50800" tIns="50800" rIns="50800" bIns="50800" anchor="ctr">
            <a:spAutoFit/>
          </a:bodyPr>
          <a:lstStyle>
            <a:lvl1pPr marL="228600" indent="-228600" defTabSz="2438400">
              <a:buSzPct val="100000"/>
              <a:buChar char="๏"/>
              <a:defRPr sz="2100">
                <a:solidFill>
                  <a:srgbClr val="F6F1EB"/>
                </a:solidFill>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sz="2800" dirty="0"/>
              <a:t> </a:t>
            </a:r>
            <a:r>
              <a:rPr sz="2800" dirty="0" err="1"/>
              <a:t>隐性知识：了解自己</a:t>
            </a:r>
            <a:endParaRPr sz="2800" dirty="0"/>
          </a:p>
        </p:txBody>
      </p:sp>
      <p:sp>
        <p:nvSpPr>
          <p:cNvPr id="426" name="线条"/>
          <p:cNvSpPr/>
          <p:nvPr/>
        </p:nvSpPr>
        <p:spPr>
          <a:xfrm flipV="1">
            <a:off x="15060041" y="4686300"/>
            <a:ext cx="1" cy="2468710"/>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427" name="线条"/>
          <p:cNvSpPr/>
          <p:nvPr/>
        </p:nvSpPr>
        <p:spPr>
          <a:xfrm flipV="1">
            <a:off x="9862168" y="4508500"/>
            <a:ext cx="1" cy="2321217"/>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429" name="了解大模型"/>
          <p:cNvSpPr/>
          <p:nvPr/>
        </p:nvSpPr>
        <p:spPr>
          <a:xfrm>
            <a:off x="8289553" y="3989243"/>
            <a:ext cx="3132584"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了解大模型</a:t>
            </a:r>
          </a:p>
        </p:txBody>
      </p:sp>
      <p:sp>
        <p:nvSpPr>
          <p:cNvPr id="430" name="了解自己"/>
          <p:cNvSpPr/>
          <p:nvPr/>
        </p:nvSpPr>
        <p:spPr>
          <a:xfrm>
            <a:off x="13487400" y="3989243"/>
            <a:ext cx="3132585"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了解自己</a:t>
            </a:r>
          </a:p>
        </p:txBody>
      </p:sp>
      <p:cxnSp>
        <p:nvCxnSpPr>
          <p:cNvPr id="431" name="连接线"/>
          <p:cNvCxnSpPr>
            <a:stCxn id="429" idx="0"/>
          </p:cNvCxnSpPr>
          <p:nvPr/>
        </p:nvCxnSpPr>
        <p:spPr>
          <a:xfrm flipV="1">
            <a:off x="9855845" y="3360591"/>
            <a:ext cx="2670169" cy="628652"/>
          </a:xfrm>
          <a:prstGeom prst="straightConnector1">
            <a:avLst/>
          </a:prstGeom>
          <a:ln w="25400" cap="flat">
            <a:solidFill>
              <a:srgbClr val="323232"/>
            </a:solidFill>
            <a:prstDash val="solid"/>
            <a:miter lim="800000"/>
            <a:headEnd type="triangle" w="med" len="med"/>
          </a:ln>
          <a:effectLst/>
        </p:spPr>
      </p:cxnSp>
      <p:cxnSp>
        <p:nvCxnSpPr>
          <p:cNvPr id="432" name="连接线"/>
          <p:cNvCxnSpPr>
            <a:stCxn id="430" idx="0"/>
          </p:cNvCxnSpPr>
          <p:nvPr/>
        </p:nvCxnSpPr>
        <p:spPr>
          <a:xfrm flipH="1" flipV="1">
            <a:off x="12526014" y="3360591"/>
            <a:ext cx="2527679" cy="628652"/>
          </a:xfrm>
          <a:prstGeom prst="straightConnector1">
            <a:avLst/>
          </a:prstGeom>
          <a:ln w="25400" cap="flat">
            <a:solidFill>
              <a:srgbClr val="323232"/>
            </a:solidFill>
            <a:prstDash val="solid"/>
            <a:miter lim="800000"/>
            <a:headEnd type="triangle" w="med" len="med"/>
          </a:ln>
          <a:effectLst/>
        </p:spPr>
      </p:cxnSp>
      <p:sp>
        <p:nvSpPr>
          <p:cNvPr id="433" name="ChatGPT 怎么干活"/>
          <p:cNvSpPr/>
          <p:nvPr/>
        </p:nvSpPr>
        <p:spPr>
          <a:xfrm>
            <a:off x="8576472" y="5218257"/>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怎么干活</a:t>
            </a:r>
          </a:p>
        </p:txBody>
      </p:sp>
      <p:sp>
        <p:nvSpPr>
          <p:cNvPr id="434" name="ChatGPT 的强与弱"/>
          <p:cNvSpPr/>
          <p:nvPr/>
        </p:nvSpPr>
        <p:spPr>
          <a:xfrm>
            <a:off x="8576472" y="5865957"/>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的强与弱</a:t>
            </a:r>
          </a:p>
        </p:txBody>
      </p:sp>
      <p:sp>
        <p:nvSpPr>
          <p:cNvPr id="435" name="人类在/可以用它做什么"/>
          <p:cNvSpPr/>
          <p:nvPr/>
        </p:nvSpPr>
        <p:spPr>
          <a:xfrm>
            <a:off x="8576472" y="6513658"/>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人类在/可以用它做什么</a:t>
            </a:r>
          </a:p>
        </p:txBody>
      </p:sp>
      <p:sp>
        <p:nvSpPr>
          <p:cNvPr id="436" name="我想要什么"/>
          <p:cNvSpPr/>
          <p:nvPr/>
        </p:nvSpPr>
        <p:spPr>
          <a:xfrm>
            <a:off x="13774319" y="5218257"/>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我想要什么</a:t>
            </a:r>
          </a:p>
        </p:txBody>
      </p:sp>
      <p:sp>
        <p:nvSpPr>
          <p:cNvPr id="437" name="怎么说清楚"/>
          <p:cNvSpPr/>
          <p:nvPr/>
        </p:nvSpPr>
        <p:spPr>
          <a:xfrm>
            <a:off x="13774319" y="5865957"/>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怎么说清楚</a:t>
            </a:r>
          </a:p>
        </p:txBody>
      </p:sp>
      <p:sp>
        <p:nvSpPr>
          <p:cNvPr id="438" name="它理解了吗"/>
          <p:cNvSpPr/>
          <p:nvPr/>
        </p:nvSpPr>
        <p:spPr>
          <a:xfrm>
            <a:off x="13774319" y="6513658"/>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它理解了吗</a:t>
            </a:r>
          </a:p>
        </p:txBody>
      </p:sp>
      <p:sp>
        <p:nvSpPr>
          <p:cNvPr id="439" name="如何优化表达"/>
          <p:cNvSpPr/>
          <p:nvPr/>
        </p:nvSpPr>
        <p:spPr>
          <a:xfrm>
            <a:off x="13774319" y="7161358"/>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如何优化表达</a:t>
            </a:r>
          </a:p>
        </p:txBody>
      </p:sp>
      <p:sp>
        <p:nvSpPr>
          <p:cNvPr id="428" name="Prompt…"/>
          <p:cNvSpPr txBox="1"/>
          <p:nvPr/>
        </p:nvSpPr>
        <p:spPr>
          <a:xfrm>
            <a:off x="10959721" y="2217591"/>
            <a:ext cx="2985454" cy="939801"/>
          </a:xfrm>
          <a:prstGeom prst="rect">
            <a:avLst/>
          </a:prstGeom>
          <a:noFill/>
          <a:ln w="12700" cap="flat">
            <a:noFill/>
            <a:miter lim="400000"/>
          </a:ln>
          <a:effectLst/>
        </p:spPr>
        <p:txBody>
          <a:bodyPr wrap="none" lIns="50800" tIns="50800" rIns="50800" bIns="50800" numCol="1" anchor="ctr">
            <a:spAutoFit/>
          </a:bodyPr>
          <a:lstStyle/>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a:t>Prompt</a:t>
            </a:r>
            <a:endParaRPr dirty="0"/>
          </a:p>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和AI对话的语言逻辑</a:t>
            </a:r>
            <a:endParaRPr dirty="0"/>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5" name="TextBox 6"/>
          <p:cNvSpPr txBox="1"/>
          <p:nvPr/>
        </p:nvSpPr>
        <p:spPr>
          <a:xfrm>
            <a:off x="1009406" y="8941036"/>
            <a:ext cx="1755953" cy="370841"/>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 小七姐 2024.01</a:t>
            </a:r>
          </a:p>
        </p:txBody>
      </p:sp>
      <p:sp>
        <p:nvSpPr>
          <p:cNvPr id="286" name="TextBox 13"/>
          <p:cNvSpPr txBox="1"/>
          <p:nvPr/>
        </p:nvSpPr>
        <p:spPr>
          <a:xfrm>
            <a:off x="1110110" y="2435094"/>
            <a:ext cx="8986389" cy="5634684"/>
          </a:xfrm>
          <a:prstGeom prst="rect">
            <a:avLst/>
          </a:prstGeom>
          <a:ln w="12700">
            <a:miter lim="400000"/>
          </a:ln>
        </p:spPr>
        <p:txBody>
          <a:bodyPr wrap="square" lIns="45719" rIns="45719">
            <a:spAutoFit/>
          </a:bodyPr>
          <a:lstStyle/>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什么是提示词</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为什么提示词需要学习</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对于个人和企业，提示词有什么价值</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提示词应用的现状与挑战</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提示词是如何优化生成内容的</a:t>
            </a:r>
            <a:endParaRPr lang="zh-CN" altLang="en-US"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2800" dirty="0">
                <a:solidFill>
                  <a:schemeClr val="tx1">
                    <a:lumMod val="50000"/>
                    <a:lumOff val="50000"/>
                  </a:schemeClr>
                </a:solidFill>
              </a:rPr>
              <a:t>提示词的本质是什么</a:t>
            </a:r>
            <a:r>
              <a:rPr lang="en-US" altLang="zh-CN" sz="2800" dirty="0">
                <a:solidFill>
                  <a:schemeClr val="tx1">
                    <a:lumMod val="50000"/>
                    <a:lumOff val="50000"/>
                  </a:schemeClr>
                </a:solidFill>
              </a:rPr>
              <a:t>?</a:t>
            </a:r>
            <a:endParaRPr lang="en-US" altLang="zh-CN" sz="2800" dirty="0">
              <a:solidFill>
                <a:schemeClr val="tx1">
                  <a:lumMod val="50000"/>
                  <a:lumOff val="50000"/>
                </a:schemeClr>
              </a:solidFill>
            </a:endParaRPr>
          </a:p>
          <a:p>
            <a:pPr>
              <a:lnSpc>
                <a:spcPct val="150000"/>
              </a:lnSpc>
              <a:spcBef>
                <a:spcPts val="1200"/>
              </a:spcBef>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提示词的知识体系是什么样的</a:t>
            </a:r>
            <a:r>
              <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rPr>
              <a:t>?</a:t>
            </a:r>
            <a:endParaRPr lang="en-US" altLang="zh-CN" sz="3600" dirty="0">
              <a:solidFill>
                <a:schemeClr val="bg2">
                  <a:lumMod val="75000"/>
                </a:schemeClr>
              </a:solidFill>
              <a:latin typeface="MiSans Semibold" panose="00000500000000000000" charset="-122"/>
              <a:ea typeface="MiSans Semibold" panose="00000500000000000000" charset="-122"/>
              <a:cs typeface="MiSans Semibold" panose="00000500000000000000" charset="-122"/>
            </a:endParaRPr>
          </a:p>
        </p:txBody>
      </p:sp>
      <p:pic>
        <p:nvPicPr>
          <p:cNvPr id="287" name="横版_黑.png" descr="横版_黑.png"/>
          <p:cNvPicPr>
            <a:picLocks noChangeAspect="1"/>
          </p:cNvPicPr>
          <p:nvPr/>
        </p:nvPicPr>
        <p:blipFill>
          <a:blip r:embed="rId1"/>
          <a:stretch>
            <a:fillRect/>
          </a:stretch>
        </p:blipFill>
        <p:spPr>
          <a:xfrm>
            <a:off x="1110111" y="1184863"/>
            <a:ext cx="1927095" cy="478354"/>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2"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443"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444"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445" name="思维…"/>
          <p:cNvSpPr/>
          <p:nvPr/>
        </p:nvSpPr>
        <p:spPr>
          <a:xfrm>
            <a:off x="6000227" y="3459386"/>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0"/>
                </a:moveTo>
                <a:lnTo>
                  <a:pt x="0" y="21600"/>
                </a:lnTo>
                <a:lnTo>
                  <a:pt x="21600" y="21600"/>
                </a:lnTo>
                <a:lnTo>
                  <a:pt x="10800" y="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446" name="方法论"/>
          <p:cNvSpPr/>
          <p:nvPr/>
        </p:nvSpPr>
        <p:spPr>
          <a:xfrm>
            <a:off x="5513658" y="4936555"/>
            <a:ext cx="2289176" cy="875111"/>
          </a:xfrm>
          <a:custGeom>
            <a:avLst/>
            <a:gdLst/>
            <a:ahLst/>
            <a:cxnLst>
              <a:cxn ang="0">
                <a:pos x="wd2" y="hd2"/>
              </a:cxn>
              <a:cxn ang="5400000">
                <a:pos x="wd2" y="hd2"/>
              </a:cxn>
              <a:cxn ang="10800000">
                <a:pos x="wd2" y="hd2"/>
              </a:cxn>
              <a:cxn ang="16200000">
                <a:pos x="wd2" y="hd2"/>
              </a:cxn>
            </a:cxnLst>
            <a:rect l="0" t="0" r="r" b="b"/>
            <a:pathLst>
              <a:path w="21600" h="21600" extrusionOk="0">
                <a:moveTo>
                  <a:pt x="4018" y="0"/>
                </a:moveTo>
                <a:lnTo>
                  <a:pt x="0" y="21600"/>
                </a:lnTo>
                <a:lnTo>
                  <a:pt x="21600" y="21600"/>
                </a:lnTo>
                <a:lnTo>
                  <a:pt x="17582" y="0"/>
                </a:lnTo>
                <a:lnTo>
                  <a:pt x="4018" y="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447" name="有效语句"/>
          <p:cNvSpPr/>
          <p:nvPr/>
        </p:nvSpPr>
        <p:spPr>
          <a:xfrm>
            <a:off x="5067174" y="5936283"/>
            <a:ext cx="3182145" cy="792958"/>
          </a:xfrm>
          <a:custGeom>
            <a:avLst/>
            <a:gdLst/>
            <a:ahLst/>
            <a:cxnLst>
              <a:cxn ang="0">
                <a:pos x="wd2" y="hd2"/>
              </a:cxn>
              <a:cxn ang="5400000">
                <a:pos x="wd2" y="hd2"/>
              </a:cxn>
              <a:cxn ang="10800000">
                <a:pos x="wd2" y="hd2"/>
              </a:cxn>
              <a:cxn ang="16200000">
                <a:pos x="wd2" y="hd2"/>
              </a:cxn>
            </a:cxnLst>
            <a:rect l="0" t="0" r="r" b="b"/>
            <a:pathLst>
              <a:path w="21600" h="21600" extrusionOk="0">
                <a:moveTo>
                  <a:pt x="2619" y="0"/>
                </a:moveTo>
                <a:lnTo>
                  <a:pt x="0" y="21600"/>
                </a:lnTo>
                <a:lnTo>
                  <a:pt x="21600" y="21600"/>
                </a:lnTo>
                <a:lnTo>
                  <a:pt x="18981" y="0"/>
                </a:lnTo>
                <a:lnTo>
                  <a:pt x="2619" y="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448" name="工具"/>
          <p:cNvSpPr/>
          <p:nvPr/>
        </p:nvSpPr>
        <p:spPr>
          <a:xfrm>
            <a:off x="4577827" y="6853859"/>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2225" y="0"/>
                </a:moveTo>
                <a:lnTo>
                  <a:pt x="0" y="21600"/>
                </a:lnTo>
                <a:lnTo>
                  <a:pt x="21600" y="21600"/>
                </a:lnTo>
                <a:lnTo>
                  <a:pt x="19375" y="0"/>
                </a:lnTo>
                <a:lnTo>
                  <a:pt x="2225" y="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449" name="场景"/>
          <p:cNvSpPr/>
          <p:nvPr/>
        </p:nvSpPr>
        <p:spPr>
          <a:xfrm>
            <a:off x="4101974" y="7859937"/>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754" y="0"/>
                </a:moveTo>
                <a:lnTo>
                  <a:pt x="0" y="21600"/>
                </a:lnTo>
                <a:lnTo>
                  <a:pt x="21600" y="21600"/>
                </a:lnTo>
                <a:lnTo>
                  <a:pt x="19846" y="0"/>
                </a:lnTo>
                <a:lnTo>
                  <a:pt x="1754" y="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450"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451"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452"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453"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454"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455"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456"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457"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458"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sp>
        <p:nvSpPr>
          <p:cNvPr id="459" name="思维…"/>
          <p:cNvSpPr/>
          <p:nvPr/>
        </p:nvSpPr>
        <p:spPr>
          <a:xfrm>
            <a:off x="11042253" y="7360668"/>
            <a:ext cx="1316038"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460" name="方法论"/>
          <p:cNvSpPr/>
          <p:nvPr/>
        </p:nvSpPr>
        <p:spPr>
          <a:xfrm>
            <a:off x="10555684" y="6360940"/>
            <a:ext cx="2289176" cy="875111"/>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461" name="有效语句"/>
          <p:cNvSpPr/>
          <p:nvPr/>
        </p:nvSpPr>
        <p:spPr>
          <a:xfrm>
            <a:off x="10109200" y="5443365"/>
            <a:ext cx="3182144" cy="792958"/>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462" name="工具"/>
          <p:cNvSpPr/>
          <p:nvPr/>
        </p:nvSpPr>
        <p:spPr>
          <a:xfrm>
            <a:off x="9619853" y="4437286"/>
            <a:ext cx="4160838" cy="881461"/>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463" name="场景"/>
          <p:cNvSpPr/>
          <p:nvPr/>
        </p:nvSpPr>
        <p:spPr>
          <a:xfrm>
            <a:off x="9144000" y="3459386"/>
            <a:ext cx="5112544" cy="853283"/>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2" presetClass="entr" presetSubtype="1" fill="hold" grpId="1" nodeType="clickEffect">
                                  <p:stCondLst>
                                    <p:cond delay="0"/>
                                  </p:stCondLst>
                                  <p:childTnLst>
                                    <p:set>
                                      <p:cBhvr>
                                        <p:cTn id="6" dur="indefinite" fill="hold"/>
                                        <p:tgtEl>
                                          <p:spTgt spid="445"/>
                                        </p:tgtEl>
                                        <p:attrNameLst>
                                          <p:attrName>style.visibility</p:attrName>
                                        </p:attrNameLst>
                                      </p:cBhvr>
                                      <p:to>
                                        <p:strVal val="visible"/>
                                      </p:to>
                                    </p:set>
                                    <p:anim calcmode="lin" valueType="num">
                                      <p:cBhvr>
                                        <p:cTn id="7" dur="500" fill="hold"/>
                                        <p:tgtEl>
                                          <p:spTgt spid="445"/>
                                        </p:tgtEl>
                                        <p:attrNameLst>
                                          <p:attrName>ppt_x</p:attrName>
                                        </p:attrNameLst>
                                      </p:cBhvr>
                                      <p:tavLst>
                                        <p:tav tm="0">
                                          <p:val>
                                            <p:strVal val="#ppt_x"/>
                                          </p:val>
                                        </p:tav>
                                        <p:tav tm="100000">
                                          <p:val>
                                            <p:strVal val="#ppt_x"/>
                                          </p:val>
                                        </p:tav>
                                      </p:tavLst>
                                    </p:anim>
                                    <p:anim calcmode="lin" valueType="num">
                                      <p:cBhvr>
                                        <p:cTn id="8" dur="500" fill="hold"/>
                                        <p:tgtEl>
                                          <p:spTgt spid="44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grpId="2" nodeType="afterEffect">
                                  <p:stCondLst>
                                    <p:cond delay="0"/>
                                  </p:stCondLst>
                                  <p:childTnLst>
                                    <p:set>
                                      <p:cBhvr>
                                        <p:cTn id="11" dur="indefinite" fill="hold"/>
                                        <p:tgtEl>
                                          <p:spTgt spid="446"/>
                                        </p:tgtEl>
                                        <p:attrNameLst>
                                          <p:attrName>style.visibility</p:attrName>
                                        </p:attrNameLst>
                                      </p:cBhvr>
                                      <p:to>
                                        <p:strVal val="visible"/>
                                      </p:to>
                                    </p:set>
                                    <p:anim calcmode="lin" valueType="num">
                                      <p:cBhvr>
                                        <p:cTn id="12" dur="500" fill="hold"/>
                                        <p:tgtEl>
                                          <p:spTgt spid="446"/>
                                        </p:tgtEl>
                                        <p:attrNameLst>
                                          <p:attrName>ppt_x</p:attrName>
                                        </p:attrNameLst>
                                      </p:cBhvr>
                                      <p:tavLst>
                                        <p:tav tm="0">
                                          <p:val>
                                            <p:strVal val="#ppt_x"/>
                                          </p:val>
                                        </p:tav>
                                        <p:tav tm="100000">
                                          <p:val>
                                            <p:strVal val="#ppt_x"/>
                                          </p:val>
                                        </p:tav>
                                      </p:tavLst>
                                    </p:anim>
                                    <p:anim calcmode="lin" valueType="num">
                                      <p:cBhvr>
                                        <p:cTn id="13" dur="500" fill="hold"/>
                                        <p:tgtEl>
                                          <p:spTgt spid="446"/>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grpId="3" nodeType="afterEffect">
                                  <p:stCondLst>
                                    <p:cond delay="0"/>
                                  </p:stCondLst>
                                  <p:childTnLst>
                                    <p:set>
                                      <p:cBhvr>
                                        <p:cTn id="16" dur="indefinite" fill="hold"/>
                                        <p:tgtEl>
                                          <p:spTgt spid="447"/>
                                        </p:tgtEl>
                                        <p:attrNameLst>
                                          <p:attrName>style.visibility</p:attrName>
                                        </p:attrNameLst>
                                      </p:cBhvr>
                                      <p:to>
                                        <p:strVal val="visible"/>
                                      </p:to>
                                    </p:set>
                                    <p:anim calcmode="lin" valueType="num">
                                      <p:cBhvr>
                                        <p:cTn id="17" dur="500" fill="hold"/>
                                        <p:tgtEl>
                                          <p:spTgt spid="447"/>
                                        </p:tgtEl>
                                        <p:attrNameLst>
                                          <p:attrName>ppt_x</p:attrName>
                                        </p:attrNameLst>
                                      </p:cBhvr>
                                      <p:tavLst>
                                        <p:tav tm="0">
                                          <p:val>
                                            <p:strVal val="#ppt_x"/>
                                          </p:val>
                                        </p:tav>
                                        <p:tav tm="100000">
                                          <p:val>
                                            <p:strVal val="#ppt_x"/>
                                          </p:val>
                                        </p:tav>
                                      </p:tavLst>
                                    </p:anim>
                                    <p:anim calcmode="lin" valueType="num">
                                      <p:cBhvr>
                                        <p:cTn id="18" dur="500" fill="hold"/>
                                        <p:tgtEl>
                                          <p:spTgt spid="44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grpId="4" nodeType="afterEffect">
                                  <p:stCondLst>
                                    <p:cond delay="0"/>
                                  </p:stCondLst>
                                  <p:childTnLst>
                                    <p:set>
                                      <p:cBhvr>
                                        <p:cTn id="21" dur="indefinite" fill="hold"/>
                                        <p:tgtEl>
                                          <p:spTgt spid="448"/>
                                        </p:tgtEl>
                                        <p:attrNameLst>
                                          <p:attrName>style.visibility</p:attrName>
                                        </p:attrNameLst>
                                      </p:cBhvr>
                                      <p:to>
                                        <p:strVal val="visible"/>
                                      </p:to>
                                    </p:set>
                                    <p:anim calcmode="lin" valueType="num">
                                      <p:cBhvr>
                                        <p:cTn id="22" dur="500" fill="hold"/>
                                        <p:tgtEl>
                                          <p:spTgt spid="448"/>
                                        </p:tgtEl>
                                        <p:attrNameLst>
                                          <p:attrName>ppt_x</p:attrName>
                                        </p:attrNameLst>
                                      </p:cBhvr>
                                      <p:tavLst>
                                        <p:tav tm="0">
                                          <p:val>
                                            <p:strVal val="#ppt_x"/>
                                          </p:val>
                                        </p:tav>
                                        <p:tav tm="100000">
                                          <p:val>
                                            <p:strVal val="#ppt_x"/>
                                          </p:val>
                                        </p:tav>
                                      </p:tavLst>
                                    </p:anim>
                                    <p:anim calcmode="lin" valueType="num">
                                      <p:cBhvr>
                                        <p:cTn id="23" dur="500" fill="hold"/>
                                        <p:tgtEl>
                                          <p:spTgt spid="448"/>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grpId="5" nodeType="afterEffect">
                                  <p:stCondLst>
                                    <p:cond delay="0"/>
                                  </p:stCondLst>
                                  <p:childTnLst>
                                    <p:set>
                                      <p:cBhvr>
                                        <p:cTn id="26" dur="indefinite" fill="hold"/>
                                        <p:tgtEl>
                                          <p:spTgt spid="449"/>
                                        </p:tgtEl>
                                        <p:attrNameLst>
                                          <p:attrName>style.visibility</p:attrName>
                                        </p:attrNameLst>
                                      </p:cBhvr>
                                      <p:to>
                                        <p:strVal val="visible"/>
                                      </p:to>
                                    </p:set>
                                    <p:anim calcmode="lin" valueType="num">
                                      <p:cBhvr>
                                        <p:cTn id="27" dur="500" fill="hold"/>
                                        <p:tgtEl>
                                          <p:spTgt spid="449"/>
                                        </p:tgtEl>
                                        <p:attrNameLst>
                                          <p:attrName>ppt_x</p:attrName>
                                        </p:attrNameLst>
                                      </p:cBhvr>
                                      <p:tavLst>
                                        <p:tav tm="0">
                                          <p:val>
                                            <p:strVal val="#ppt_x"/>
                                          </p:val>
                                        </p:tav>
                                        <p:tav tm="100000">
                                          <p:val>
                                            <p:strVal val="#ppt_x"/>
                                          </p:val>
                                        </p:tav>
                                      </p:tavLst>
                                    </p:anim>
                                    <p:anim calcmode="lin" valueType="num">
                                      <p:cBhvr>
                                        <p:cTn id="28" dur="500" fill="hold"/>
                                        <p:tgtEl>
                                          <p:spTgt spid="449"/>
                                        </p:tgtEl>
                                        <p:attrNameLst>
                                          <p:attrName>ppt_y</p:attrName>
                                        </p:attrNameLst>
                                      </p:cBhvr>
                                      <p:tavLst>
                                        <p:tav tm="0">
                                          <p:val>
                                            <p:strVal val="0-#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1" fill="hold" grpId="6" nodeType="clickEffect">
                                  <p:stCondLst>
                                    <p:cond delay="0"/>
                                  </p:stCondLst>
                                  <p:childTnLst>
                                    <p:set>
                                      <p:cBhvr>
                                        <p:cTn id="32" dur="indefinite" fill="hold"/>
                                        <p:tgtEl>
                                          <p:spTgt spid="463"/>
                                        </p:tgtEl>
                                        <p:attrNameLst>
                                          <p:attrName>style.visibility</p:attrName>
                                        </p:attrNameLst>
                                      </p:cBhvr>
                                      <p:to>
                                        <p:strVal val="visible"/>
                                      </p:to>
                                    </p:set>
                                    <p:anim calcmode="lin" valueType="num">
                                      <p:cBhvr>
                                        <p:cTn id="33" dur="500" fill="hold"/>
                                        <p:tgtEl>
                                          <p:spTgt spid="463"/>
                                        </p:tgtEl>
                                        <p:attrNameLst>
                                          <p:attrName>ppt_x</p:attrName>
                                        </p:attrNameLst>
                                      </p:cBhvr>
                                      <p:tavLst>
                                        <p:tav tm="0">
                                          <p:val>
                                            <p:strVal val="#ppt_x"/>
                                          </p:val>
                                        </p:tav>
                                        <p:tav tm="100000">
                                          <p:val>
                                            <p:strVal val="#ppt_x"/>
                                          </p:val>
                                        </p:tav>
                                      </p:tavLst>
                                    </p:anim>
                                    <p:anim calcmode="lin" valueType="num">
                                      <p:cBhvr>
                                        <p:cTn id="34" dur="500" fill="hold"/>
                                        <p:tgtEl>
                                          <p:spTgt spid="463"/>
                                        </p:tgtEl>
                                        <p:attrNameLst>
                                          <p:attrName>ppt_y</p:attrName>
                                        </p:attrNameLst>
                                      </p:cBhvr>
                                      <p:tavLst>
                                        <p:tav tm="0">
                                          <p:val>
                                            <p:strVal val="0-#ppt_h/2"/>
                                          </p:val>
                                        </p:tav>
                                        <p:tav tm="100000">
                                          <p:val>
                                            <p:strVal val="#ppt_y"/>
                                          </p:val>
                                        </p:tav>
                                      </p:tavLst>
                                    </p:anim>
                                  </p:childTnLst>
                                </p:cTn>
                              </p:par>
                            </p:childTnLst>
                          </p:cTn>
                        </p:par>
                        <p:par>
                          <p:cTn id="35" fill="hold">
                            <p:stCondLst>
                              <p:cond delay="500"/>
                            </p:stCondLst>
                            <p:childTnLst>
                              <p:par>
                                <p:cTn id="36" presetID="2" presetClass="entr" presetSubtype="1" fill="hold" grpId="7" nodeType="afterEffect">
                                  <p:stCondLst>
                                    <p:cond delay="0"/>
                                  </p:stCondLst>
                                  <p:childTnLst>
                                    <p:set>
                                      <p:cBhvr>
                                        <p:cTn id="37" dur="indefinite" fill="hold"/>
                                        <p:tgtEl>
                                          <p:spTgt spid="462"/>
                                        </p:tgtEl>
                                        <p:attrNameLst>
                                          <p:attrName>style.visibility</p:attrName>
                                        </p:attrNameLst>
                                      </p:cBhvr>
                                      <p:to>
                                        <p:strVal val="visible"/>
                                      </p:to>
                                    </p:set>
                                    <p:anim calcmode="lin" valueType="num">
                                      <p:cBhvr>
                                        <p:cTn id="38" dur="500" fill="hold"/>
                                        <p:tgtEl>
                                          <p:spTgt spid="462"/>
                                        </p:tgtEl>
                                        <p:attrNameLst>
                                          <p:attrName>ppt_x</p:attrName>
                                        </p:attrNameLst>
                                      </p:cBhvr>
                                      <p:tavLst>
                                        <p:tav tm="0">
                                          <p:val>
                                            <p:strVal val="#ppt_x"/>
                                          </p:val>
                                        </p:tav>
                                        <p:tav tm="100000">
                                          <p:val>
                                            <p:strVal val="#ppt_x"/>
                                          </p:val>
                                        </p:tav>
                                      </p:tavLst>
                                    </p:anim>
                                    <p:anim calcmode="lin" valueType="num">
                                      <p:cBhvr>
                                        <p:cTn id="39" dur="500" fill="hold"/>
                                        <p:tgtEl>
                                          <p:spTgt spid="462"/>
                                        </p:tgtEl>
                                        <p:attrNameLst>
                                          <p:attrName>ppt_y</p:attrName>
                                        </p:attrNameLst>
                                      </p:cBhvr>
                                      <p:tavLst>
                                        <p:tav tm="0">
                                          <p:val>
                                            <p:strVal val="0-#ppt_h/2"/>
                                          </p:val>
                                        </p:tav>
                                        <p:tav tm="100000">
                                          <p:val>
                                            <p:strVal val="#ppt_y"/>
                                          </p:val>
                                        </p:tav>
                                      </p:tavLst>
                                    </p:anim>
                                  </p:childTnLst>
                                </p:cTn>
                              </p:par>
                            </p:childTnLst>
                          </p:cTn>
                        </p:par>
                        <p:par>
                          <p:cTn id="40" fill="hold">
                            <p:stCondLst>
                              <p:cond delay="1000"/>
                            </p:stCondLst>
                            <p:childTnLst>
                              <p:par>
                                <p:cTn id="41" presetID="2" presetClass="entr" presetSubtype="1" fill="hold" grpId="8" nodeType="afterEffect">
                                  <p:stCondLst>
                                    <p:cond delay="0"/>
                                  </p:stCondLst>
                                  <p:childTnLst>
                                    <p:set>
                                      <p:cBhvr>
                                        <p:cTn id="42" dur="indefinite" fill="hold"/>
                                        <p:tgtEl>
                                          <p:spTgt spid="461"/>
                                        </p:tgtEl>
                                        <p:attrNameLst>
                                          <p:attrName>style.visibility</p:attrName>
                                        </p:attrNameLst>
                                      </p:cBhvr>
                                      <p:to>
                                        <p:strVal val="visible"/>
                                      </p:to>
                                    </p:set>
                                    <p:anim calcmode="lin" valueType="num">
                                      <p:cBhvr>
                                        <p:cTn id="43" dur="500" fill="hold"/>
                                        <p:tgtEl>
                                          <p:spTgt spid="461"/>
                                        </p:tgtEl>
                                        <p:attrNameLst>
                                          <p:attrName>ppt_x</p:attrName>
                                        </p:attrNameLst>
                                      </p:cBhvr>
                                      <p:tavLst>
                                        <p:tav tm="0">
                                          <p:val>
                                            <p:strVal val="#ppt_x"/>
                                          </p:val>
                                        </p:tav>
                                        <p:tav tm="100000">
                                          <p:val>
                                            <p:strVal val="#ppt_x"/>
                                          </p:val>
                                        </p:tav>
                                      </p:tavLst>
                                    </p:anim>
                                    <p:anim calcmode="lin" valueType="num">
                                      <p:cBhvr>
                                        <p:cTn id="44" dur="500" fill="hold"/>
                                        <p:tgtEl>
                                          <p:spTgt spid="461"/>
                                        </p:tgtEl>
                                        <p:attrNameLst>
                                          <p:attrName>ppt_y</p:attrName>
                                        </p:attrNameLst>
                                      </p:cBhvr>
                                      <p:tavLst>
                                        <p:tav tm="0">
                                          <p:val>
                                            <p:strVal val="0-#ppt_h/2"/>
                                          </p:val>
                                        </p:tav>
                                        <p:tav tm="100000">
                                          <p:val>
                                            <p:strVal val="#ppt_y"/>
                                          </p:val>
                                        </p:tav>
                                      </p:tavLst>
                                    </p:anim>
                                  </p:childTnLst>
                                </p:cTn>
                              </p:par>
                            </p:childTnLst>
                          </p:cTn>
                        </p:par>
                        <p:par>
                          <p:cTn id="45" fill="hold">
                            <p:stCondLst>
                              <p:cond delay="1500"/>
                            </p:stCondLst>
                            <p:childTnLst>
                              <p:par>
                                <p:cTn id="46" presetID="2" presetClass="entr" presetSubtype="1" fill="hold" grpId="9" nodeType="afterEffect">
                                  <p:stCondLst>
                                    <p:cond delay="0"/>
                                  </p:stCondLst>
                                  <p:childTnLst>
                                    <p:set>
                                      <p:cBhvr>
                                        <p:cTn id="47" dur="indefinite" fill="hold"/>
                                        <p:tgtEl>
                                          <p:spTgt spid="460"/>
                                        </p:tgtEl>
                                        <p:attrNameLst>
                                          <p:attrName>style.visibility</p:attrName>
                                        </p:attrNameLst>
                                      </p:cBhvr>
                                      <p:to>
                                        <p:strVal val="visible"/>
                                      </p:to>
                                    </p:set>
                                    <p:anim calcmode="lin" valueType="num">
                                      <p:cBhvr>
                                        <p:cTn id="48" dur="500" fill="hold"/>
                                        <p:tgtEl>
                                          <p:spTgt spid="460"/>
                                        </p:tgtEl>
                                        <p:attrNameLst>
                                          <p:attrName>ppt_x</p:attrName>
                                        </p:attrNameLst>
                                      </p:cBhvr>
                                      <p:tavLst>
                                        <p:tav tm="0">
                                          <p:val>
                                            <p:strVal val="#ppt_x"/>
                                          </p:val>
                                        </p:tav>
                                        <p:tav tm="100000">
                                          <p:val>
                                            <p:strVal val="#ppt_x"/>
                                          </p:val>
                                        </p:tav>
                                      </p:tavLst>
                                    </p:anim>
                                    <p:anim calcmode="lin" valueType="num">
                                      <p:cBhvr>
                                        <p:cTn id="49" dur="500" fill="hold"/>
                                        <p:tgtEl>
                                          <p:spTgt spid="460"/>
                                        </p:tgtEl>
                                        <p:attrNameLst>
                                          <p:attrName>ppt_y</p:attrName>
                                        </p:attrNameLst>
                                      </p:cBhvr>
                                      <p:tavLst>
                                        <p:tav tm="0">
                                          <p:val>
                                            <p:strVal val="0-#ppt_h/2"/>
                                          </p:val>
                                        </p:tav>
                                        <p:tav tm="100000">
                                          <p:val>
                                            <p:strVal val="#ppt_y"/>
                                          </p:val>
                                        </p:tav>
                                      </p:tavLst>
                                    </p:anim>
                                  </p:childTnLst>
                                </p:cTn>
                              </p:par>
                            </p:childTnLst>
                          </p:cTn>
                        </p:par>
                        <p:par>
                          <p:cTn id="50" fill="hold">
                            <p:stCondLst>
                              <p:cond delay="2000"/>
                            </p:stCondLst>
                            <p:childTnLst>
                              <p:par>
                                <p:cTn id="51" presetID="2" presetClass="entr" presetSubtype="1" fill="hold" grpId="10" nodeType="afterEffect">
                                  <p:stCondLst>
                                    <p:cond delay="0"/>
                                  </p:stCondLst>
                                  <p:childTnLst>
                                    <p:set>
                                      <p:cBhvr>
                                        <p:cTn id="52" dur="indefinite" fill="hold"/>
                                        <p:tgtEl>
                                          <p:spTgt spid="459"/>
                                        </p:tgtEl>
                                        <p:attrNameLst>
                                          <p:attrName>style.visibility</p:attrName>
                                        </p:attrNameLst>
                                      </p:cBhvr>
                                      <p:to>
                                        <p:strVal val="visible"/>
                                      </p:to>
                                    </p:set>
                                    <p:anim calcmode="lin" valueType="num">
                                      <p:cBhvr>
                                        <p:cTn id="53" dur="500" fill="hold"/>
                                        <p:tgtEl>
                                          <p:spTgt spid="459"/>
                                        </p:tgtEl>
                                        <p:attrNameLst>
                                          <p:attrName>ppt_x</p:attrName>
                                        </p:attrNameLst>
                                      </p:cBhvr>
                                      <p:tavLst>
                                        <p:tav tm="0">
                                          <p:val>
                                            <p:strVal val="#ppt_x"/>
                                          </p:val>
                                        </p:tav>
                                        <p:tav tm="100000">
                                          <p:val>
                                            <p:strVal val="#ppt_x"/>
                                          </p:val>
                                        </p:tav>
                                      </p:tavLst>
                                    </p:anim>
                                    <p:anim calcmode="lin" valueType="num">
                                      <p:cBhvr>
                                        <p:cTn id="54" dur="500" fill="hold"/>
                                        <p:tgtEl>
                                          <p:spTgt spid="45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5" grpId="1" animBg="1" advAuto="0"/>
      <p:bldP spid="446" grpId="2" animBg="1" advAuto="0"/>
      <p:bldP spid="447" grpId="3" animBg="1" advAuto="0"/>
      <p:bldP spid="448" grpId="4" animBg="1" advAuto="0"/>
      <p:bldP spid="449" grpId="5" animBg="1" advAuto="0"/>
      <p:bldP spid="459" grpId="10" animBg="1" advAuto="0"/>
      <p:bldP spid="460" grpId="9" animBg="1" advAuto="0"/>
      <p:bldP spid="461" grpId="8" animBg="1" advAuto="0"/>
      <p:bldP spid="462" grpId="7" animBg="1" advAuto="0"/>
      <p:bldP spid="463" grpId="6" animBg="1" advAuto="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5" name="线条"/>
          <p:cNvSpPr/>
          <p:nvPr/>
        </p:nvSpPr>
        <p:spPr>
          <a:xfrm>
            <a:off x="6036310" y="4072007"/>
            <a:ext cx="4621435" cy="1"/>
          </a:xfrm>
          <a:prstGeom prst="line">
            <a:avLst/>
          </a:prstGeom>
          <a:ln w="50800">
            <a:solidFill>
              <a:srgbClr val="323232"/>
            </a:solidFill>
            <a:miter/>
            <a:tailEnd type="triangle"/>
          </a:ln>
        </p:spPr>
        <p:txBody>
          <a:bodyPr lIns="45719" rIns="45719"/>
          <a:lstStyle/>
          <a:p/>
        </p:txBody>
      </p:sp>
      <p:sp>
        <p:nvSpPr>
          <p:cNvPr id="466"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467"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468"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469"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470"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471"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472"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473"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F15A24"/>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474"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475"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476"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477"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478"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479"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480"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481"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482"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483" name="已粘贴的影片.png" descr="已粘贴的影片.png"/>
          <p:cNvPicPr>
            <a:picLocks noChangeAspect="1"/>
          </p:cNvPicPr>
          <p:nvPr/>
        </p:nvPicPr>
        <p:blipFill>
          <a:blip r:embed="rId1"/>
          <a:stretch>
            <a:fillRect/>
          </a:stretch>
        </p:blipFill>
        <p:spPr>
          <a:xfrm>
            <a:off x="10359249" y="3060314"/>
            <a:ext cx="5378718" cy="6475869"/>
          </a:xfrm>
          <a:prstGeom prst="rect">
            <a:avLst/>
          </a:prstGeom>
          <a:ln w="12700">
            <a:miter lim="400000"/>
            <a:headEnd/>
            <a:tailEnd/>
          </a:ln>
        </p:spPr>
      </p:pic>
      <p:pic>
        <p:nvPicPr>
          <p:cNvPr id="484" name="已粘贴的影片.png" descr="已粘贴的影片.png"/>
          <p:cNvPicPr>
            <a:picLocks noChangeAspect="1"/>
          </p:cNvPicPr>
          <p:nvPr/>
        </p:nvPicPr>
        <p:blipFill>
          <a:blip r:embed="rId2"/>
          <a:stretch>
            <a:fillRect/>
          </a:stretch>
        </p:blipFill>
        <p:spPr>
          <a:xfrm>
            <a:off x="18542000" y="2697095"/>
            <a:ext cx="5002599" cy="7264501"/>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7" name="线条"/>
          <p:cNvSpPr/>
          <p:nvPr/>
        </p:nvSpPr>
        <p:spPr>
          <a:xfrm>
            <a:off x="6036310" y="4072007"/>
            <a:ext cx="4621435" cy="1"/>
          </a:xfrm>
          <a:prstGeom prst="line">
            <a:avLst/>
          </a:prstGeom>
          <a:ln w="50800">
            <a:solidFill>
              <a:srgbClr val="323232"/>
            </a:solidFill>
            <a:miter/>
            <a:tailEnd type="triangle"/>
          </a:ln>
        </p:spPr>
        <p:txBody>
          <a:bodyPr lIns="45719" rIns="45719"/>
          <a:lstStyle/>
          <a:p/>
        </p:txBody>
      </p:sp>
      <p:sp>
        <p:nvSpPr>
          <p:cNvPr id="508"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509"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510"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511"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512"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513"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514"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515"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F15A24"/>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516"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517"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518"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519"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520"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521"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522"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523"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524"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525" name="已粘贴的影片.png" descr="已粘贴的影片.png"/>
          <p:cNvPicPr>
            <a:picLocks noChangeAspect="1"/>
          </p:cNvPicPr>
          <p:nvPr/>
        </p:nvPicPr>
        <p:blipFill>
          <a:blip r:embed="rId1"/>
          <a:stretch>
            <a:fillRect/>
          </a:stretch>
        </p:blipFill>
        <p:spPr>
          <a:xfrm>
            <a:off x="10657744" y="2697095"/>
            <a:ext cx="4725367" cy="7294785"/>
          </a:xfrm>
          <a:prstGeom prst="rect">
            <a:avLst/>
          </a:prstGeom>
          <a:ln w="12700">
            <a:miter lim="400000"/>
            <a:headEnd/>
            <a:tailEnd/>
          </a:ln>
        </p:spPr>
      </p:pic>
      <p:pic>
        <p:nvPicPr>
          <p:cNvPr id="526" name="已粘贴的影片.png" descr="已粘贴的影片.png"/>
          <p:cNvPicPr>
            <a:picLocks noChangeAspect="1"/>
          </p:cNvPicPr>
          <p:nvPr/>
        </p:nvPicPr>
        <p:blipFill>
          <a:blip r:embed="rId2"/>
          <a:stretch>
            <a:fillRect/>
          </a:stretch>
        </p:blipFill>
        <p:spPr>
          <a:xfrm>
            <a:off x="18542000" y="3060314"/>
            <a:ext cx="7906433" cy="6512729"/>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8" name="线条"/>
          <p:cNvSpPr/>
          <p:nvPr/>
        </p:nvSpPr>
        <p:spPr>
          <a:xfrm>
            <a:off x="5404961" y="5143500"/>
            <a:ext cx="3224689" cy="0"/>
          </a:xfrm>
          <a:prstGeom prst="line">
            <a:avLst/>
          </a:prstGeom>
          <a:ln w="50800">
            <a:solidFill>
              <a:srgbClr val="323232"/>
            </a:solidFill>
            <a:miter/>
            <a:tailEnd type="triangle"/>
          </a:ln>
        </p:spPr>
        <p:txBody>
          <a:bodyPr lIns="45719" rIns="45719"/>
          <a:lstStyle/>
          <a:p/>
        </p:txBody>
      </p:sp>
      <p:sp>
        <p:nvSpPr>
          <p:cNvPr id="529"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530"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531"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532"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533"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534"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535"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F15A24"/>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536"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537"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538"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539"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540"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541"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542"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543"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544"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545"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546" name="已粘贴的影片.png" descr="已粘贴的影片.png"/>
          <p:cNvPicPr>
            <a:picLocks noChangeAspect="1"/>
          </p:cNvPicPr>
          <p:nvPr/>
        </p:nvPicPr>
        <p:blipFill>
          <a:blip r:embed="rId1"/>
          <a:stretch>
            <a:fillRect/>
          </a:stretch>
        </p:blipFill>
        <p:spPr>
          <a:xfrm>
            <a:off x="8629650" y="3060314"/>
            <a:ext cx="7906433" cy="6512729"/>
          </a:xfrm>
          <a:prstGeom prst="rect">
            <a:avLst/>
          </a:prstGeom>
          <a:ln w="12700">
            <a:miter lim="400000"/>
            <a:headEnd/>
            <a:tailEnd/>
          </a:ln>
        </p:spPr>
      </p:pic>
      <p:pic>
        <p:nvPicPr>
          <p:cNvPr id="547" name="已粘贴的影片.png" descr="已粘贴的影片.png"/>
          <p:cNvPicPr>
            <a:picLocks noChangeAspect="1"/>
          </p:cNvPicPr>
          <p:nvPr/>
        </p:nvPicPr>
        <p:blipFill>
          <a:blip r:embed="rId2"/>
          <a:stretch>
            <a:fillRect/>
          </a:stretch>
        </p:blipFill>
        <p:spPr>
          <a:xfrm>
            <a:off x="18542000" y="2697095"/>
            <a:ext cx="6891595" cy="7089269"/>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9" name="线条"/>
          <p:cNvSpPr/>
          <p:nvPr/>
        </p:nvSpPr>
        <p:spPr>
          <a:xfrm>
            <a:off x="5153412" y="6043043"/>
            <a:ext cx="4160838" cy="1"/>
          </a:xfrm>
          <a:prstGeom prst="line">
            <a:avLst/>
          </a:prstGeom>
          <a:ln w="50800">
            <a:solidFill>
              <a:srgbClr val="323232"/>
            </a:solidFill>
            <a:miter/>
            <a:tailEnd type="triangle"/>
          </a:ln>
        </p:spPr>
        <p:txBody>
          <a:bodyPr lIns="45719" rIns="45719"/>
          <a:lstStyle/>
          <a:p/>
        </p:txBody>
      </p:sp>
      <p:sp>
        <p:nvSpPr>
          <p:cNvPr id="550"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551"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552"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553"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554"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555"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F15A24"/>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556"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557"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558"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559"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560"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561"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562"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563"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564"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565"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566"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567" name="已粘贴的影片.png" descr="已粘贴的影片.png"/>
          <p:cNvPicPr>
            <a:picLocks noChangeAspect="1"/>
          </p:cNvPicPr>
          <p:nvPr/>
        </p:nvPicPr>
        <p:blipFill>
          <a:blip r:embed="rId1"/>
          <a:stretch>
            <a:fillRect/>
          </a:stretch>
        </p:blipFill>
        <p:spPr>
          <a:xfrm>
            <a:off x="9314249" y="2697095"/>
            <a:ext cx="6891596" cy="7089269"/>
          </a:xfrm>
          <a:prstGeom prst="rect">
            <a:avLst/>
          </a:prstGeom>
          <a:ln w="12700">
            <a:miter lim="400000"/>
            <a:headEnd/>
            <a:tailEnd/>
          </a:ln>
        </p:spPr>
      </p:pic>
      <p:pic>
        <p:nvPicPr>
          <p:cNvPr id="568" name="已粘贴的影片.png" descr="已粘贴的影片.png"/>
          <p:cNvPicPr>
            <a:picLocks noChangeAspect="1"/>
          </p:cNvPicPr>
          <p:nvPr/>
        </p:nvPicPr>
        <p:blipFill>
          <a:blip r:embed="rId2"/>
          <a:stretch>
            <a:fillRect/>
          </a:stretch>
        </p:blipFill>
        <p:spPr>
          <a:xfrm>
            <a:off x="6258246" y="10287000"/>
            <a:ext cx="11319186" cy="3532081"/>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0" name="线条"/>
          <p:cNvSpPr/>
          <p:nvPr/>
        </p:nvSpPr>
        <p:spPr>
          <a:xfrm>
            <a:off x="4706306" y="7001695"/>
            <a:ext cx="1551941" cy="1"/>
          </a:xfrm>
          <a:prstGeom prst="line">
            <a:avLst/>
          </a:prstGeom>
          <a:ln w="50800">
            <a:solidFill>
              <a:srgbClr val="323232"/>
            </a:solidFill>
            <a:miter/>
            <a:tailEnd type="triangle"/>
          </a:ln>
        </p:spPr>
        <p:txBody>
          <a:bodyPr lIns="45719" rIns="45719"/>
          <a:lstStyle/>
          <a:p/>
        </p:txBody>
      </p:sp>
      <p:sp>
        <p:nvSpPr>
          <p:cNvPr id="571"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572"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573"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574"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575"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F15A24"/>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576"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577"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578"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579"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580"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581"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582"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583"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584"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585"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586"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587"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588" name="已粘贴的影片.png" descr="已粘贴的影片.png"/>
          <p:cNvPicPr>
            <a:picLocks noChangeAspect="1"/>
          </p:cNvPicPr>
          <p:nvPr/>
        </p:nvPicPr>
        <p:blipFill>
          <a:blip r:embed="rId1"/>
          <a:stretch>
            <a:fillRect/>
          </a:stretch>
        </p:blipFill>
        <p:spPr>
          <a:xfrm>
            <a:off x="6258246" y="5851793"/>
            <a:ext cx="11319186" cy="3532082"/>
          </a:xfrm>
          <a:prstGeom prst="rect">
            <a:avLst/>
          </a:prstGeom>
          <a:ln w="12700">
            <a:miter lim="400000"/>
            <a:headEnd/>
            <a:tailEnd/>
          </a:ln>
        </p:spPr>
      </p:pic>
      <p:pic>
        <p:nvPicPr>
          <p:cNvPr id="589" name="已粘贴的影片.png" descr="已粘贴的影片.png"/>
          <p:cNvPicPr>
            <a:picLocks noChangeAspect="1"/>
          </p:cNvPicPr>
          <p:nvPr/>
        </p:nvPicPr>
        <p:blipFill>
          <a:blip r:embed="rId2"/>
          <a:stretch>
            <a:fillRect/>
          </a:stretch>
        </p:blipFill>
        <p:spPr>
          <a:xfrm>
            <a:off x="18525487" y="2990683"/>
            <a:ext cx="9275895" cy="6897677"/>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1" name="线条"/>
          <p:cNvSpPr/>
          <p:nvPr/>
        </p:nvSpPr>
        <p:spPr>
          <a:xfrm>
            <a:off x="4706306" y="7001695"/>
            <a:ext cx="2820259" cy="1"/>
          </a:xfrm>
          <a:prstGeom prst="line">
            <a:avLst/>
          </a:prstGeom>
          <a:ln w="50800">
            <a:solidFill>
              <a:srgbClr val="323232"/>
            </a:solidFill>
            <a:miter/>
            <a:tailEnd type="triangle"/>
          </a:ln>
        </p:spPr>
        <p:txBody>
          <a:bodyPr lIns="45719" rIns="45719"/>
          <a:lstStyle/>
          <a:p/>
        </p:txBody>
      </p:sp>
      <p:sp>
        <p:nvSpPr>
          <p:cNvPr id="592"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593"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594"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595"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D6D6D6"/>
          </a:solidFill>
          <a:ln w="12700">
            <a:miter lim="400000"/>
          </a:ln>
        </p:spPr>
        <p:txBody>
          <a:bodyPr lIns="45719" rIns="45719" anchor="ctr"/>
          <a:lstStyle/>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sz="15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596"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F15A24"/>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597"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598"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599"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600"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601"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602"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603"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604"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605"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606"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607"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608"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pic>
        <p:nvPicPr>
          <p:cNvPr id="609" name="已粘贴的影片.png" descr="已粘贴的影片.png"/>
          <p:cNvPicPr>
            <a:picLocks noChangeAspect="1"/>
          </p:cNvPicPr>
          <p:nvPr/>
        </p:nvPicPr>
        <p:blipFill>
          <a:blip r:embed="rId1"/>
          <a:stretch>
            <a:fillRect/>
          </a:stretch>
        </p:blipFill>
        <p:spPr>
          <a:xfrm>
            <a:off x="7526563" y="2990683"/>
            <a:ext cx="9275895" cy="6897677"/>
          </a:xfrm>
          <a:prstGeom prst="rect">
            <a:avLst/>
          </a:prstGeom>
          <a:ln w="12700">
            <a:miter lim="400000"/>
            <a:headEnd/>
            <a:tailEnd/>
          </a:ln>
        </p:spPr>
      </p:pic>
      <p:pic>
        <p:nvPicPr>
          <p:cNvPr id="610" name="已粘贴的影片.png" descr="已粘贴的影片.png"/>
          <p:cNvPicPr>
            <a:picLocks noChangeAspect="1"/>
          </p:cNvPicPr>
          <p:nvPr/>
        </p:nvPicPr>
        <p:blipFill>
          <a:blip r:embed="rId2"/>
          <a:stretch>
            <a:fillRect/>
          </a:stretch>
        </p:blipFill>
        <p:spPr>
          <a:xfrm>
            <a:off x="18434713" y="3295327"/>
            <a:ext cx="10095479" cy="6288389"/>
          </a:xfrm>
          <a:prstGeom prst="rect">
            <a:avLst/>
          </a:prstGeom>
          <a:ln w="12700">
            <a:miter lim="400000"/>
            <a:headEnd/>
            <a:tailEnd/>
          </a:ln>
        </p:spPr>
      </p:pic>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2" name="线条"/>
          <p:cNvSpPr/>
          <p:nvPr/>
        </p:nvSpPr>
        <p:spPr>
          <a:xfrm>
            <a:off x="3813889" y="8261437"/>
            <a:ext cx="3077365" cy="1"/>
          </a:xfrm>
          <a:prstGeom prst="line">
            <a:avLst/>
          </a:prstGeom>
          <a:ln w="50800">
            <a:solidFill>
              <a:srgbClr val="323232"/>
            </a:solidFill>
            <a:miter/>
            <a:tailEnd type="triangle"/>
          </a:ln>
        </p:spPr>
        <p:txBody>
          <a:bodyPr lIns="45719" rIns="45719"/>
          <a:lstStyle/>
          <a:p/>
        </p:txBody>
      </p:sp>
      <p:sp>
        <p:nvSpPr>
          <p:cNvPr id="613" name="Rectangle 27"/>
          <p:cNvSpPr/>
          <p:nvPr/>
        </p:nvSpPr>
        <p:spPr>
          <a:xfrm>
            <a:off x="-1" y="0"/>
            <a:ext cx="18288001" cy="2391065"/>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614" name="Freeform: Shape 9"/>
          <p:cNvSpPr/>
          <p:nvPr/>
        </p:nvSpPr>
        <p:spPr>
          <a:xfrm rot="5400000">
            <a:off x="8954475" y="1451622"/>
            <a:ext cx="379050" cy="334818"/>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615" name="Prompt 的体系化学习应该是什么样？"/>
          <p:cNvSpPr txBox="1"/>
          <p:nvPr/>
        </p:nvSpPr>
        <p:spPr>
          <a:xfrm>
            <a:off x="6370161" y="782782"/>
            <a:ext cx="5547678"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Prompt 的体系化学习应该是什么样？</a:t>
            </a:r>
          </a:p>
        </p:txBody>
      </p:sp>
      <p:sp>
        <p:nvSpPr>
          <p:cNvPr id="616" name="思维…"/>
          <p:cNvSpPr/>
          <p:nvPr/>
        </p:nvSpPr>
        <p:spPr>
          <a:xfrm>
            <a:off x="3155870" y="7563868"/>
            <a:ext cx="1316039" cy="1352551"/>
          </a:xfrm>
          <a:custGeom>
            <a:avLst/>
            <a:gdLst/>
            <a:ahLst/>
            <a:cxnLst>
              <a:cxn ang="0">
                <a:pos x="wd2" y="hd2"/>
              </a:cxn>
              <a:cxn ang="5400000">
                <a:pos x="wd2" y="hd2"/>
              </a:cxn>
              <a:cxn ang="10800000">
                <a:pos x="wd2" y="hd2"/>
              </a:cxn>
              <a:cxn ang="16200000">
                <a:pos x="wd2" y="hd2"/>
              </a:cxn>
            </a:cxnLst>
            <a:rect l="0" t="0" r="r" b="b"/>
            <a:pathLst>
              <a:path w="21600" h="21600" extrusionOk="0">
                <a:moveTo>
                  <a:pt x="10800" y="21600"/>
                </a:moveTo>
                <a:lnTo>
                  <a:pt x="21600" y="0"/>
                </a:lnTo>
                <a:lnTo>
                  <a:pt x="0" y="0"/>
                </a:lnTo>
                <a:lnTo>
                  <a:pt x="10800" y="21600"/>
                </a:lnTo>
                <a:close/>
              </a:path>
            </a:pathLst>
          </a:custGeom>
          <a:solidFill>
            <a:srgbClr val="F15A24"/>
          </a:solidFill>
          <a:ln w="12700">
            <a:miter lim="400000"/>
          </a:ln>
        </p:spPr>
        <p:txBody>
          <a:bodyPr lIns="45719" rIns="45719" anchor="ctr"/>
          <a:lstStyle/>
          <a:p>
            <a: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思维</a:t>
            </a:r>
          </a:p>
          <a:p>
            <a: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pPr>
            <a:r>
              <a:t>方式</a:t>
            </a:r>
          </a:p>
        </p:txBody>
      </p:sp>
      <p:sp>
        <p:nvSpPr>
          <p:cNvPr id="617" name="方法论"/>
          <p:cNvSpPr/>
          <p:nvPr/>
        </p:nvSpPr>
        <p:spPr>
          <a:xfrm>
            <a:off x="2669301" y="6564140"/>
            <a:ext cx="2289176" cy="875110"/>
          </a:xfrm>
          <a:custGeom>
            <a:avLst/>
            <a:gdLst/>
            <a:ahLst/>
            <a:cxnLst>
              <a:cxn ang="0">
                <a:pos x="wd2" y="hd2"/>
              </a:cxn>
              <a:cxn ang="5400000">
                <a:pos x="wd2" y="hd2"/>
              </a:cxn>
              <a:cxn ang="10800000">
                <a:pos x="wd2" y="hd2"/>
              </a:cxn>
              <a:cxn ang="16200000">
                <a:pos x="wd2" y="hd2"/>
              </a:cxn>
            </a:cxnLst>
            <a:rect l="0" t="0" r="r" b="b"/>
            <a:pathLst>
              <a:path w="21600" h="21600" extrusionOk="0">
                <a:moveTo>
                  <a:pt x="17582" y="21600"/>
                </a:moveTo>
                <a:lnTo>
                  <a:pt x="21600" y="0"/>
                </a:lnTo>
                <a:lnTo>
                  <a:pt x="0" y="0"/>
                </a:lnTo>
                <a:lnTo>
                  <a:pt x="4018" y="21600"/>
                </a:lnTo>
                <a:lnTo>
                  <a:pt x="17582" y="21600"/>
                </a:lnTo>
                <a:close/>
              </a:path>
            </a:pathLst>
          </a:custGeom>
          <a:solidFill>
            <a:srgbClr val="A9A9A9"/>
          </a:solidFill>
          <a:ln w="12700">
            <a:miter lim="400000"/>
          </a:ln>
        </p:spPr>
        <p:txBody>
          <a:bodyPr lIns="45719" rIns="45719" anchor="ctr"/>
          <a:lstStyle>
            <a:lvl1pPr algn="ctr">
              <a:defRPr>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方法论</a:t>
            </a:r>
          </a:p>
        </p:txBody>
      </p:sp>
      <p:sp>
        <p:nvSpPr>
          <p:cNvPr id="618" name="有效语句"/>
          <p:cNvSpPr/>
          <p:nvPr/>
        </p:nvSpPr>
        <p:spPr>
          <a:xfrm>
            <a:off x="2222817" y="5646565"/>
            <a:ext cx="3182145" cy="792957"/>
          </a:xfrm>
          <a:custGeom>
            <a:avLst/>
            <a:gdLst/>
            <a:ahLst/>
            <a:cxnLst>
              <a:cxn ang="0">
                <a:pos x="wd2" y="hd2"/>
              </a:cxn>
              <a:cxn ang="5400000">
                <a:pos x="wd2" y="hd2"/>
              </a:cxn>
              <a:cxn ang="10800000">
                <a:pos x="wd2" y="hd2"/>
              </a:cxn>
              <a:cxn ang="16200000">
                <a:pos x="wd2" y="hd2"/>
              </a:cxn>
            </a:cxnLst>
            <a:rect l="0" t="0" r="r" b="b"/>
            <a:pathLst>
              <a:path w="21600" h="21600" extrusionOk="0">
                <a:moveTo>
                  <a:pt x="18981" y="21600"/>
                </a:moveTo>
                <a:lnTo>
                  <a:pt x="21600" y="0"/>
                </a:lnTo>
                <a:lnTo>
                  <a:pt x="0" y="0"/>
                </a:lnTo>
                <a:lnTo>
                  <a:pt x="2619" y="21600"/>
                </a:lnTo>
                <a:lnTo>
                  <a:pt x="18981" y="21600"/>
                </a:lnTo>
                <a:close/>
              </a:path>
            </a:pathLst>
          </a:custGeom>
          <a:solidFill>
            <a:srgbClr val="919191"/>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有效语句</a:t>
            </a:r>
          </a:p>
        </p:txBody>
      </p:sp>
      <p:sp>
        <p:nvSpPr>
          <p:cNvPr id="619" name="工具"/>
          <p:cNvSpPr/>
          <p:nvPr/>
        </p:nvSpPr>
        <p:spPr>
          <a:xfrm>
            <a:off x="1733470" y="4640486"/>
            <a:ext cx="4160839" cy="881460"/>
          </a:xfrm>
          <a:custGeom>
            <a:avLst/>
            <a:gdLst/>
            <a:ahLst/>
            <a:cxnLst>
              <a:cxn ang="0">
                <a:pos x="wd2" y="hd2"/>
              </a:cxn>
              <a:cxn ang="5400000">
                <a:pos x="wd2" y="hd2"/>
              </a:cxn>
              <a:cxn ang="10800000">
                <a:pos x="wd2" y="hd2"/>
              </a:cxn>
              <a:cxn ang="16200000">
                <a:pos x="wd2" y="hd2"/>
              </a:cxn>
            </a:cxnLst>
            <a:rect l="0" t="0" r="r" b="b"/>
            <a:pathLst>
              <a:path w="21600" h="21600" extrusionOk="0">
                <a:moveTo>
                  <a:pt x="19375" y="21600"/>
                </a:moveTo>
                <a:lnTo>
                  <a:pt x="21600" y="0"/>
                </a:lnTo>
                <a:lnTo>
                  <a:pt x="0" y="0"/>
                </a:lnTo>
                <a:lnTo>
                  <a:pt x="2225" y="21600"/>
                </a:lnTo>
                <a:lnTo>
                  <a:pt x="19375" y="21600"/>
                </a:lnTo>
                <a:close/>
              </a:path>
            </a:pathLst>
          </a:custGeom>
          <a:solidFill>
            <a:srgbClr val="5E5E5E"/>
          </a:solidFill>
          <a:ln w="12700">
            <a:miter lim="400000"/>
          </a:ln>
        </p:spPr>
        <p:txBody>
          <a:bodyPr lIns="45719" rIns="45719" anchor="ctr"/>
          <a:lstStyle>
            <a:lvl1pPr algn="ctr">
              <a:defRPr>
                <a:solidFill>
                  <a:srgbClr val="F6F1EB"/>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工具</a:t>
            </a:r>
          </a:p>
        </p:txBody>
      </p:sp>
      <p:sp>
        <p:nvSpPr>
          <p:cNvPr id="620" name="场景"/>
          <p:cNvSpPr/>
          <p:nvPr/>
        </p:nvSpPr>
        <p:spPr>
          <a:xfrm>
            <a:off x="1257617" y="3662586"/>
            <a:ext cx="5112545" cy="853282"/>
          </a:xfrm>
          <a:custGeom>
            <a:avLst/>
            <a:gdLst/>
            <a:ahLst/>
            <a:cxnLst>
              <a:cxn ang="0">
                <a:pos x="wd2" y="hd2"/>
              </a:cxn>
              <a:cxn ang="5400000">
                <a:pos x="wd2" y="hd2"/>
              </a:cxn>
              <a:cxn ang="10800000">
                <a:pos x="wd2" y="hd2"/>
              </a:cxn>
              <a:cxn ang="16200000">
                <a:pos x="wd2" y="hd2"/>
              </a:cxn>
            </a:cxnLst>
            <a:rect l="0" t="0" r="r" b="b"/>
            <a:pathLst>
              <a:path w="21600" h="21600" extrusionOk="0">
                <a:moveTo>
                  <a:pt x="19846" y="21600"/>
                </a:moveTo>
                <a:lnTo>
                  <a:pt x="21600" y="0"/>
                </a:lnTo>
                <a:lnTo>
                  <a:pt x="0" y="0"/>
                </a:lnTo>
                <a:lnTo>
                  <a:pt x="1754" y="21600"/>
                </a:lnTo>
                <a:lnTo>
                  <a:pt x="19846" y="21600"/>
                </a:lnTo>
                <a:close/>
              </a:path>
            </a:pathLst>
          </a:custGeom>
          <a:solidFill>
            <a:srgbClr val="323232"/>
          </a:solidFill>
          <a:ln w="12700">
            <a:miter lim="400000"/>
          </a:ln>
        </p:spPr>
        <p:txBody>
          <a:bodyPr lIns="45719" rIns="45719" anchor="ctr"/>
          <a:lstStyle>
            <a:lvl1pPr algn="ctr">
              <a:defRPr>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场景</a:t>
            </a:r>
          </a:p>
        </p:txBody>
      </p:sp>
      <p:sp>
        <p:nvSpPr>
          <p:cNvPr id="621" name="Straight Connector 13"/>
          <p:cNvSpPr/>
          <p:nvPr/>
        </p:nvSpPr>
        <p:spPr>
          <a:xfrm>
            <a:off x="18542000" y="2053860"/>
            <a:ext cx="4621435" cy="1"/>
          </a:xfrm>
          <a:prstGeom prst="line">
            <a:avLst/>
          </a:prstGeom>
          <a:ln w="28575">
            <a:solidFill>
              <a:srgbClr val="323232"/>
            </a:solidFill>
            <a:miter/>
          </a:ln>
        </p:spPr>
        <p:txBody>
          <a:bodyPr lIns="45719" rIns="45719"/>
          <a:lstStyle/>
          <a:p/>
        </p:txBody>
      </p:sp>
      <p:sp>
        <p:nvSpPr>
          <p:cNvPr id="622" name="TextBox 17"/>
          <p:cNvSpPr txBox="1"/>
          <p:nvPr/>
        </p:nvSpPr>
        <p:spPr>
          <a:xfrm>
            <a:off x="18542000" y="1344842"/>
            <a:ext cx="25933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623" name="外部付费…"/>
          <p:cNvSpPr txBox="1"/>
          <p:nvPr/>
        </p:nvSpPr>
        <p:spPr>
          <a:xfrm>
            <a:off x="18542000" y="2333874"/>
            <a:ext cx="1551940"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624" name="Straight Connector 13"/>
          <p:cNvSpPr/>
          <p:nvPr/>
        </p:nvSpPr>
        <p:spPr>
          <a:xfrm>
            <a:off x="18542000" y="4500355"/>
            <a:ext cx="4621435" cy="1"/>
          </a:xfrm>
          <a:prstGeom prst="line">
            <a:avLst/>
          </a:prstGeom>
          <a:ln w="28575">
            <a:solidFill>
              <a:srgbClr val="323232"/>
            </a:solidFill>
            <a:miter/>
          </a:ln>
        </p:spPr>
        <p:txBody>
          <a:bodyPr lIns="45719" rIns="45719"/>
          <a:lstStyle/>
          <a:p/>
        </p:txBody>
      </p:sp>
      <p:sp>
        <p:nvSpPr>
          <p:cNvPr id="625" name="TextBox 17"/>
          <p:cNvSpPr txBox="1"/>
          <p:nvPr/>
        </p:nvSpPr>
        <p:spPr>
          <a:xfrm>
            <a:off x="18542000" y="3791337"/>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626" name="7+7=14天…"/>
          <p:cNvSpPr txBox="1"/>
          <p:nvPr/>
        </p:nvSpPr>
        <p:spPr>
          <a:xfrm>
            <a:off x="18542000" y="4780370"/>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627" name="Straight Connector 13"/>
          <p:cNvSpPr/>
          <p:nvPr/>
        </p:nvSpPr>
        <p:spPr>
          <a:xfrm>
            <a:off x="18542000" y="7300703"/>
            <a:ext cx="4621435" cy="1"/>
          </a:xfrm>
          <a:prstGeom prst="line">
            <a:avLst/>
          </a:prstGeom>
          <a:ln w="28575">
            <a:solidFill>
              <a:srgbClr val="323232"/>
            </a:solidFill>
            <a:miter/>
          </a:ln>
        </p:spPr>
        <p:txBody>
          <a:bodyPr lIns="45719" rIns="45719"/>
          <a:lstStyle/>
          <a:p/>
        </p:txBody>
      </p:sp>
      <p:sp>
        <p:nvSpPr>
          <p:cNvPr id="628" name="TextBox 17"/>
          <p:cNvSpPr txBox="1"/>
          <p:nvPr/>
        </p:nvSpPr>
        <p:spPr>
          <a:xfrm>
            <a:off x="18542000" y="6591684"/>
            <a:ext cx="1882140" cy="561341"/>
          </a:xfrm>
          <a:prstGeom prst="rect">
            <a:avLst/>
          </a:prstGeom>
          <a:ln w="12700">
            <a:miter lim="400000"/>
          </a:ln>
        </p:spPr>
        <p:txBody>
          <a:bodyPr wrap="none" lIns="45719" rIns="45719">
            <a:spAutoFit/>
          </a:bodyPr>
          <a:lstStyle>
            <a:lvl1pPr>
              <a:defRPr sz="2800">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629" name="掌握提示词知识和方法…"/>
          <p:cNvSpPr txBox="1"/>
          <p:nvPr/>
        </p:nvSpPr>
        <p:spPr>
          <a:xfrm>
            <a:off x="18542000" y="7580717"/>
            <a:ext cx="5378717"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grpSp>
        <p:nvGrpSpPr>
          <p:cNvPr id="644" name="成组"/>
          <p:cNvGrpSpPr/>
          <p:nvPr/>
        </p:nvGrpSpPr>
        <p:grpSpPr>
          <a:xfrm>
            <a:off x="-8833524" y="2877992"/>
            <a:ext cx="8330431" cy="5388266"/>
            <a:chOff x="0" y="0"/>
            <a:chExt cx="8330430" cy="5388264"/>
          </a:xfrm>
        </p:grpSpPr>
        <p:sp>
          <p:nvSpPr>
            <p:cNvPr id="630" name="线条"/>
            <p:cNvSpPr/>
            <p:nvPr/>
          </p:nvSpPr>
          <p:spPr>
            <a:xfrm flipV="1">
              <a:off x="6770487" y="2468707"/>
              <a:ext cx="1" cy="246870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631" name="线条"/>
            <p:cNvSpPr/>
            <p:nvPr/>
          </p:nvSpPr>
          <p:spPr>
            <a:xfrm flipV="1">
              <a:off x="1572615" y="2290907"/>
              <a:ext cx="1" cy="2321216"/>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632" name="Prompt…"/>
            <p:cNvSpPr txBox="1"/>
            <p:nvPr/>
          </p:nvSpPr>
          <p:spPr>
            <a:xfrm>
              <a:off x="2670168" y="-1"/>
              <a:ext cx="2985454" cy="939801"/>
            </a:xfrm>
            <a:prstGeom prst="rect">
              <a:avLst/>
            </a:prstGeom>
            <a:noFill/>
            <a:ln w="12700" cap="flat">
              <a:noFill/>
              <a:miter lim="400000"/>
            </a:ln>
            <a:effectLst/>
          </p:spPr>
          <p:txBody>
            <a:bodyPr wrap="none" lIns="50800" tIns="50800" rIns="50800" bIns="50800" numCol="1" anchor="ctr">
              <a:spAutoFit/>
            </a:bodyPr>
            <a:lstStyle/>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Prompt</a:t>
              </a:r>
            </a:p>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和AI对话的语言逻辑</a:t>
              </a:r>
            </a:p>
          </p:txBody>
        </p:sp>
        <p:sp>
          <p:nvSpPr>
            <p:cNvPr id="633" name="了解大模型"/>
            <p:cNvSpPr/>
            <p:nvPr/>
          </p:nvSpPr>
          <p:spPr>
            <a:xfrm>
              <a:off x="0" y="1771650"/>
              <a:ext cx="3132584"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了解大模型</a:t>
              </a:r>
            </a:p>
          </p:txBody>
        </p:sp>
        <p:sp>
          <p:nvSpPr>
            <p:cNvPr id="634" name="了解自己"/>
            <p:cNvSpPr/>
            <p:nvPr/>
          </p:nvSpPr>
          <p:spPr>
            <a:xfrm>
              <a:off x="5197846" y="1771650"/>
              <a:ext cx="3132585"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了解自己</a:t>
              </a:r>
            </a:p>
          </p:txBody>
        </p:sp>
        <p:cxnSp>
          <p:nvCxnSpPr>
            <p:cNvPr id="635" name="连接线"/>
            <p:cNvCxnSpPr>
              <a:stCxn id="633" idx="0"/>
              <a:endCxn id="632" idx="0"/>
            </p:cNvCxnSpPr>
            <p:nvPr/>
          </p:nvCxnSpPr>
          <p:spPr>
            <a:xfrm flipV="1">
              <a:off x="1566291" y="469899"/>
              <a:ext cx="2596604" cy="1676401"/>
            </a:xfrm>
            <a:prstGeom prst="straightConnector1">
              <a:avLst/>
            </a:prstGeom>
            <a:ln w="25400" cap="flat">
              <a:solidFill>
                <a:srgbClr val="323232"/>
              </a:solidFill>
              <a:prstDash val="solid"/>
              <a:miter lim="800000"/>
              <a:headEnd type="triangle" w="med" len="med"/>
            </a:ln>
            <a:effectLst/>
          </p:spPr>
        </p:cxnSp>
        <p:cxnSp>
          <p:nvCxnSpPr>
            <p:cNvPr id="636" name="连接线"/>
            <p:cNvCxnSpPr>
              <a:stCxn id="634" idx="0"/>
              <a:endCxn id="632" idx="0"/>
            </p:cNvCxnSpPr>
            <p:nvPr/>
          </p:nvCxnSpPr>
          <p:spPr>
            <a:xfrm flipH="1" flipV="1">
              <a:off x="4162894" y="469899"/>
              <a:ext cx="2601245" cy="1676401"/>
            </a:xfrm>
            <a:prstGeom prst="straightConnector1">
              <a:avLst/>
            </a:prstGeom>
            <a:ln w="25400" cap="flat">
              <a:solidFill>
                <a:srgbClr val="323232"/>
              </a:solidFill>
              <a:prstDash val="solid"/>
              <a:miter lim="800000"/>
              <a:headEnd type="triangle" w="med" len="med"/>
            </a:ln>
            <a:effectLst/>
          </p:spPr>
        </p:cxnSp>
        <p:sp>
          <p:nvSpPr>
            <p:cNvPr id="637" name="ChatGPT 怎么干活"/>
            <p:cNvSpPr/>
            <p:nvPr/>
          </p:nvSpPr>
          <p:spPr>
            <a:xfrm>
              <a:off x="286919" y="30006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怎么干活</a:t>
              </a:r>
            </a:p>
          </p:txBody>
        </p:sp>
        <p:sp>
          <p:nvSpPr>
            <p:cNvPr id="638" name="ChatGPT 的强与弱"/>
            <p:cNvSpPr/>
            <p:nvPr/>
          </p:nvSpPr>
          <p:spPr>
            <a:xfrm>
              <a:off x="286919" y="36483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的强与弱</a:t>
              </a:r>
            </a:p>
          </p:txBody>
        </p:sp>
        <p:sp>
          <p:nvSpPr>
            <p:cNvPr id="639" name="人类在/可以用它做什么"/>
            <p:cNvSpPr/>
            <p:nvPr/>
          </p:nvSpPr>
          <p:spPr>
            <a:xfrm>
              <a:off x="286919" y="42960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人类在/可以用它做什么</a:t>
              </a:r>
            </a:p>
          </p:txBody>
        </p:sp>
        <p:sp>
          <p:nvSpPr>
            <p:cNvPr id="640" name="我想要什么"/>
            <p:cNvSpPr/>
            <p:nvPr/>
          </p:nvSpPr>
          <p:spPr>
            <a:xfrm>
              <a:off x="5484765" y="30006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我想要什么</a:t>
              </a:r>
            </a:p>
          </p:txBody>
        </p:sp>
        <p:sp>
          <p:nvSpPr>
            <p:cNvPr id="641" name="怎么说清楚"/>
            <p:cNvSpPr/>
            <p:nvPr/>
          </p:nvSpPr>
          <p:spPr>
            <a:xfrm>
              <a:off x="5484765" y="36483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怎么说清楚</a:t>
              </a:r>
            </a:p>
          </p:txBody>
        </p:sp>
        <p:sp>
          <p:nvSpPr>
            <p:cNvPr id="642" name="它理解了吗"/>
            <p:cNvSpPr/>
            <p:nvPr/>
          </p:nvSpPr>
          <p:spPr>
            <a:xfrm>
              <a:off x="5484765" y="42960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它理解了吗</a:t>
              </a:r>
            </a:p>
          </p:txBody>
        </p:sp>
        <p:sp>
          <p:nvSpPr>
            <p:cNvPr id="643" name="如何优化表达"/>
            <p:cNvSpPr/>
            <p:nvPr/>
          </p:nvSpPr>
          <p:spPr>
            <a:xfrm>
              <a:off x="5484765" y="49437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如何优化表达</a:t>
              </a:r>
            </a:p>
          </p:txBody>
        </p:sp>
      </p:grpSp>
      <p:sp>
        <p:nvSpPr>
          <p:cNvPr id="645" name="结构化提示词是一种高效的 Prompt 框架…"/>
          <p:cNvSpPr txBox="1"/>
          <p:nvPr/>
        </p:nvSpPr>
        <p:spPr>
          <a:xfrm>
            <a:off x="7433219" y="7791537"/>
            <a:ext cx="5979161" cy="939801"/>
          </a:xfrm>
          <a:prstGeom prst="rect">
            <a:avLst/>
          </a:prstGeom>
          <a:ln w="12700">
            <a:miter lim="400000"/>
          </a:ln>
        </p:spPr>
        <p:txBody>
          <a:bodyPr wrap="none" lIns="50800" tIns="50800" rIns="50800" bIns="50800" anchor="ctr">
            <a:spAutoFit/>
          </a:bodyPr>
          <a:lstStyle/>
          <a:p>
            <a:pPr defTabSz="2438400">
              <a:defRPr sz="2500">
                <a:solidFill>
                  <a:srgbClr val="535353"/>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结构化提示词是一种高效的 Prompt 框架</a:t>
            </a:r>
          </a:p>
          <a:p>
            <a:pPr defTabSz="2438400">
              <a:defRPr sz="2500">
                <a:solidFill>
                  <a:srgbClr val="535353"/>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t>但也只是框架</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7" name="Rectangle 27"/>
          <p:cNvSpPr/>
          <p:nvPr/>
        </p:nvSpPr>
        <p:spPr>
          <a:xfrm>
            <a:off x="-35224" y="367209"/>
            <a:ext cx="6374740" cy="1537791"/>
          </a:xfrm>
          <a:prstGeom prst="rect">
            <a:avLst/>
          </a:prstGeom>
          <a:solidFill>
            <a:srgbClr val="323232"/>
          </a:solidFill>
          <a:ln w="12700">
            <a:miter lim="400000"/>
          </a:ln>
        </p:spPr>
        <p:txBody>
          <a:bodyPr lIns="45719" rIns="45719" anchor="ctr"/>
          <a:lstStyle/>
          <a:p>
            <a:pPr algn="ctr">
              <a:defRPr>
                <a:solidFill>
                  <a:srgbClr val="F6F1EB"/>
                </a:solidFill>
              </a:defRPr>
            </a:pPr>
          </a:p>
        </p:txBody>
      </p:sp>
      <p:sp>
        <p:nvSpPr>
          <p:cNvPr id="648" name="Freeform: Shape 9"/>
          <p:cNvSpPr/>
          <p:nvPr/>
        </p:nvSpPr>
        <p:spPr>
          <a:xfrm>
            <a:off x="4749043" y="1011958"/>
            <a:ext cx="379049" cy="334819"/>
          </a:xfrm>
          <a:custGeom>
            <a:avLst/>
            <a:gdLst/>
            <a:ahLst/>
            <a:cxnLst>
              <a:cxn ang="0">
                <a:pos x="wd2" y="hd2"/>
              </a:cxn>
              <a:cxn ang="5400000">
                <a:pos x="wd2" y="hd2"/>
              </a:cxn>
              <a:cxn ang="10800000">
                <a:pos x="wd2" y="hd2"/>
              </a:cxn>
              <a:cxn ang="16200000">
                <a:pos x="wd2" y="hd2"/>
              </a:cxn>
            </a:cxnLst>
            <a:rect l="0" t="0" r="r" b="b"/>
            <a:pathLst>
              <a:path w="21600" h="21600" extrusionOk="0">
                <a:moveTo>
                  <a:pt x="12060" y="0"/>
                </a:moveTo>
                <a:lnTo>
                  <a:pt x="21600" y="10800"/>
                </a:lnTo>
                <a:lnTo>
                  <a:pt x="12060" y="21600"/>
                </a:lnTo>
                <a:lnTo>
                  <a:pt x="11390" y="20842"/>
                </a:lnTo>
                <a:lnTo>
                  <a:pt x="19753" y="11375"/>
                </a:lnTo>
                <a:lnTo>
                  <a:pt x="0" y="11375"/>
                </a:lnTo>
                <a:lnTo>
                  <a:pt x="0" y="10302"/>
                </a:lnTo>
                <a:lnTo>
                  <a:pt x="19820" y="10302"/>
                </a:lnTo>
                <a:lnTo>
                  <a:pt x="11390" y="758"/>
                </a:lnTo>
                <a:close/>
              </a:path>
            </a:pathLst>
          </a:custGeom>
          <a:solidFill>
            <a:srgbClr val="F6F1EB"/>
          </a:solidFill>
          <a:ln w="12700">
            <a:miter lim="400000"/>
          </a:ln>
        </p:spPr>
        <p:txBody>
          <a:bodyPr lIns="45719" rIns="45719" anchor="ctr"/>
          <a:lstStyle/>
          <a:p>
            <a:pPr algn="ctr">
              <a:defRPr>
                <a:solidFill>
                  <a:srgbClr val="F6F1EB"/>
                </a:solidFill>
              </a:defRPr>
            </a:pPr>
          </a:p>
        </p:txBody>
      </p:sp>
      <p:sp>
        <p:nvSpPr>
          <p:cNvPr id="649" name="融合到生产力"/>
          <p:cNvSpPr txBox="1"/>
          <p:nvPr/>
        </p:nvSpPr>
        <p:spPr>
          <a:xfrm>
            <a:off x="1824995" y="919017"/>
            <a:ext cx="2019301" cy="520701"/>
          </a:xfrm>
          <a:prstGeom prst="rect">
            <a:avLst/>
          </a:prstGeom>
          <a:ln w="12700">
            <a:miter lim="400000"/>
          </a:ln>
        </p:spPr>
        <p:txBody>
          <a:bodyPr wrap="none" lIns="50800" tIns="50800" rIns="50800" bIns="50800" anchor="ctr">
            <a:spAutoFit/>
          </a:bodyPr>
          <a:lstStyle>
            <a:lvl1pPr defTabSz="2438400">
              <a:defRPr sz="25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融合到生产力</a:t>
            </a:r>
          </a:p>
        </p:txBody>
      </p:sp>
      <p:grpSp>
        <p:nvGrpSpPr>
          <p:cNvPr id="664" name="成组"/>
          <p:cNvGrpSpPr/>
          <p:nvPr/>
        </p:nvGrpSpPr>
        <p:grpSpPr>
          <a:xfrm>
            <a:off x="2477943" y="2877991"/>
            <a:ext cx="8330432" cy="5388268"/>
            <a:chOff x="0" y="-1"/>
            <a:chExt cx="8330431" cy="5388266"/>
          </a:xfrm>
        </p:grpSpPr>
        <p:sp>
          <p:nvSpPr>
            <p:cNvPr id="650" name="线条"/>
            <p:cNvSpPr/>
            <p:nvPr/>
          </p:nvSpPr>
          <p:spPr>
            <a:xfrm flipV="1">
              <a:off x="6770487" y="2468707"/>
              <a:ext cx="1" cy="2468709"/>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651" name="线条"/>
            <p:cNvSpPr/>
            <p:nvPr/>
          </p:nvSpPr>
          <p:spPr>
            <a:xfrm flipV="1">
              <a:off x="1572615" y="2290907"/>
              <a:ext cx="1" cy="2321216"/>
            </a:xfrm>
            <a:prstGeom prst="line">
              <a:avLst/>
            </a:prstGeom>
            <a:noFill/>
            <a:ln w="12700" cap="flat">
              <a:solidFill>
                <a:schemeClr val="accent1"/>
              </a:solidFill>
              <a:prstDash val="solid"/>
              <a:miter lim="800000"/>
            </a:ln>
            <a:effectLst/>
          </p:spPr>
          <p:txBody>
            <a:bodyPr wrap="square" lIns="45719" tIns="45719" rIns="45719" bIns="45719" numCol="1" anchor="t">
              <a:noAutofit/>
            </a:bodyPr>
            <a:lstStyle/>
            <a:p/>
          </p:txBody>
        </p:sp>
        <p:sp>
          <p:nvSpPr>
            <p:cNvPr id="652" name="Prompt…"/>
            <p:cNvSpPr txBox="1"/>
            <p:nvPr/>
          </p:nvSpPr>
          <p:spPr>
            <a:xfrm>
              <a:off x="2670168" y="-1"/>
              <a:ext cx="2985454" cy="939801"/>
            </a:xfrm>
            <a:prstGeom prst="rect">
              <a:avLst/>
            </a:prstGeom>
            <a:noFill/>
            <a:ln w="12700" cap="flat">
              <a:noFill/>
              <a:miter lim="400000"/>
            </a:ln>
            <a:effectLst/>
          </p:spPr>
          <p:txBody>
            <a:bodyPr wrap="none" lIns="50800" tIns="50800" rIns="50800" bIns="50800" numCol="1" anchor="ctr">
              <a:spAutoFit/>
            </a:bodyPr>
            <a:lstStyle/>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a:t>Prompt</a:t>
              </a:r>
              <a:endParaRPr dirty="0"/>
            </a:p>
            <a:p>
              <a:pPr algn="ctr" defTabSz="2438400">
                <a:defRPr sz="25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和AI对话的语言逻辑</a:t>
              </a:r>
              <a:endParaRPr dirty="0"/>
            </a:p>
          </p:txBody>
        </p:sp>
        <p:sp>
          <p:nvSpPr>
            <p:cNvPr id="653" name="了解大模型"/>
            <p:cNvSpPr/>
            <p:nvPr/>
          </p:nvSpPr>
          <p:spPr>
            <a:xfrm>
              <a:off x="0" y="1771650"/>
              <a:ext cx="3132584"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了解大模型</a:t>
              </a:r>
            </a:p>
          </p:txBody>
        </p:sp>
        <p:sp>
          <p:nvSpPr>
            <p:cNvPr id="654" name="了解自己"/>
            <p:cNvSpPr/>
            <p:nvPr/>
          </p:nvSpPr>
          <p:spPr>
            <a:xfrm>
              <a:off x="5197846" y="1771650"/>
              <a:ext cx="3132585" cy="749300"/>
            </a:xfrm>
            <a:prstGeom prst="roundRect">
              <a:avLst>
                <a:gd name="adj" fmla="val 25424"/>
              </a:avLst>
            </a:prstGeom>
            <a:solidFill>
              <a:srgbClr val="323232"/>
            </a:solidFill>
            <a:ln w="12700" cap="flat">
              <a:solidFill>
                <a:schemeClr val="accent1"/>
              </a:solidFill>
              <a:prstDash val="solid"/>
              <a:miter lim="800000"/>
            </a:ln>
            <a:effectLst/>
          </p:spPr>
          <p:txBody>
            <a:bodyPr wrap="square" lIns="45719" tIns="45719" rIns="45719" bIns="45719" numCol="1" anchor="ctr">
              <a:noAutofit/>
            </a:bodyP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了解自己</a:t>
              </a:r>
            </a:p>
          </p:txBody>
        </p:sp>
        <p:cxnSp>
          <p:nvCxnSpPr>
            <p:cNvPr id="655" name="连接线"/>
            <p:cNvCxnSpPr>
              <a:stCxn id="653" idx="0"/>
              <a:endCxn id="652" idx="2"/>
            </p:cNvCxnSpPr>
            <p:nvPr/>
          </p:nvCxnSpPr>
          <p:spPr>
            <a:xfrm flipV="1">
              <a:off x="1566292" y="939800"/>
              <a:ext cx="2596603" cy="831851"/>
            </a:xfrm>
            <a:prstGeom prst="straightConnector1">
              <a:avLst/>
            </a:prstGeom>
            <a:ln w="25400" cap="flat">
              <a:solidFill>
                <a:srgbClr val="323232"/>
              </a:solidFill>
              <a:prstDash val="solid"/>
              <a:miter lim="800000"/>
              <a:headEnd type="triangle" w="med" len="med"/>
            </a:ln>
            <a:effectLst/>
          </p:spPr>
        </p:cxnSp>
        <p:cxnSp>
          <p:nvCxnSpPr>
            <p:cNvPr id="656" name="连接线"/>
            <p:cNvCxnSpPr>
              <a:stCxn id="654" idx="0"/>
            </p:cNvCxnSpPr>
            <p:nvPr/>
          </p:nvCxnSpPr>
          <p:spPr>
            <a:xfrm flipH="1" flipV="1">
              <a:off x="4162895" y="939800"/>
              <a:ext cx="2601245" cy="831851"/>
            </a:xfrm>
            <a:prstGeom prst="straightConnector1">
              <a:avLst/>
            </a:prstGeom>
            <a:ln w="25400" cap="flat">
              <a:solidFill>
                <a:srgbClr val="323232"/>
              </a:solidFill>
              <a:prstDash val="solid"/>
              <a:miter lim="800000"/>
              <a:headEnd type="triangle" w="med" len="med"/>
            </a:ln>
            <a:effectLst/>
          </p:spPr>
        </p:cxnSp>
        <p:sp>
          <p:nvSpPr>
            <p:cNvPr id="657" name="ChatGPT 怎么干活"/>
            <p:cNvSpPr/>
            <p:nvPr/>
          </p:nvSpPr>
          <p:spPr>
            <a:xfrm>
              <a:off x="286919" y="30006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怎么干活</a:t>
              </a:r>
            </a:p>
          </p:txBody>
        </p:sp>
        <p:sp>
          <p:nvSpPr>
            <p:cNvPr id="658" name="ChatGPT 的强与弱"/>
            <p:cNvSpPr/>
            <p:nvPr/>
          </p:nvSpPr>
          <p:spPr>
            <a:xfrm>
              <a:off x="286919" y="36483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ChatGPT 的强与弱</a:t>
              </a:r>
            </a:p>
          </p:txBody>
        </p:sp>
        <p:sp>
          <p:nvSpPr>
            <p:cNvPr id="659" name="人类在/可以用它做什么"/>
            <p:cNvSpPr/>
            <p:nvPr/>
          </p:nvSpPr>
          <p:spPr>
            <a:xfrm>
              <a:off x="286919" y="42960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人类在/可以用它做什么</a:t>
              </a:r>
            </a:p>
          </p:txBody>
        </p:sp>
        <p:sp>
          <p:nvSpPr>
            <p:cNvPr id="660" name="我想要什么"/>
            <p:cNvSpPr/>
            <p:nvPr/>
          </p:nvSpPr>
          <p:spPr>
            <a:xfrm>
              <a:off x="5484765" y="30006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我想要什么</a:t>
              </a:r>
            </a:p>
          </p:txBody>
        </p:sp>
        <p:sp>
          <p:nvSpPr>
            <p:cNvPr id="661" name="怎么说清楚"/>
            <p:cNvSpPr/>
            <p:nvPr/>
          </p:nvSpPr>
          <p:spPr>
            <a:xfrm>
              <a:off x="5484765" y="36483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怎么说清楚</a:t>
              </a:r>
            </a:p>
          </p:txBody>
        </p:sp>
        <p:sp>
          <p:nvSpPr>
            <p:cNvPr id="662" name="它理解了吗"/>
            <p:cNvSpPr/>
            <p:nvPr/>
          </p:nvSpPr>
          <p:spPr>
            <a:xfrm>
              <a:off x="5484765" y="42960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它理解了吗</a:t>
              </a:r>
            </a:p>
          </p:txBody>
        </p:sp>
        <p:sp>
          <p:nvSpPr>
            <p:cNvPr id="663" name="如何优化表达"/>
            <p:cNvSpPr/>
            <p:nvPr/>
          </p:nvSpPr>
          <p:spPr>
            <a:xfrm>
              <a:off x="5484765" y="4943764"/>
              <a:ext cx="2558746" cy="444501"/>
            </a:xfrm>
            <a:prstGeom prst="roundRect">
              <a:avLst>
                <a:gd name="adj" fmla="val 23237"/>
              </a:avLst>
            </a:prstGeom>
            <a:solidFill>
              <a:srgbClr val="F6F1EB"/>
            </a:solidFill>
            <a:ln w="12700" cap="flat">
              <a:solidFill>
                <a:schemeClr val="accent1"/>
              </a:solidFill>
              <a:prstDash val="solid"/>
              <a:miter lim="800000"/>
            </a:ln>
            <a:effectLst/>
          </p:spPr>
          <p:txBody>
            <a:bodyPr wrap="square" lIns="45719" tIns="45719" rIns="45719" bIns="45719" numCol="1" anchor="ctr">
              <a:noAutofit/>
            </a:bodyP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如何优化表达</a:t>
              </a:r>
            </a:p>
          </p:txBody>
        </p:sp>
      </p:grpSp>
      <p:sp>
        <p:nvSpPr>
          <p:cNvPr id="665" name="线条"/>
          <p:cNvSpPr/>
          <p:nvPr/>
        </p:nvSpPr>
        <p:spPr>
          <a:xfrm flipV="1">
            <a:off x="14243764" y="5346699"/>
            <a:ext cx="1" cy="2468709"/>
          </a:xfrm>
          <a:prstGeom prst="line">
            <a:avLst/>
          </a:prstGeom>
          <a:ln w="12700">
            <a:solidFill>
              <a:schemeClr val="accent1"/>
            </a:solidFill>
            <a:miter/>
          </a:ln>
        </p:spPr>
        <p:txBody>
          <a:bodyPr lIns="45719" rIns="45719"/>
          <a:lstStyle/>
          <a:p/>
        </p:txBody>
      </p:sp>
      <p:sp>
        <p:nvSpPr>
          <p:cNvPr id="666" name="嵌入工作场景"/>
          <p:cNvSpPr/>
          <p:nvPr/>
        </p:nvSpPr>
        <p:spPr>
          <a:xfrm>
            <a:off x="12671122" y="4649642"/>
            <a:ext cx="3132585" cy="749301"/>
          </a:xfrm>
          <a:prstGeom prst="roundRect">
            <a:avLst>
              <a:gd name="adj" fmla="val 25424"/>
            </a:avLst>
          </a:prstGeom>
          <a:solidFill>
            <a:srgbClr val="F15A24"/>
          </a:solidFill>
          <a:ln w="12700">
            <a:miter lim="400000"/>
          </a:ln>
        </p:spPr>
        <p:txBody>
          <a:bodyPr lIns="45719" rIns="45719" anchor="ctr"/>
          <a:lstStyle>
            <a:lvl1pPr algn="ctr">
              <a:defRPr sz="2400">
                <a:solidFill>
                  <a:srgbClr val="F6F1EB"/>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lvl1pPr>
          </a:lstStyle>
          <a:p>
            <a:r>
              <a:t>嵌入工作场景</a:t>
            </a:r>
          </a:p>
        </p:txBody>
      </p:sp>
      <p:sp>
        <p:nvSpPr>
          <p:cNvPr id="681" name="连接线"/>
          <p:cNvSpPr/>
          <p:nvPr/>
        </p:nvSpPr>
        <p:spPr>
          <a:xfrm>
            <a:off x="8240772" y="3455644"/>
            <a:ext cx="5727940" cy="1193999"/>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cubicBezTo>
                  <a:pt x="19067" y="12481"/>
                  <a:pt x="11867" y="5281"/>
                  <a:pt x="0" y="0"/>
                </a:cubicBezTo>
              </a:path>
            </a:pathLst>
          </a:custGeom>
          <a:ln w="25400">
            <a:solidFill>
              <a:srgbClr val="323232"/>
            </a:solidFill>
            <a:miter/>
            <a:headEnd type="triangle"/>
          </a:ln>
        </p:spPr>
        <p:txBody>
          <a:bodyPr/>
          <a:lstStyle/>
          <a:p/>
        </p:txBody>
      </p:sp>
      <p:sp>
        <p:nvSpPr>
          <p:cNvPr id="668" name="梳理业务 konw-how"/>
          <p:cNvSpPr/>
          <p:nvPr/>
        </p:nvSpPr>
        <p:spPr>
          <a:xfrm>
            <a:off x="12958041" y="5878657"/>
            <a:ext cx="2558746" cy="444501"/>
          </a:xfrm>
          <a:prstGeom prst="roundRect">
            <a:avLst>
              <a:gd name="adj" fmla="val 23237"/>
            </a:avLst>
          </a:prstGeom>
          <a:solidFill>
            <a:srgbClr val="F6F1EB"/>
          </a:solidFill>
          <a:ln w="12700">
            <a:solidFill>
              <a:schemeClr val="accent1"/>
            </a:solidFill>
            <a:miter/>
          </a:ln>
        </p:spPr>
        <p:txBody>
          <a:bodyPr lIns="45719" rIns="45719" anchor="ct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梳理业务 konw-how</a:t>
            </a:r>
          </a:p>
        </p:txBody>
      </p:sp>
      <p:sp>
        <p:nvSpPr>
          <p:cNvPr id="669" name="设计结构化提示词"/>
          <p:cNvSpPr/>
          <p:nvPr/>
        </p:nvSpPr>
        <p:spPr>
          <a:xfrm>
            <a:off x="12958041" y="6526357"/>
            <a:ext cx="2558746" cy="444501"/>
          </a:xfrm>
          <a:prstGeom prst="roundRect">
            <a:avLst>
              <a:gd name="adj" fmla="val 23237"/>
            </a:avLst>
          </a:prstGeom>
          <a:solidFill>
            <a:srgbClr val="F6F1EB"/>
          </a:solidFill>
          <a:ln w="12700">
            <a:solidFill>
              <a:schemeClr val="accent1"/>
            </a:solidFill>
            <a:miter/>
          </a:ln>
        </p:spPr>
        <p:txBody>
          <a:bodyPr lIns="45719" rIns="45719" anchor="ct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设计结构化提示词</a:t>
            </a:r>
          </a:p>
        </p:txBody>
      </p:sp>
      <p:sp>
        <p:nvSpPr>
          <p:cNvPr id="670" name="大模型参与业务"/>
          <p:cNvSpPr/>
          <p:nvPr/>
        </p:nvSpPr>
        <p:spPr>
          <a:xfrm>
            <a:off x="12958041" y="7174057"/>
            <a:ext cx="2558746" cy="444501"/>
          </a:xfrm>
          <a:prstGeom prst="roundRect">
            <a:avLst>
              <a:gd name="adj" fmla="val 23237"/>
            </a:avLst>
          </a:prstGeom>
          <a:solidFill>
            <a:srgbClr val="F6F1EB"/>
          </a:solidFill>
          <a:ln w="12700">
            <a:solidFill>
              <a:schemeClr val="accent1"/>
            </a:solidFill>
            <a:miter/>
          </a:ln>
        </p:spPr>
        <p:txBody>
          <a:bodyPr lIns="45719" rIns="45719" anchor="ct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大模型参与业务</a:t>
            </a:r>
          </a:p>
        </p:txBody>
      </p:sp>
      <p:sp>
        <p:nvSpPr>
          <p:cNvPr id="671" name="搭建个人工作流"/>
          <p:cNvSpPr/>
          <p:nvPr/>
        </p:nvSpPr>
        <p:spPr>
          <a:xfrm>
            <a:off x="12958041" y="7821757"/>
            <a:ext cx="2558746" cy="444501"/>
          </a:xfrm>
          <a:prstGeom prst="roundRect">
            <a:avLst>
              <a:gd name="adj" fmla="val 23237"/>
            </a:avLst>
          </a:prstGeom>
          <a:solidFill>
            <a:srgbClr val="F6F1EB"/>
          </a:solidFill>
          <a:ln w="12700">
            <a:solidFill>
              <a:schemeClr val="accent1"/>
            </a:solidFill>
            <a:miter/>
          </a:ln>
        </p:spPr>
        <p:txBody>
          <a:bodyPr lIns="45719" rIns="45719" anchor="ctr"/>
          <a:lstStyle>
            <a:lvl1pPr algn="ctr" defTabSz="127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7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t>搭建个人工作流</a:t>
            </a:r>
          </a:p>
        </p:txBody>
      </p:sp>
      <p:sp>
        <p:nvSpPr>
          <p:cNvPr id="672" name="Straight Connector 13"/>
          <p:cNvSpPr/>
          <p:nvPr/>
        </p:nvSpPr>
        <p:spPr>
          <a:xfrm>
            <a:off x="19147367" y="1952455"/>
            <a:ext cx="4621435" cy="1"/>
          </a:xfrm>
          <a:prstGeom prst="line">
            <a:avLst/>
          </a:prstGeom>
          <a:ln w="28575">
            <a:solidFill>
              <a:srgbClr val="323232"/>
            </a:solidFill>
            <a:miter/>
          </a:ln>
        </p:spPr>
        <p:txBody>
          <a:bodyPr lIns="45719" rIns="45719"/>
          <a:lstStyle/>
          <a:p/>
        </p:txBody>
      </p:sp>
      <p:sp>
        <p:nvSpPr>
          <p:cNvPr id="673" name="TextBox 17"/>
          <p:cNvSpPr txBox="1"/>
          <p:nvPr/>
        </p:nvSpPr>
        <p:spPr>
          <a:xfrm>
            <a:off x="18588567" y="1347181"/>
            <a:ext cx="2593341" cy="561341"/>
          </a:xfrm>
          <a:prstGeom prst="rect">
            <a:avLst/>
          </a:prstGeom>
          <a:ln w="12700">
            <a:miter lim="400000"/>
          </a:ln>
        </p:spPr>
        <p:txBody>
          <a:bodyPr wrap="none" lIns="45719" rIns="45719">
            <a:spAutoFit/>
          </a:bodyPr>
          <a:lstStyle>
            <a:lvl1pPr>
              <a:defRPr sz="2800">
                <a:solidFill>
                  <a:srgbClr val="F15A24"/>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培训项目模式：</a:t>
            </a:r>
          </a:p>
        </p:txBody>
      </p:sp>
      <p:sp>
        <p:nvSpPr>
          <p:cNvPr id="674" name="外部：付费课程…"/>
          <p:cNvSpPr txBox="1"/>
          <p:nvPr/>
        </p:nvSpPr>
        <p:spPr>
          <a:xfrm>
            <a:off x="19885237" y="2232469"/>
            <a:ext cx="1793241" cy="726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外部：付费课程</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内部：立项激励</a:t>
            </a:r>
          </a:p>
        </p:txBody>
      </p:sp>
      <p:sp>
        <p:nvSpPr>
          <p:cNvPr id="675" name="Straight Connector 13"/>
          <p:cNvSpPr/>
          <p:nvPr/>
        </p:nvSpPr>
        <p:spPr>
          <a:xfrm>
            <a:off x="21764302" y="4398950"/>
            <a:ext cx="4621435" cy="1"/>
          </a:xfrm>
          <a:prstGeom prst="line">
            <a:avLst/>
          </a:prstGeom>
          <a:ln w="28575">
            <a:solidFill>
              <a:srgbClr val="323232"/>
            </a:solidFill>
            <a:miter/>
          </a:ln>
        </p:spPr>
        <p:txBody>
          <a:bodyPr lIns="45719" rIns="45719"/>
          <a:lstStyle/>
          <a:p/>
        </p:txBody>
      </p:sp>
      <p:sp>
        <p:nvSpPr>
          <p:cNvPr id="676" name="TextBox 17"/>
          <p:cNvSpPr txBox="1"/>
          <p:nvPr/>
        </p:nvSpPr>
        <p:spPr>
          <a:xfrm>
            <a:off x="21181907" y="3793676"/>
            <a:ext cx="1882141" cy="561341"/>
          </a:xfrm>
          <a:prstGeom prst="rect">
            <a:avLst/>
          </a:prstGeom>
          <a:ln w="12700">
            <a:miter lim="400000"/>
          </a:ln>
        </p:spPr>
        <p:txBody>
          <a:bodyPr wrap="none" lIns="45719" rIns="45719">
            <a:spAutoFit/>
          </a:bodyPr>
          <a:lstStyle>
            <a:lvl1pPr>
              <a:defRPr sz="2800">
                <a:solidFill>
                  <a:srgbClr val="F15A24"/>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课程形式：</a:t>
            </a:r>
          </a:p>
        </p:txBody>
      </p:sp>
      <p:sp>
        <p:nvSpPr>
          <p:cNvPr id="677" name="7+7=14天…"/>
          <p:cNvSpPr txBox="1"/>
          <p:nvPr/>
        </p:nvSpPr>
        <p:spPr>
          <a:xfrm>
            <a:off x="22431187" y="4678965"/>
            <a:ext cx="8326921" cy="10439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7+7=14天</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7天知识学习（视频课观看加1次直播互动）</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7天业务实战（每人设定3个工作场景，最终选定一个作为第二周的实战目标）</a:t>
            </a:r>
          </a:p>
        </p:txBody>
      </p:sp>
      <p:sp>
        <p:nvSpPr>
          <p:cNvPr id="678" name="Straight Connector 13"/>
          <p:cNvSpPr/>
          <p:nvPr/>
        </p:nvSpPr>
        <p:spPr>
          <a:xfrm>
            <a:off x="25379390" y="7199297"/>
            <a:ext cx="4621435" cy="1"/>
          </a:xfrm>
          <a:prstGeom prst="line">
            <a:avLst/>
          </a:prstGeom>
          <a:ln w="28575">
            <a:solidFill>
              <a:srgbClr val="323232"/>
            </a:solidFill>
            <a:miter/>
          </a:ln>
        </p:spPr>
        <p:txBody>
          <a:bodyPr lIns="45719" rIns="45719"/>
          <a:lstStyle/>
          <a:p/>
        </p:txBody>
      </p:sp>
      <p:sp>
        <p:nvSpPr>
          <p:cNvPr id="679" name="TextBox 17"/>
          <p:cNvSpPr txBox="1"/>
          <p:nvPr/>
        </p:nvSpPr>
        <p:spPr>
          <a:xfrm>
            <a:off x="24712507" y="6594023"/>
            <a:ext cx="1882141" cy="561341"/>
          </a:xfrm>
          <a:prstGeom prst="rect">
            <a:avLst/>
          </a:prstGeom>
          <a:ln w="12700">
            <a:miter lim="400000"/>
          </a:ln>
        </p:spPr>
        <p:txBody>
          <a:bodyPr wrap="none" lIns="45719" rIns="45719">
            <a:spAutoFit/>
          </a:bodyPr>
          <a:lstStyle>
            <a:lvl1pPr>
              <a:defRPr sz="2800">
                <a:solidFill>
                  <a:srgbClr val="F15A24"/>
                </a:solidFill>
                <a:latin typeface="MiSans Demibold" panose="00000500000000000000" pitchFamily="2" charset="-122"/>
                <a:ea typeface="MiSans Demibold" panose="00000500000000000000" pitchFamily="2" charset="-122"/>
                <a:cs typeface="MiSans Demibold" panose="00000500000000000000" pitchFamily="2" charset="-122"/>
                <a:sym typeface="MiSans Demibold" panose="00000500000000000000" pitchFamily="2" charset="-122"/>
              </a:defRPr>
            </a:lvl1pPr>
          </a:lstStyle>
          <a:p>
            <a:r>
              <a:t>完课成果：</a:t>
            </a:r>
          </a:p>
        </p:txBody>
      </p:sp>
      <p:sp>
        <p:nvSpPr>
          <p:cNvPr id="680" name="掌握提示词知识和方法…"/>
          <p:cNvSpPr txBox="1"/>
          <p:nvPr/>
        </p:nvSpPr>
        <p:spPr>
          <a:xfrm>
            <a:off x="26115990" y="7479312"/>
            <a:ext cx="5378718" cy="1361441"/>
          </a:xfrm>
          <a:prstGeom prst="rect">
            <a:avLst/>
          </a:prstGeom>
          <a:ln w="12700">
            <a:miter lim="400000"/>
          </a:ln>
        </p:spPr>
        <p:txBody>
          <a:bodyPr wrap="none" lIns="45719" rIns="45719">
            <a:spAutoFit/>
          </a:bodyPr>
          <a:lstStyle/>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掌握提示词知识和方法</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至少用AI实现工作场景中的一个重度任务的自动化</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获得结课证书</a:t>
            </a:r>
          </a:p>
          <a:p>
            <a:pPr defTabSz="2438400">
              <a:defRPr sz="1900">
                <a:solidFill>
                  <a:srgbClr val="000000"/>
                </a:solidFill>
                <a:latin typeface="MiSans Light" panose="00000500000000000000" pitchFamily="2" charset="-122"/>
                <a:ea typeface="MiSans Light" panose="00000500000000000000" pitchFamily="2" charset="-122"/>
                <a:cs typeface="MiSans Light" panose="00000500000000000000" pitchFamily="2" charset="-122"/>
                <a:sym typeface="MiSans Light" panose="00000500000000000000" pitchFamily="2" charset="-122"/>
              </a:defRPr>
            </a:pPr>
            <a:r>
              <a:t>获得微软+讯飞的智能体证书（认证）</a:t>
            </a: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timing>
    <p:tnLst>
      <p:par>
        <p:cTn id="1" dur="indefinite" restart="never" fill="hold" nodeType="tmRoot">
          <p:childTnLst>
            <p:seq concurrent="1" nextAc="seek">
              <p:cTn id="2" dur="indefinite" fill="hold" nodeType="mainSeq">
                <p:childTnLst>
                  <p:par>
                    <p:cTn id="3" fill="hold">
                      <p:stCondLst>
                        <p:cond delay="indefinite"/>
                      </p:stCondLst>
                      <p:childTnLst>
                        <p:par>
                          <p:cTn id="4" fill="hold">
                            <p:stCondLst>
                              <p:cond delay="0"/>
                            </p:stCondLst>
                            <p:childTnLst>
                              <p:par>
                                <p:cTn id="5" presetID="9" presetClass="entr" presetSubtype="0" fill="hold" grpId="1" nodeType="clickEffect">
                                  <p:stCondLst>
                                    <p:cond delay="0"/>
                                  </p:stCondLst>
                                  <p:childTnLst>
                                    <p:set>
                                      <p:cBhvr>
                                        <p:cTn id="6" dur="indefinite" fill="hold"/>
                                        <p:tgtEl>
                                          <p:spTgt spid="681"/>
                                        </p:tgtEl>
                                        <p:attrNameLst>
                                          <p:attrName>style.visibility</p:attrName>
                                        </p:attrNameLst>
                                      </p:cBhvr>
                                      <p:to>
                                        <p:strVal val="visible"/>
                                      </p:to>
                                    </p:set>
                                    <p:animEffect transition="in" filter="dissolve">
                                      <p:cBhvr>
                                        <p:cTn id="7" dur="1000"/>
                                        <p:tgtEl>
                                          <p:spTgt spid="681"/>
                                        </p:tgtEl>
                                      </p:cBhvr>
                                    </p:animEffect>
                                  </p:childTnLst>
                                </p:cTn>
                              </p:par>
                            </p:childTnLst>
                          </p:cTn>
                        </p:par>
                        <p:par>
                          <p:cTn id="8" fill="hold">
                            <p:stCondLst>
                              <p:cond delay="1000"/>
                            </p:stCondLst>
                            <p:childTnLst>
                              <p:par>
                                <p:cTn id="9" presetID="2" presetClass="entr" presetSubtype="1" fill="hold" grpId="2" nodeType="afterEffect">
                                  <p:stCondLst>
                                    <p:cond delay="0"/>
                                  </p:stCondLst>
                                  <p:childTnLst>
                                    <p:set>
                                      <p:cBhvr>
                                        <p:cTn id="10" dur="indefinite" fill="hold"/>
                                        <p:tgtEl>
                                          <p:spTgt spid="666"/>
                                        </p:tgtEl>
                                        <p:attrNameLst>
                                          <p:attrName>style.visibility</p:attrName>
                                        </p:attrNameLst>
                                      </p:cBhvr>
                                      <p:to>
                                        <p:strVal val="visible"/>
                                      </p:to>
                                    </p:set>
                                    <p:anim calcmode="lin" valueType="num">
                                      <p:cBhvr>
                                        <p:cTn id="11" dur="500" fill="hold"/>
                                        <p:tgtEl>
                                          <p:spTgt spid="666"/>
                                        </p:tgtEl>
                                        <p:attrNameLst>
                                          <p:attrName>ppt_x</p:attrName>
                                        </p:attrNameLst>
                                      </p:cBhvr>
                                      <p:tavLst>
                                        <p:tav tm="0">
                                          <p:val>
                                            <p:strVal val="#ppt_x"/>
                                          </p:val>
                                        </p:tav>
                                        <p:tav tm="100000">
                                          <p:val>
                                            <p:strVal val="#ppt_x"/>
                                          </p:val>
                                        </p:tav>
                                      </p:tavLst>
                                    </p:anim>
                                    <p:anim calcmode="lin" valueType="num">
                                      <p:cBhvr>
                                        <p:cTn id="12" dur="500" fill="hold"/>
                                        <p:tgtEl>
                                          <p:spTgt spid="666"/>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9" presetClass="entr" presetSubtype="0" fill="hold" grpId="3" nodeType="afterEffect">
                                  <p:stCondLst>
                                    <p:cond delay="0"/>
                                  </p:stCondLst>
                                  <p:childTnLst>
                                    <p:set>
                                      <p:cBhvr>
                                        <p:cTn id="15" dur="indefinite" fill="hold"/>
                                        <p:tgtEl>
                                          <p:spTgt spid="665"/>
                                        </p:tgtEl>
                                        <p:attrNameLst>
                                          <p:attrName>style.visibility</p:attrName>
                                        </p:attrNameLst>
                                      </p:cBhvr>
                                      <p:to>
                                        <p:strVal val="visible"/>
                                      </p:to>
                                    </p:set>
                                    <p:animEffect transition="in" filter="dissolve">
                                      <p:cBhvr>
                                        <p:cTn id="16" dur="700"/>
                                        <p:tgtEl>
                                          <p:spTgt spid="665"/>
                                        </p:tgtEl>
                                      </p:cBhvr>
                                    </p:animEffect>
                                  </p:childTnLst>
                                </p:cTn>
                              </p:par>
                            </p:childTnLst>
                          </p:cTn>
                        </p:par>
                        <p:par>
                          <p:cTn id="17" fill="hold">
                            <p:stCondLst>
                              <p:cond delay="2500"/>
                            </p:stCondLst>
                            <p:childTnLst>
                              <p:par>
                                <p:cTn id="18" presetID="9" presetClass="entr" presetSubtype="0" fill="hold" grpId="4" nodeType="afterEffect">
                                  <p:stCondLst>
                                    <p:cond delay="0"/>
                                  </p:stCondLst>
                                  <p:childTnLst>
                                    <p:set>
                                      <p:cBhvr>
                                        <p:cTn id="19" dur="indefinite" fill="hold"/>
                                        <p:tgtEl>
                                          <p:spTgt spid="668"/>
                                        </p:tgtEl>
                                        <p:attrNameLst>
                                          <p:attrName>style.visibility</p:attrName>
                                        </p:attrNameLst>
                                      </p:cBhvr>
                                      <p:to>
                                        <p:strVal val="visible"/>
                                      </p:to>
                                    </p:set>
                                    <p:animEffect transition="in" filter="dissolve">
                                      <p:cBhvr>
                                        <p:cTn id="20" dur="500"/>
                                        <p:tgtEl>
                                          <p:spTgt spid="668"/>
                                        </p:tgtEl>
                                      </p:cBhvr>
                                    </p:animEffect>
                                  </p:childTnLst>
                                </p:cTn>
                              </p:par>
                            </p:childTnLst>
                          </p:cTn>
                        </p:par>
                        <p:par>
                          <p:cTn id="21" fill="hold">
                            <p:stCondLst>
                              <p:cond delay="3000"/>
                            </p:stCondLst>
                            <p:childTnLst>
                              <p:par>
                                <p:cTn id="22" presetID="9" presetClass="entr" presetSubtype="0" fill="hold" grpId="5" nodeType="afterEffect">
                                  <p:stCondLst>
                                    <p:cond delay="0"/>
                                  </p:stCondLst>
                                  <p:childTnLst>
                                    <p:set>
                                      <p:cBhvr>
                                        <p:cTn id="23" dur="indefinite" fill="hold"/>
                                        <p:tgtEl>
                                          <p:spTgt spid="669"/>
                                        </p:tgtEl>
                                        <p:attrNameLst>
                                          <p:attrName>style.visibility</p:attrName>
                                        </p:attrNameLst>
                                      </p:cBhvr>
                                      <p:to>
                                        <p:strVal val="visible"/>
                                      </p:to>
                                    </p:set>
                                    <p:animEffect transition="in" filter="dissolve">
                                      <p:cBhvr>
                                        <p:cTn id="24" dur="500"/>
                                        <p:tgtEl>
                                          <p:spTgt spid="669"/>
                                        </p:tgtEl>
                                      </p:cBhvr>
                                    </p:animEffect>
                                  </p:childTnLst>
                                </p:cTn>
                              </p:par>
                            </p:childTnLst>
                          </p:cTn>
                        </p:par>
                        <p:par>
                          <p:cTn id="25" fill="hold">
                            <p:stCondLst>
                              <p:cond delay="3500"/>
                            </p:stCondLst>
                            <p:childTnLst>
                              <p:par>
                                <p:cTn id="26" presetID="9" presetClass="entr" presetSubtype="0" fill="hold" grpId="6" nodeType="afterEffect">
                                  <p:stCondLst>
                                    <p:cond delay="0"/>
                                  </p:stCondLst>
                                  <p:childTnLst>
                                    <p:set>
                                      <p:cBhvr>
                                        <p:cTn id="27" dur="indefinite" fill="hold"/>
                                        <p:tgtEl>
                                          <p:spTgt spid="670"/>
                                        </p:tgtEl>
                                        <p:attrNameLst>
                                          <p:attrName>style.visibility</p:attrName>
                                        </p:attrNameLst>
                                      </p:cBhvr>
                                      <p:to>
                                        <p:strVal val="visible"/>
                                      </p:to>
                                    </p:set>
                                    <p:animEffect transition="in" filter="dissolve">
                                      <p:cBhvr>
                                        <p:cTn id="28" dur="500"/>
                                        <p:tgtEl>
                                          <p:spTgt spid="670"/>
                                        </p:tgtEl>
                                      </p:cBhvr>
                                    </p:animEffect>
                                  </p:childTnLst>
                                </p:cTn>
                              </p:par>
                            </p:childTnLst>
                          </p:cTn>
                        </p:par>
                        <p:par>
                          <p:cTn id="29" fill="hold">
                            <p:stCondLst>
                              <p:cond delay="4000"/>
                            </p:stCondLst>
                            <p:childTnLst>
                              <p:par>
                                <p:cTn id="30" presetID="9" presetClass="entr" presetSubtype="0" fill="hold" grpId="7" nodeType="afterEffect">
                                  <p:stCondLst>
                                    <p:cond delay="0"/>
                                  </p:stCondLst>
                                  <p:childTnLst>
                                    <p:set>
                                      <p:cBhvr>
                                        <p:cTn id="31" dur="indefinite" fill="hold"/>
                                        <p:tgtEl>
                                          <p:spTgt spid="671"/>
                                        </p:tgtEl>
                                        <p:attrNameLst>
                                          <p:attrName>style.visibility</p:attrName>
                                        </p:attrNameLst>
                                      </p:cBhvr>
                                      <p:to>
                                        <p:strVal val="visible"/>
                                      </p:to>
                                    </p:set>
                                    <p:animEffect transition="in" filter="dissolve">
                                      <p:cBhvr>
                                        <p:cTn id="32" dur="500"/>
                                        <p:tgtEl>
                                          <p:spTgt spid="6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 grpId="3" animBg="1" advAuto="0"/>
      <p:bldP spid="666" grpId="2" animBg="1" advAuto="0"/>
      <p:bldP spid="681" grpId="1" animBg="1" advAuto="0"/>
      <p:bldP spid="668" grpId="4" animBg="1" advAuto="0"/>
      <p:bldP spid="669" grpId="5" animBg="1" advAuto="0"/>
      <p:bldP spid="670" grpId="6" animBg="1" advAuto="0"/>
      <p:bldP spid="671" grpId="7" animBg="1" advAuto="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TextBox 6"/>
          <p:cNvSpPr txBox="1"/>
          <p:nvPr/>
        </p:nvSpPr>
        <p:spPr>
          <a:xfrm>
            <a:off x="15581537" y="9412252"/>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725" name="TextBox 13"/>
          <p:cNvSpPr txBox="1"/>
          <p:nvPr/>
        </p:nvSpPr>
        <p:spPr>
          <a:xfrm>
            <a:off x="1673145" y="1384793"/>
            <a:ext cx="8556186" cy="6414898"/>
          </a:xfrm>
          <a:prstGeom prst="rect">
            <a:avLst/>
          </a:prstGeom>
          <a:ln w="12700">
            <a:miter lim="400000"/>
          </a:ln>
        </p:spPr>
        <p:txBody>
          <a:bodyPr wrap="none" lIns="45719" rIns="45719">
            <a:spAutoFit/>
          </a:bodyPr>
          <a:lstStyle/>
          <a:p>
            <a:pPr>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sz="4400" dirty="0">
                <a:solidFill>
                  <a:srgbClr val="377E62"/>
                </a:solidFill>
              </a:rPr>
              <a:t>IF</a:t>
            </a:r>
            <a:r>
              <a:rPr lang="en-GB" sz="4400" dirty="0"/>
              <a:t> AI = </a:t>
            </a:r>
            <a:r>
              <a:rPr lang="zh-CN" altLang="en-US" sz="4400" dirty="0"/>
              <a:t>未来；</a:t>
            </a:r>
            <a:endParaRPr lang="zh-CN" altLang="en-US" sz="4400" dirty="0"/>
          </a:p>
          <a:p>
            <a:pPr>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en-GB" sz="4400" dirty="0">
                <a:solidFill>
                  <a:srgbClr val="377E62"/>
                </a:solidFill>
              </a:rPr>
              <a:t>THEN</a:t>
            </a:r>
            <a:r>
              <a:rPr lang="en-GB" sz="4400" dirty="0"/>
              <a:t> </a:t>
            </a:r>
            <a:r>
              <a:rPr lang="en-GB" sz="4400" dirty="0">
                <a:solidFill>
                  <a:srgbClr val="F15A24"/>
                </a:solidFill>
              </a:rPr>
              <a:t>Prompt</a:t>
            </a:r>
            <a:r>
              <a:rPr lang="en-GB" sz="4400" dirty="0"/>
              <a:t> = </a:t>
            </a:r>
            <a:r>
              <a:rPr lang="zh-CN" altLang="en-US" sz="4400" dirty="0"/>
              <a:t>未来的钥匙；</a:t>
            </a:r>
            <a:endParaRPr lang="en-US" altLang="zh-CN" sz="4400" dirty="0"/>
          </a:p>
          <a:p>
            <a:pPr>
              <a:lnSpc>
                <a:spcPct val="150000"/>
              </a:lnSpc>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endParaRPr lang="en-US" altLang="zh-CN" sz="4400" dirty="0"/>
          </a:p>
          <a:p>
            <a:pPr>
              <a:lnSpc>
                <a:spcPct val="150000"/>
              </a:lnSpc>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zh-CN" altLang="en-US" sz="4400" dirty="0"/>
              <a:t>我们最终要面对的只有三类问题：</a:t>
            </a:r>
            <a:endParaRPr lang="zh-CN" altLang="en-US" sz="4400" dirty="0"/>
          </a:p>
          <a:p>
            <a:pPr>
              <a:lnSpc>
                <a:spcPct val="150000"/>
              </a:lnSpc>
              <a:defRPr sz="6700">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lang="en-US" altLang="zh-CN" sz="4400" dirty="0">
                <a:solidFill>
                  <a:schemeClr val="bg2">
                    <a:lumMod val="75000"/>
                  </a:schemeClr>
                </a:solidFill>
              </a:rPr>
              <a:t>1. </a:t>
            </a:r>
            <a:r>
              <a:rPr lang="zh-CN" altLang="en-US" sz="4400" dirty="0">
                <a:solidFill>
                  <a:schemeClr val="bg2">
                    <a:lumMod val="75000"/>
                  </a:schemeClr>
                </a:solidFill>
              </a:rPr>
              <a:t>知识储备不足</a:t>
            </a:r>
            <a:br>
              <a:rPr lang="en-US" altLang="zh-CN" sz="4400" dirty="0">
                <a:solidFill>
                  <a:schemeClr val="bg2">
                    <a:lumMod val="75000"/>
                  </a:schemeClr>
                </a:solidFill>
              </a:rPr>
            </a:br>
            <a:r>
              <a:rPr lang="en-US" altLang="zh-CN" sz="4400" dirty="0">
                <a:solidFill>
                  <a:schemeClr val="bg2">
                    <a:lumMod val="75000"/>
                  </a:schemeClr>
                </a:solidFill>
              </a:rPr>
              <a:t>2. </a:t>
            </a:r>
            <a:r>
              <a:rPr lang="zh-CN" altLang="en-US" sz="4400" dirty="0">
                <a:solidFill>
                  <a:schemeClr val="bg2">
                    <a:lumMod val="75000"/>
                  </a:schemeClr>
                </a:solidFill>
              </a:rPr>
              <a:t>业务 </a:t>
            </a:r>
            <a:r>
              <a:rPr lang="en-GB" altLang="zh-CN" sz="4400" dirty="0">
                <a:solidFill>
                  <a:schemeClr val="bg2">
                    <a:lumMod val="75000"/>
                  </a:schemeClr>
                </a:solidFill>
              </a:rPr>
              <a:t>know how </a:t>
            </a:r>
            <a:r>
              <a:rPr lang="zh-CN" altLang="en-US" sz="4400" dirty="0">
                <a:solidFill>
                  <a:schemeClr val="bg2">
                    <a:lumMod val="75000"/>
                  </a:schemeClr>
                </a:solidFill>
              </a:rPr>
              <a:t>不扎实</a:t>
            </a:r>
            <a:br>
              <a:rPr lang="en-US" altLang="zh-CN" sz="4400" dirty="0">
                <a:solidFill>
                  <a:schemeClr val="bg2">
                    <a:lumMod val="75000"/>
                  </a:schemeClr>
                </a:solidFill>
              </a:rPr>
            </a:br>
            <a:r>
              <a:rPr lang="en-US" altLang="zh-CN" sz="4400" dirty="0">
                <a:solidFill>
                  <a:schemeClr val="bg2">
                    <a:lumMod val="75000"/>
                  </a:schemeClr>
                </a:solidFill>
              </a:rPr>
              <a:t>3. </a:t>
            </a:r>
            <a:r>
              <a:rPr lang="zh-CN" altLang="en-US" sz="4400" dirty="0">
                <a:solidFill>
                  <a:schemeClr val="bg2">
                    <a:lumMod val="75000"/>
                  </a:schemeClr>
                </a:solidFill>
              </a:rPr>
              <a:t>语言逻辑有缺陷</a:t>
            </a:r>
            <a:endParaRPr lang="zh-CN" altLang="en-US" sz="4400" dirty="0">
              <a:solidFill>
                <a:schemeClr val="bg2">
                  <a:lumMod val="75000"/>
                </a:schemeClr>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4" name="TextBox 6"/>
          <p:cNvSpPr txBox="1"/>
          <p:nvPr/>
        </p:nvSpPr>
        <p:spPr>
          <a:xfrm>
            <a:off x="1673145" y="8820150"/>
            <a:ext cx="1809148" cy="338554"/>
          </a:xfrm>
          <a:prstGeom prst="rect">
            <a:avLst/>
          </a:prstGeom>
          <a:ln w="12700">
            <a:miter lim="400000"/>
          </a:ln>
        </p:spPr>
        <p:txBody>
          <a:bodyPr wrap="none" lIns="45719" rIns="45719">
            <a:spAutoFit/>
          </a:bodyPr>
          <a:lstStyle>
            <a:lvl1pPr>
              <a:defRPr sz="1600">
                <a:latin typeface="MiSans Normal" panose="00000500000000000000" charset="-122"/>
                <a:ea typeface="MiSans Normal" panose="00000500000000000000" charset="-122"/>
                <a:cs typeface="MiSans Normal" panose="00000500000000000000" charset="-122"/>
                <a:sym typeface="MiSans Normal" panose="00000500000000000000" charset="-122"/>
              </a:defRPr>
            </a:lvl1pPr>
          </a:lstStyle>
          <a:p>
            <a:r>
              <a:rPr dirty="0"/>
              <a:t>© </a:t>
            </a:r>
            <a:r>
              <a:rPr dirty="0" err="1"/>
              <a:t>小七姐</a:t>
            </a:r>
            <a:r>
              <a:rPr dirty="0"/>
              <a:t> 2024.0</a:t>
            </a:r>
            <a:r>
              <a:rPr lang="en-US" altLang="zh-CN" dirty="0"/>
              <a:t>2</a:t>
            </a:r>
            <a:endParaRPr dirty="0"/>
          </a:p>
        </p:txBody>
      </p:sp>
      <p:sp>
        <p:nvSpPr>
          <p:cNvPr id="726" name="TextBox 13"/>
          <p:cNvSpPr txBox="1"/>
          <p:nvPr/>
        </p:nvSpPr>
        <p:spPr>
          <a:xfrm>
            <a:off x="1673145" y="3339606"/>
            <a:ext cx="5438141" cy="1513841"/>
          </a:xfrm>
          <a:prstGeom prst="rect">
            <a:avLst/>
          </a:prstGeom>
          <a:ln w="12700">
            <a:miter lim="400000"/>
          </a:ln>
        </p:spPr>
        <p:txBody>
          <a:bodyPr wrap="none" lIns="45719" rIns="45719">
            <a:spAutoFit/>
          </a:bodyPr>
          <a:lstStyle/>
          <a:p>
            <a:pPr>
              <a:defRPr sz="8400">
                <a:solidFill>
                  <a:srgbClr val="535353"/>
                </a:solidFill>
                <a:latin typeface="MiSans Semibold" panose="00000500000000000000" charset="-122"/>
                <a:ea typeface="MiSans Semibold" panose="00000500000000000000" charset="-122"/>
                <a:cs typeface="MiSans Semibold" panose="00000500000000000000" charset="-122"/>
                <a:sym typeface="MiSans Semibold" panose="00000500000000000000" charset="-122"/>
              </a:defRPr>
            </a:pPr>
            <a:r>
              <a:rPr dirty="0" err="1"/>
              <a:t>感谢聆听</a:t>
            </a:r>
            <a:r>
              <a:rPr dirty="0">
                <a:solidFill>
                  <a:srgbClr val="F15A25"/>
                </a:solidFill>
              </a:rPr>
              <a:t>。</a:t>
            </a:r>
            <a:endParaRPr dirty="0">
              <a:solidFill>
                <a:srgbClr val="F15A25"/>
              </a:solidFill>
            </a:endParaRPr>
          </a:p>
        </p:txBody>
      </p:sp>
    </p:spTree>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59:morph option="byObject"/>
      </p:transition>
    </mc:Choice>
    <mc:Fallback>
      <p:transition spd="slow">
        <p:fade/>
      </p:transition>
    </mc:Fallback>
  </mc:AlternateContent>
</p:sld>
</file>

<file path=ppt/tags/tag1.xml><?xml version="1.0" encoding="utf-8"?>
<p:tagLst xmlns:p="http://schemas.openxmlformats.org/presentationml/2006/main">
  <p:tag name="KSO_WM_BEAUTIFY_FLAG" val=""/>
</p:tagLst>
</file>

<file path=ppt/theme/theme1.xml><?xml version="1.0" encoding="utf-8"?>
<a:theme xmlns:a="http://schemas.openxmlformats.org/drawingml/2006/main" name="Office Theme">
  <a:themeElements>
    <a:clrScheme name="Office Theme">
      <a:dk1>
        <a:srgbClr val="323232"/>
      </a:dk1>
      <a:lt1>
        <a:srgbClr val="F6F1EB"/>
      </a:lt1>
      <a:dk2>
        <a:srgbClr val="A7A7A7"/>
      </a:dk2>
      <a:lt2>
        <a:srgbClr val="535353"/>
      </a:lt2>
      <a:accent1>
        <a:srgbClr val="A29B93"/>
      </a:accent1>
      <a:accent2>
        <a:srgbClr val="E1DAD2"/>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6F1EB"/>
        </a:solidFill>
        <a:ln w="12700" cap="flat">
          <a:solidFill>
            <a:schemeClr val="accent1"/>
          </a:solidFill>
          <a:prstDash val="solid"/>
          <a:miter lim="800000"/>
        </a:ln>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rgbClr val="323232"/>
      </a:dk1>
      <a:lt1>
        <a:srgbClr val="FFFFFF"/>
      </a:lt1>
      <a:dk2>
        <a:srgbClr val="A7A7A7"/>
      </a:dk2>
      <a:lt2>
        <a:srgbClr val="535353"/>
      </a:lt2>
      <a:accent1>
        <a:srgbClr val="A29B93"/>
      </a:accent1>
      <a:accent2>
        <a:srgbClr val="E1DAD2"/>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6F1EB"/>
        </a:solidFill>
        <a:ln w="12700" cap="flat">
          <a:solidFill>
            <a:schemeClr val="accent1"/>
          </a:solidFill>
          <a:prstDash val="solid"/>
          <a:miter lim="800000"/>
        </a:ln>
      </a:spPr>
      <a:bodyPr rot="0" spcFirstLastPara="1" vertOverflow="overflow" horzOverflow="overflow" vert="horz" wrap="square" lIns="45719" tIns="45719" rIns="45719" bIns="45719"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chemeClr val="accent1"/>
          </a:solidFill>
          <a:prstDash val="solid"/>
          <a:miter lim="800000"/>
        </a:ln>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spPr>
      <a:bodyPr rot="0" spcFirstLastPara="1" vertOverflow="overflow" horzOverflow="overflow" vert="horz" wrap="square" lIns="45719" tIns="45719" rIns="45719" bIns="45719"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defRPr kumimoji="0" sz="1800" b="0" i="0" u="none" strike="noStrike" cap="none" spc="0" normalizeH="0" baseline="0">
            <a:ln>
              <a:noFill/>
            </a:ln>
            <a:solidFill>
              <a:srgbClr val="323232"/>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4566</Words>
  <Application>WPS 演示</Application>
  <PresentationFormat>自定义</PresentationFormat>
  <Paragraphs>598</Paragraphs>
  <Slides>40</Slides>
  <Notes>15</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40</vt:i4>
      </vt:variant>
    </vt:vector>
  </HeadingPairs>
  <TitlesOfParts>
    <vt:vector size="62" baseType="lpstr">
      <vt:lpstr>Arial</vt:lpstr>
      <vt:lpstr>宋体</vt:lpstr>
      <vt:lpstr>Wingdings</vt:lpstr>
      <vt:lpstr>Calibri</vt:lpstr>
      <vt:lpstr>Helvetica Neue</vt:lpstr>
      <vt:lpstr>Calibri Light</vt:lpstr>
      <vt:lpstr>Arial</vt:lpstr>
      <vt:lpstr>MiSans Normal</vt:lpstr>
      <vt:lpstr>MiSans Semibold</vt:lpstr>
      <vt:lpstr>Avenir Next Regular</vt:lpstr>
      <vt:lpstr>MiSans Bold</vt:lpstr>
      <vt:lpstr>Helvetica</vt:lpstr>
      <vt:lpstr>MiSans Demibold</vt:lpstr>
      <vt:lpstr>微软雅黑</vt:lpstr>
      <vt:lpstr>汉仪旗黑</vt:lpstr>
      <vt:lpstr>宋体</vt:lpstr>
      <vt:lpstr>Arial Unicode MS</vt:lpstr>
      <vt:lpstr>汉仪书宋二KW</vt:lpstr>
      <vt:lpstr>MiSans Heavy</vt:lpstr>
      <vt:lpstr>MiSans Light</vt:lpstr>
      <vt:lpstr>MiSans</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lastModifiedBy>牙签tiny</cp:lastModifiedBy>
  <cp:revision>4</cp:revision>
  <dcterms:created xsi:type="dcterms:W3CDTF">2024-02-26T13:57:42Z</dcterms:created>
  <dcterms:modified xsi:type="dcterms:W3CDTF">2024-02-26T13:57:42Z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EBCFB5C5DBDC4C3F1871DC659E0AD6B4_42</vt:lpwstr>
  </property>
  <property fmtid="{D5CDD505-2E9C-101B-9397-08002B2CF9AE}" pid="3" name="KSOProductBuildVer">
    <vt:lpwstr>2052-6.5.1.8687</vt:lpwstr>
  </property>
</Properties>
</file>